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drawings/drawing5.xml" ContentType="application/vnd.openxmlformats-officedocument.drawingml.chartshapes+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drawings/drawing6.xml" ContentType="application/vnd.openxmlformats-officedocument.drawingml.chartshapes+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drawings/drawing7.xml" ContentType="application/vnd.openxmlformats-officedocument.drawingml.chartshapes+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drawings/drawing8.xml" ContentType="application/vnd.openxmlformats-officedocument.drawingml.chartshapes+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0.xml" ContentType="application/vnd.openxmlformats-officedocument.themeOverride+xml"/>
  <Override PartName="/ppt/drawings/drawing9.xml" ContentType="application/vnd.openxmlformats-officedocument.drawingml.chartshapes+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drawings/drawing10.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2.xml" ContentType="application/vnd.openxmlformats-officedocument.themeOverride+xml"/>
  <Override PartName="/ppt/notesSlides/notesSlide2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3.xml" ContentType="application/vnd.openxmlformats-officedocument.themeOverride+xml"/>
  <Override PartName="/ppt/notesSlides/notesSlide3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4.xml" ContentType="application/vnd.openxmlformats-officedocument.themeOverride+xml"/>
  <Override PartName="/ppt/drawings/drawing1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5.xml" ContentType="application/vnd.openxmlformats-officedocument.themeOverride+xml"/>
  <Override PartName="/ppt/drawings/drawing12.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6.xml" ContentType="application/vnd.openxmlformats-officedocument.themeOverride+xml"/>
  <Override PartName="/ppt/notesSlides/notesSlide3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7.xml" ContentType="application/vnd.openxmlformats-officedocument.themeOverride+xml"/>
  <Override PartName="/ppt/drawings/drawing13.xml" ContentType="application/vnd.openxmlformats-officedocument.drawingml.chartshapes+xml"/>
  <Override PartName="/ppt/notesSlides/notesSlide3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8.xml" ContentType="application/vnd.openxmlformats-officedocument.themeOverride+xml"/>
  <Override PartName="/ppt/drawings/drawing14.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9.xml" ContentType="application/vnd.openxmlformats-officedocument.themeOverride+xml"/>
  <Override PartName="/ppt/notesSlides/notesSlide35.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0.xml" ContentType="application/vnd.openxmlformats-officedocument.themeOverride+xml"/>
  <Override PartName="/ppt/drawings/drawing15.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1.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2.xml" ContentType="application/vnd.openxmlformats-officedocument.themeOverride+xml"/>
  <Override PartName="/ppt/notesSlides/notesSlide3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3.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4.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5.xml" ContentType="application/vnd.openxmlformats-officedocument.themeOverride+xml"/>
  <Override PartName="/ppt/notesSlides/notesSlide39.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6.xml" ContentType="application/vnd.openxmlformats-officedocument.themeOverride+xml"/>
  <Override PartName="/ppt/drawings/drawing16.xml" ContentType="application/vnd.openxmlformats-officedocument.drawingml.chartshapes+xml"/>
  <Override PartName="/ppt/notesSlides/notesSlide40.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7.xml" ContentType="application/vnd.openxmlformats-officedocument.themeOverride+xml"/>
  <Override PartName="/ppt/charts/chart39.xml" ContentType="application/vnd.openxmlformats-officedocument.drawingml.chart+xml"/>
  <Override PartName="/ppt/theme/themeOverride38.xml" ContentType="application/vnd.openxmlformats-officedocument.themeOverride+xml"/>
  <Override PartName="/ppt/notesSlides/notesSlide41.xml" ContentType="application/vnd.openxmlformats-officedocument.presentationml.notesSlid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drawings/drawing17.xml" ContentType="application/vnd.openxmlformats-officedocument.drawingml.chartshapes+xml"/>
  <Override PartName="/ppt/charts/chart41.xml" ContentType="application/vnd.openxmlformats-officedocument.drawingml.chart+xml"/>
  <Override PartName="/ppt/theme/themeOverride40.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1.xml" ContentType="application/vnd.openxmlformats-officedocument.themeOverride+xml"/>
  <Override PartName="/ppt/drawings/drawing18.xml" ContentType="application/vnd.openxmlformats-officedocument.drawingml.chartshapes+xml"/>
  <Override PartName="/ppt/notesSlides/notesSlide53.xml" ContentType="application/vnd.openxmlformats-officedocument.presentationml.notesSlid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2.xml" ContentType="application/vnd.openxmlformats-officedocument.themeOverride+xml"/>
  <Override PartName="/ppt/drawings/drawing19.xml" ContentType="application/vnd.openxmlformats-officedocument.drawingml.chartshapes+xml"/>
  <Override PartName="/ppt/notesSlides/notesSlide54.xml" ContentType="application/vnd.openxmlformats-officedocument.presentationml.notesSlid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3.xml" ContentType="application/vnd.openxmlformats-officedocument.themeOverrid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4.xml" ContentType="application/vnd.openxmlformats-officedocument.themeOverride+xml"/>
  <Override PartName="/ppt/notesSlides/notesSlide55.xml" ContentType="application/vnd.openxmlformats-officedocument.presentationml.notesSlid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5.xml" ContentType="application/vnd.openxmlformats-officedocument.themeOverride+xml"/>
  <Override PartName="/ppt/drawings/drawing20.xml" ContentType="application/vnd.openxmlformats-officedocument.drawingml.chartshape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6.xml" ContentType="application/vnd.openxmlformats-officedocument.themeOverrid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7.xml" ContentType="application/vnd.openxmlformats-officedocument.themeOverride+xml"/>
  <Override PartName="/ppt/notesSlides/notesSlide58.xml" ContentType="application/vnd.openxmlformats-officedocument.presentationml.notesSlid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8.xml" ContentType="application/vnd.openxmlformats-officedocument.themeOverride+xml"/>
  <Override PartName="/ppt/drawings/drawing21.xml" ContentType="application/vnd.openxmlformats-officedocument.drawingml.chartshapes+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9.xml" ContentType="application/vnd.openxmlformats-officedocument.themeOverride+xml"/>
  <Override PartName="/ppt/notesSlides/notesSlide59.xml" ContentType="application/vnd.openxmlformats-officedocument.presentationml.notesSlid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50.xml" ContentType="application/vnd.openxmlformats-officedocument.themeOverride+xml"/>
  <Override PartName="/ppt/notesSlides/notesSlide60.xml" ContentType="application/vnd.openxmlformats-officedocument.presentationml.notesSlid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51.xml" ContentType="application/vnd.openxmlformats-officedocument.themeOverride+xml"/>
  <Override PartName="/ppt/notesSlides/notesSlide61.xml" ContentType="application/vnd.openxmlformats-officedocument.presentationml.notesSlid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52.xml" ContentType="application/vnd.openxmlformats-officedocument.themeOverride+xml"/>
  <Override PartName="/ppt/drawings/drawing22.xml" ContentType="application/vnd.openxmlformats-officedocument.drawingml.chartshapes+xml"/>
  <Override PartName="/ppt/notesSlides/notesSlide62.xml" ContentType="application/vnd.openxmlformats-officedocument.presentationml.notesSlid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3.xml" ContentType="application/vnd.openxmlformats-officedocument.themeOverride+xml"/>
  <Override PartName="/ppt/notesSlides/notesSlide63.xml" ContentType="application/vnd.openxmlformats-officedocument.presentationml.notesSlid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4.xml" ContentType="application/vnd.openxmlformats-officedocument.themeOverrid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5.xml" ContentType="application/vnd.openxmlformats-officedocument.themeOverride+xml"/>
  <Override PartName="/ppt/notesSlides/notesSlide64.xml" ContentType="application/vnd.openxmlformats-officedocument.presentationml.notesSlid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6.xml" ContentType="application/vnd.openxmlformats-officedocument.themeOverride+xml"/>
  <Override PartName="/ppt/drawings/drawing23.xml" ContentType="application/vnd.openxmlformats-officedocument.drawingml.chartshapes+xml"/>
  <Override PartName="/ppt/notesSlides/notesSlide65.xml" ContentType="application/vnd.openxmlformats-officedocument.presentationml.notesSlid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7.xml" ContentType="application/vnd.openxmlformats-officedocument.themeOverride+xml"/>
  <Override PartName="/ppt/notesSlides/notesSlide66.xml" ContentType="application/vnd.openxmlformats-officedocument.presentationml.notesSlide+xml"/>
  <Override PartName="/ppt/charts/chart59.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8.xml" ContentType="application/vnd.openxmlformats-officedocument.themeOverride+xml"/>
  <Override PartName="/ppt/drawings/drawing24.xml" ContentType="application/vnd.openxmlformats-officedocument.drawingml.chartshapes+xml"/>
  <Override PartName="/ppt/charts/chart60.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9.xml" ContentType="application/vnd.openxmlformats-officedocument.themeOverride+xml"/>
  <Override PartName="/ppt/notesSlides/notesSlide67.xml" ContentType="application/vnd.openxmlformats-officedocument.presentationml.notesSlide+xml"/>
  <Override PartName="/ppt/charts/chart61.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60.xml" ContentType="application/vnd.openxmlformats-officedocument.themeOverride+xml"/>
  <Override PartName="/ppt/charts/chart62.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61.xml" ContentType="application/vnd.openxmlformats-officedocument.themeOverr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63.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62.xml" ContentType="application/vnd.openxmlformats-officedocument.themeOverride+xml"/>
  <Override PartName="/ppt/charts/chart64.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63.xml" ContentType="application/vnd.openxmlformats-officedocument.themeOverride+xml"/>
  <Override PartName="/ppt/notesSlides/notesSlide70.xml" ContentType="application/vnd.openxmlformats-officedocument.presentationml.notesSlide+xml"/>
  <Override PartName="/ppt/charts/chart65.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64.xml" ContentType="application/vnd.openxmlformats-officedocument.themeOverride+xml"/>
  <Override PartName="/ppt/drawings/drawing25.xml" ContentType="application/vnd.openxmlformats-officedocument.drawingml.chartshapes+xml"/>
  <Override PartName="/ppt/notesSlides/notesSlide71.xml" ContentType="application/vnd.openxmlformats-officedocument.presentationml.notesSlide+xml"/>
  <Override PartName="/ppt/charts/chart66.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65.xml" ContentType="application/vnd.openxmlformats-officedocument.themeOverride+xml"/>
  <Override PartName="/ppt/notesSlides/notesSlide72.xml" ContentType="application/vnd.openxmlformats-officedocument.presentationml.notesSlide+xml"/>
  <Override PartName="/ppt/charts/chart67.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66.xml" ContentType="application/vnd.openxmlformats-officedocument.themeOverride+xml"/>
  <Override PartName="/ppt/charts/chart68.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67.xml" ContentType="application/vnd.openxmlformats-officedocument.themeOverride+xml"/>
  <Override PartName="/ppt/notesSlides/notesSlide73.xml" ContentType="application/vnd.openxmlformats-officedocument.presentationml.notesSlide+xml"/>
  <Override PartName="/ppt/charts/chart69.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68.xml" ContentType="application/vnd.openxmlformats-officedocument.themeOverride+xml"/>
  <Override PartName="/ppt/drawings/drawing26.xml" ContentType="application/vnd.openxmlformats-officedocument.drawingml.chartshape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70.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69.xml" ContentType="application/vnd.openxmlformats-officedocument.themeOverride+xml"/>
  <Override PartName="/ppt/charts/chart71.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70.xml" ContentType="application/vnd.openxmlformats-officedocument.themeOverride+xml"/>
  <Override PartName="/ppt/drawings/drawing27.xml" ContentType="application/vnd.openxmlformats-officedocument.drawingml.chartshapes+xml"/>
  <Override PartName="/ppt/notesSlides/notesSlide76.xml" ContentType="application/vnd.openxmlformats-officedocument.presentationml.notesSlide+xml"/>
  <Override PartName="/ppt/charts/chart72.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71.xml" ContentType="application/vnd.openxmlformats-officedocument.themeOverride+xml"/>
  <Override PartName="/ppt/charts/chart73.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72.xml" ContentType="application/vnd.openxmlformats-officedocument.themeOverride+xml"/>
  <Override PartName="/ppt/notesSlides/notesSlide77.xml" ContentType="application/vnd.openxmlformats-officedocument.presentationml.notesSlide+xml"/>
  <Override PartName="/ppt/charts/chart74.xml" ContentType="application/vnd.openxmlformats-officedocument.drawingml.chart+xml"/>
  <Override PartName="/ppt/theme/themeOverride73.xml" ContentType="application/vnd.openxmlformats-officedocument.themeOverride+xml"/>
  <Override PartName="/ppt/charts/chart75.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74.xml" ContentType="application/vnd.openxmlformats-officedocument.themeOverride+xml"/>
  <Override PartName="/ppt/notesSlides/notesSlide78.xml" ContentType="application/vnd.openxmlformats-officedocument.presentationml.notesSlide+xml"/>
  <Override PartName="/ppt/charts/chart76.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75.xml" ContentType="application/vnd.openxmlformats-officedocument.themeOverride+xml"/>
  <Override PartName="/ppt/charts/chart77.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76.xml" ContentType="application/vnd.openxmlformats-officedocument.themeOverr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78.xml" ContentType="application/vnd.openxmlformats-officedocument.drawingml.chart+xml"/>
  <Override PartName="/ppt/charts/style75.xml" ContentType="application/vnd.ms-office.chartstyle+xml"/>
  <Override PartName="/ppt/charts/colors75.xml" ContentType="application/vnd.ms-office.chartcolorstyle+xml"/>
  <Override PartName="/ppt/theme/themeOverride77.xml" ContentType="application/vnd.openxmlformats-officedocument.themeOverride+xml"/>
  <Override PartName="/ppt/charts/chart79.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78.xml" ContentType="application/vnd.openxmlformats-officedocument.themeOverride+xml"/>
  <Override PartName="/ppt/charts/chart80.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79.xml" ContentType="application/vnd.openxmlformats-officedocument.themeOverride+xml"/>
  <Override PartName="/ppt/notesSlides/notesSlide81.xml" ContentType="application/vnd.openxmlformats-officedocument.presentationml.notesSlide+xml"/>
  <Override PartName="/ppt/charts/chart81.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80.xml" ContentType="application/vnd.openxmlformats-officedocument.themeOverride+xml"/>
  <Override PartName="/ppt/charts/chart82.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81.xml" ContentType="application/vnd.openxmlformats-officedocument.themeOverride+xml"/>
  <Override PartName="/ppt/charts/chart83.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82.xml" ContentType="application/vnd.openxmlformats-officedocument.themeOverride+xml"/>
  <Override PartName="/ppt/notesSlides/notesSlide82.xml" ContentType="application/vnd.openxmlformats-officedocument.presentationml.notesSlide+xml"/>
  <Override PartName="/ppt/charts/chart84.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83.xml" ContentType="application/vnd.openxmlformats-officedocument.themeOverride+xml"/>
  <Override PartName="/ppt/charts/chart85.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84.xml" ContentType="application/vnd.openxmlformats-officedocument.themeOverride+xml"/>
  <Override PartName="/ppt/drawings/drawing28.xml" ContentType="application/vnd.openxmlformats-officedocument.drawingml.chartshapes+xml"/>
  <Override PartName="/ppt/notesSlides/notesSlide83.xml" ContentType="application/vnd.openxmlformats-officedocument.presentationml.notesSlide+xml"/>
  <Override PartName="/ppt/charts/chart86.xml" ContentType="application/vnd.openxmlformats-officedocument.drawingml.chart+xml"/>
  <Override PartName="/ppt/charts/style83.xml" ContentType="application/vnd.ms-office.chartstyle+xml"/>
  <Override PartName="/ppt/charts/colors83.xml" ContentType="application/vnd.ms-office.chartcolorstyle+xml"/>
  <Override PartName="/ppt/theme/themeOverride85.xml" ContentType="application/vnd.openxmlformats-officedocument.themeOverride+xml"/>
  <Override PartName="/ppt/charts/chart87.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86.xml" ContentType="application/vnd.openxmlformats-officedocument.themeOverride+xml"/>
  <Override PartName="/ppt/notesSlides/notesSlide84.xml" ContentType="application/vnd.openxmlformats-officedocument.presentationml.notesSlide+xml"/>
  <Override PartName="/ppt/charts/chart88.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87.xml" ContentType="application/vnd.openxmlformats-officedocument.themeOverride+xml"/>
  <Override PartName="/ppt/charts/chart89.xml" ContentType="application/vnd.openxmlformats-officedocument.drawingml.chart+xml"/>
  <Override PartName="/ppt/theme/themeOverride88.xml" ContentType="application/vnd.openxmlformats-officedocument.themeOverride+xml"/>
  <Override PartName="/ppt/charts/chart90.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89.xml" ContentType="application/vnd.openxmlformats-officedocument.themeOverride+xml"/>
  <Override PartName="/ppt/notesSlides/notesSlide85.xml" ContentType="application/vnd.openxmlformats-officedocument.presentationml.notesSlide+xml"/>
  <Override PartName="/ppt/charts/chart91.xml" ContentType="application/vnd.openxmlformats-officedocument.drawingml.chart+xml"/>
  <Override PartName="/ppt/charts/style87.xml" ContentType="application/vnd.ms-office.chartstyle+xml"/>
  <Override PartName="/ppt/charts/colors87.xml" ContentType="application/vnd.ms-office.chartcolorstyle+xml"/>
  <Override PartName="/ppt/theme/themeOverride90.xml" ContentType="application/vnd.openxmlformats-officedocument.themeOverride+xml"/>
  <Override PartName="/ppt/drawings/drawing29.xml" ContentType="application/vnd.openxmlformats-officedocument.drawingml.chartshapes+xml"/>
  <Override PartName="/ppt/charts/chart92.xml" ContentType="application/vnd.openxmlformats-officedocument.drawingml.chart+xml"/>
  <Override PartName="/ppt/theme/themeOverride91.xml" ContentType="application/vnd.openxmlformats-officedocument.themeOverr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33" r:id="rId1"/>
    <p:sldMasterId id="2147484356" r:id="rId2"/>
    <p:sldMasterId id="2147484368" r:id="rId3"/>
  </p:sldMasterIdLst>
  <p:notesMasterIdLst>
    <p:notesMasterId r:id="rId104"/>
  </p:notesMasterIdLst>
  <p:handoutMasterIdLst>
    <p:handoutMasterId r:id="rId105"/>
  </p:handoutMasterIdLst>
  <p:sldIdLst>
    <p:sldId id="662" r:id="rId4"/>
    <p:sldId id="614" r:id="rId5"/>
    <p:sldId id="615" r:id="rId6"/>
    <p:sldId id="616" r:id="rId7"/>
    <p:sldId id="617" r:id="rId8"/>
    <p:sldId id="998" r:id="rId9"/>
    <p:sldId id="810" r:id="rId10"/>
    <p:sldId id="1001" r:id="rId11"/>
    <p:sldId id="1002" r:id="rId12"/>
    <p:sldId id="663" r:id="rId13"/>
    <p:sldId id="794" r:id="rId14"/>
    <p:sldId id="795" r:id="rId15"/>
    <p:sldId id="929" r:id="rId16"/>
    <p:sldId id="963" r:id="rId17"/>
    <p:sldId id="964" r:id="rId18"/>
    <p:sldId id="966" r:id="rId19"/>
    <p:sldId id="967" r:id="rId20"/>
    <p:sldId id="968" r:id="rId21"/>
    <p:sldId id="970" r:id="rId22"/>
    <p:sldId id="971" r:id="rId23"/>
    <p:sldId id="996" r:id="rId24"/>
    <p:sldId id="973" r:id="rId25"/>
    <p:sldId id="974" r:id="rId26"/>
    <p:sldId id="975" r:id="rId27"/>
    <p:sldId id="976" r:id="rId28"/>
    <p:sldId id="977" r:id="rId29"/>
    <p:sldId id="978" r:id="rId30"/>
    <p:sldId id="979" r:id="rId31"/>
    <p:sldId id="980" r:id="rId32"/>
    <p:sldId id="981" r:id="rId33"/>
    <p:sldId id="982" r:id="rId34"/>
    <p:sldId id="983" r:id="rId35"/>
    <p:sldId id="984" r:id="rId36"/>
    <p:sldId id="985" r:id="rId37"/>
    <p:sldId id="986" r:id="rId38"/>
    <p:sldId id="987" r:id="rId39"/>
    <p:sldId id="988" r:id="rId40"/>
    <p:sldId id="989" r:id="rId41"/>
    <p:sldId id="990" r:id="rId42"/>
    <p:sldId id="992" r:id="rId43"/>
    <p:sldId id="993" r:id="rId44"/>
    <p:sldId id="994" r:id="rId45"/>
    <p:sldId id="997" r:id="rId46"/>
    <p:sldId id="664" r:id="rId47"/>
    <p:sldId id="1003" r:id="rId48"/>
    <p:sldId id="1004" r:id="rId49"/>
    <p:sldId id="1005" r:id="rId50"/>
    <p:sldId id="1006" r:id="rId51"/>
    <p:sldId id="660" r:id="rId52"/>
    <p:sldId id="1007" r:id="rId53"/>
    <p:sldId id="1008" r:id="rId54"/>
    <p:sldId id="1009" r:id="rId55"/>
    <p:sldId id="1010" r:id="rId56"/>
    <p:sldId id="1011" r:id="rId57"/>
    <p:sldId id="1012" r:id="rId58"/>
    <p:sldId id="1013" r:id="rId59"/>
    <p:sldId id="999" r:id="rId60"/>
    <p:sldId id="1014" r:id="rId61"/>
    <p:sldId id="1015" r:id="rId62"/>
    <p:sldId id="1016" r:id="rId63"/>
    <p:sldId id="1017" r:id="rId64"/>
    <p:sldId id="1018" r:id="rId65"/>
    <p:sldId id="1019" r:id="rId66"/>
    <p:sldId id="1020" r:id="rId67"/>
    <p:sldId id="1021" r:id="rId68"/>
    <p:sldId id="1022" r:id="rId69"/>
    <p:sldId id="1023" r:id="rId70"/>
    <p:sldId id="1024" r:id="rId71"/>
    <p:sldId id="1025" r:id="rId72"/>
    <p:sldId id="1026" r:id="rId73"/>
    <p:sldId id="1027" r:id="rId74"/>
    <p:sldId id="1028" r:id="rId75"/>
    <p:sldId id="1029" r:id="rId76"/>
    <p:sldId id="1030" r:id="rId77"/>
    <p:sldId id="1031" r:id="rId78"/>
    <p:sldId id="1032" r:id="rId79"/>
    <p:sldId id="1033" r:id="rId80"/>
    <p:sldId id="1034" r:id="rId81"/>
    <p:sldId id="1035" r:id="rId82"/>
    <p:sldId id="1036" r:id="rId83"/>
    <p:sldId id="1037" r:id="rId84"/>
    <p:sldId id="1038" r:id="rId85"/>
    <p:sldId id="1039" r:id="rId86"/>
    <p:sldId id="1040" r:id="rId87"/>
    <p:sldId id="1041" r:id="rId88"/>
    <p:sldId id="1042" r:id="rId89"/>
    <p:sldId id="1043" r:id="rId90"/>
    <p:sldId id="1044" r:id="rId91"/>
    <p:sldId id="1045" r:id="rId92"/>
    <p:sldId id="1046" r:id="rId93"/>
    <p:sldId id="1047" r:id="rId94"/>
    <p:sldId id="1048" r:id="rId95"/>
    <p:sldId id="1049" r:id="rId96"/>
    <p:sldId id="1050" r:id="rId97"/>
    <p:sldId id="658" r:id="rId98"/>
    <p:sldId id="730" r:id="rId99"/>
    <p:sldId id="995" r:id="rId100"/>
    <p:sldId id="1051" r:id="rId101"/>
    <p:sldId id="1052" r:id="rId102"/>
    <p:sldId id="665" r:id="rId103"/>
  </p:sldIdLst>
  <p:sldSz cx="12192000" cy="6858000"/>
  <p:notesSz cx="6799263" cy="9929813"/>
  <p:defaultTextStyle>
    <a:defPPr>
      <a:defRPr lang="en-US"/>
    </a:defPPr>
    <a:lvl1pPr algn="l" rtl="0" eaLnBrk="0" fontAlgn="base" hangingPunct="0">
      <a:spcBef>
        <a:spcPct val="0"/>
      </a:spcBef>
      <a:spcAft>
        <a:spcPct val="0"/>
      </a:spcAft>
      <a:defRPr sz="1200"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Arial Narrow" panose="020B0606020202030204" pitchFamily="34" charset="0"/>
        <a:ea typeface="+mn-ea"/>
        <a:cs typeface="+mn-cs"/>
      </a:defRPr>
    </a:lvl6pPr>
    <a:lvl7pPr marL="2743200" algn="l" defTabSz="914400" rtl="0" eaLnBrk="1" latinLnBrk="0" hangingPunct="1">
      <a:defRPr sz="1200" kern="1200">
        <a:solidFill>
          <a:schemeClr val="tx1"/>
        </a:solidFill>
        <a:latin typeface="Arial Narrow" panose="020B0606020202030204" pitchFamily="34" charset="0"/>
        <a:ea typeface="+mn-ea"/>
        <a:cs typeface="+mn-cs"/>
      </a:defRPr>
    </a:lvl7pPr>
    <a:lvl8pPr marL="3200400" algn="l" defTabSz="914400" rtl="0" eaLnBrk="1" latinLnBrk="0" hangingPunct="1">
      <a:defRPr sz="1200" kern="1200">
        <a:solidFill>
          <a:schemeClr val="tx1"/>
        </a:solidFill>
        <a:latin typeface="Arial Narrow" panose="020B0606020202030204" pitchFamily="34" charset="0"/>
        <a:ea typeface="+mn-ea"/>
        <a:cs typeface="+mn-cs"/>
      </a:defRPr>
    </a:lvl8pPr>
    <a:lvl9pPr marL="3657600" algn="l" defTabSz="914400" rtl="0" eaLnBrk="1" latinLnBrk="0" hangingPunct="1">
      <a:defRPr sz="1200"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eborga Daila Zīriņa" initials="IDZ" lastIdx="2" clrIdx="0"/>
  <p:cmAuthor id="2" name="Ingeborga Daila Zīriņa" initials="IDZ [2]" lastIdx="2" clrIdx="1"/>
  <p:cmAuthor id="3" name="Mārtiņš Krontāls" initials="MK"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264"/>
    <a:srgbClr val="0F552E"/>
    <a:srgbClr val="84AC94"/>
    <a:srgbClr val="F3F7F5"/>
    <a:srgbClr val="C3D6CC"/>
    <a:srgbClr val="0F5675"/>
    <a:srgbClr val="4BCBD2"/>
    <a:srgbClr val="D2DEEF"/>
    <a:srgbClr val="EAEFF7"/>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9044" autoAdjust="0"/>
  </p:normalViewPr>
  <p:slideViewPr>
    <p:cSldViewPr snapToGrid="0">
      <p:cViewPr varScale="1">
        <p:scale>
          <a:sx n="157" d="100"/>
          <a:sy n="157" d="100"/>
        </p:scale>
        <p:origin x="714" y="132"/>
      </p:cViewPr>
      <p:guideLst>
        <p:guide orient="horz" pos="2160"/>
        <p:guide pos="384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66" d="100"/>
        <a:sy n="66" d="100"/>
      </p:scale>
      <p:origin x="0" y="1404"/>
    </p:cViewPr>
  </p:sorterViewPr>
  <p:notesViewPr>
    <p:cSldViewPr snapToGrid="0">
      <p:cViewPr varScale="1">
        <p:scale>
          <a:sx n="68" d="100"/>
          <a:sy n="68" d="100"/>
        </p:scale>
        <p:origin x="2262" y="66"/>
      </p:cViewPr>
      <p:guideLst>
        <p:guide orient="horz" pos="3128"/>
        <p:guide pos="214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presProps" Target="pres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_rels/viewProps.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erver-1\SKDS\Diana_Kalnina\Projekti_2025\KNAB_iedz\Rez\Grafiki_KNAB_2025.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4.xml"/><Relationship Id="rId4" Type="http://schemas.openxmlformats.org/officeDocument/2006/relationships/oleObject" Target="file:///\\server-1\SKDS\Diana_Kalnina\Projekti_2025\KNAB_iedz\Rez\Grafiki_KNAB_2025.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server-1\SKDS\Diana_Kalnina\Projekti_2025\KNAB_iedz\Rez\Grafiki_KNAB_2025.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server-1\SKDS\Diana_Kalnina\Projekti_2025\KNAB_iedz\Rez\Grafiki_KNAB_2025.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5.xml"/><Relationship Id="rId4" Type="http://schemas.openxmlformats.org/officeDocument/2006/relationships/oleObject" Target="file:///\\server-1\SKDS\Diana_Kalnina\Projekti_2025\KNAB_iedz\Rez\Grafiki_KNAB_2025.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server-1\SKDS\Diana_Kalnina\Projekti_2025\KNAB_iedz\Rez\Grafiki_KNAB_2025.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server-1\SKDS\Diana_Kalnina\Projekti_2025\KNAB_iedz\Rez\Grafiki_KNAB_2025.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6.xml"/><Relationship Id="rId4" Type="http://schemas.openxmlformats.org/officeDocument/2006/relationships/oleObject" Target="file:///\\server-1\SKDS\Diana_Kalnina\Projekti_2025\KNAB_iedz\Rez\Grafiki_KNAB_2025.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7.xml"/><Relationship Id="rId4" Type="http://schemas.openxmlformats.org/officeDocument/2006/relationships/oleObject" Target="file:///\\server-1\SKDS\Diana_Kalnina\Projekti_2025\KNAB_iedz\Rez\Grafiki_KNAB_2025%20(Recovered).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8.xml"/><Relationship Id="rId4" Type="http://schemas.openxmlformats.org/officeDocument/2006/relationships/oleObject" Target="file:///\\server-1\SKDS\Diana_Kalnina\Projekti_2025\KNAB_iedz\Rez\Grafiki_KNAB_2025%20(Recovered).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server-1\SKDS\Diana_Kalnina\Projekti_2025\KNAB_iedz\Rez\Grafiki_KNAB_2025%20(Recovered).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server-1\SKDS\Diana_Kalnina\Projekti_2025\KNAB_iedz\Rez\Grafiki_KNAB_2025.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server-1\SKDS\Diana_Kalnina\Projekti_2025\KNAB_iedz\Rez\Grafiki_KNAB_2025%20(Recovered).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9.xml"/><Relationship Id="rId4" Type="http://schemas.openxmlformats.org/officeDocument/2006/relationships/oleObject" Target="file:///\\server-1\SKDS\Diana_Kalnina\Projekti_2025\KNAB_iedz\Rez\Grafiki_KNAB_2025%20(Recovered).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10.xml"/><Relationship Id="rId4" Type="http://schemas.openxmlformats.org/officeDocument/2006/relationships/oleObject" Target="file:///\\server-1\SKDS\Diana_Kalnina\Projekti_2025\KNAB_iedz\Rez\Grafiki_KNAB_2025%20(Recovered).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server-1\SKDS\Diana_Kalnina\Projekti_2025\KNAB_iedz\Rez\Grafiki_KNAB_2025%20(Recovered).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server-1\SKDS\Diana_Kalnina\Projekti_2025\KNAB_iedz\Rez\Grafiki_KNAB_2025%20(Recovered).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11.xml"/><Relationship Id="rId4" Type="http://schemas.openxmlformats.org/officeDocument/2006/relationships/oleObject" Target="file:///\\server-1\SKDS\Diana_Kalnina\Projekti_2025\KNAB_iedz\Rez\Grafiki_KNAB_2025%20(Recovered).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6.xml"/><Relationship Id="rId1" Type="http://schemas.microsoft.com/office/2011/relationships/chartStyle" Target="style26.xml"/><Relationship Id="rId5" Type="http://schemas.openxmlformats.org/officeDocument/2006/relationships/chartUserShapes" Target="../drawings/drawing12.xml"/><Relationship Id="rId4" Type="http://schemas.openxmlformats.org/officeDocument/2006/relationships/oleObject" Target="file:///\\server-1\SKDS\Diana_Kalnina\Projekti_2025\KNAB_iedz\Rez\Grafiki_KNAB_2025%20(Recovered).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server-1\SKDS\Diana_Kalnina\Projekti_2025\KNAB_iedz\Rez\Grafiki_KNAB_2025%20(Recovered).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8.xml"/><Relationship Id="rId1" Type="http://schemas.microsoft.com/office/2011/relationships/chartStyle" Target="style28.xml"/><Relationship Id="rId5" Type="http://schemas.openxmlformats.org/officeDocument/2006/relationships/chartUserShapes" Target="../drawings/drawing13.xml"/><Relationship Id="rId4" Type="http://schemas.openxmlformats.org/officeDocument/2006/relationships/oleObject" Target="file:///\\server-1\SKDS\Diana_Kalnina\Projekti_2025\KNAB_iedz\Rez\Grafiki_KNAB_2025%20(Recovered).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9.xml"/><Relationship Id="rId1" Type="http://schemas.microsoft.com/office/2011/relationships/chartStyle" Target="style29.xml"/><Relationship Id="rId5" Type="http://schemas.openxmlformats.org/officeDocument/2006/relationships/chartUserShapes" Target="../drawings/drawing14.xml"/><Relationship Id="rId4" Type="http://schemas.openxmlformats.org/officeDocument/2006/relationships/oleObject" Target="file:///\\server-1\SKDS\Diana_Kalnina\Projekti_2025\KNAB_iedz\Rez\Grafiki_KNAB_2025%20(Recovered).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erver-1\SKDS\Diana_Kalnina\Projekti_2025\KNAB_iedz\Rez\Grafiki_KNAB_2025.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server-1\SKDS\Diana_Kalnina\Projekti_2025\KNAB_iedz\Rez\Grafiki_KNAB_2025%20(Recovered).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1.xml"/><Relationship Id="rId1" Type="http://schemas.microsoft.com/office/2011/relationships/chartStyle" Target="style31.xml"/><Relationship Id="rId5" Type="http://schemas.openxmlformats.org/officeDocument/2006/relationships/chartUserShapes" Target="../drawings/drawing15.xml"/><Relationship Id="rId4" Type="http://schemas.openxmlformats.org/officeDocument/2006/relationships/oleObject" Target="file:///\\server-1\SKDS\Diana_Kalnina\Projekti_2025\KNAB_iedz\Rez\Grafiki_KNAB_2025%20(Recovered).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server-1\SKDS\Diana_Kalnina\Projekti_2025\KNAB_iedz\Rez\Grafiki_KNAB_2025%20(Recovered).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server-1\SKDS\Diana_Kalnina\Projekti_2025\KNAB_iedz\Rez\Grafiki_KNAB_2025%20(Recovered).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server-1\SKDS\Diana_Kalnina\Projekti_2025\KNAB_iedz\Rez\Grafiki_KNAB_2025%20(Recovered).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server-1\SKDS\Diana_Kalnina\Projekti_2025\KNAB_iedz\Rez\Grafiki_KNAB_2025%20(Recovered).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server-1\SKDS\Diana_Kalnina\Projekti_2025\KNAB_iedz\Rez\Grafiki_KNAB_2025%20(Recovered).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7.xml"/><Relationship Id="rId1" Type="http://schemas.microsoft.com/office/2011/relationships/chartStyle" Target="style37.xml"/><Relationship Id="rId5" Type="http://schemas.openxmlformats.org/officeDocument/2006/relationships/chartUserShapes" Target="../drawings/drawing16.xml"/><Relationship Id="rId4" Type="http://schemas.openxmlformats.org/officeDocument/2006/relationships/oleObject" Target="file:///\\server-1\SKDS\Diana_Kalnina\Projekti_2025\KNAB_iedz\Rez\Grafiki_KNAB_2025%20(Recovered).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server-1\SKDS\Diana_Kalnina\Projekti_2025\KNAB_iedz\Rez\Grafiki_KNAB_2025%20(Recovered).xlsx" TargetMode="External"/></Relationships>
</file>

<file path=ppt/charts/_rels/chart39.xml.rels><?xml version="1.0" encoding="UTF-8" standalone="yes"?>
<Relationships xmlns="http://schemas.openxmlformats.org/package/2006/relationships"><Relationship Id="rId2" Type="http://schemas.openxmlformats.org/officeDocument/2006/relationships/oleObject" Target="file:///\\server-1\SKDS\Diana_Kalnina\Projekti_2025\KNAB_iedz\Rez\Grafiki_KNAB_2025%20(Recovered).xlsx" TargetMode="External"/><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server-1\SKDS\Diana_Kalnina\Projekti_2025\KNAB_iedz\Rez\Grafiki_KNAB_2025.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5" Type="http://schemas.openxmlformats.org/officeDocument/2006/relationships/chartUserShapes" Target="../drawings/drawing17.xml"/><Relationship Id="rId4" Type="http://schemas.openxmlformats.org/officeDocument/2006/relationships/oleObject" Target="file:///\\server-1\SKDS\Diana_Kalnina\Projekti_2025\KNAB_iedz\Rez\Grafiki_KNAB_2025%20(Recovered).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server-1\SKDS\Diana_Kalnina\Projekti_2025\KNAB_iedz\Rez\Grafiki_KNAB_2025%20(Recovered).xlsx" TargetMode="External"/><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0.xml"/><Relationship Id="rId1" Type="http://schemas.microsoft.com/office/2011/relationships/chartStyle" Target="style40.xml"/><Relationship Id="rId5" Type="http://schemas.openxmlformats.org/officeDocument/2006/relationships/chartUserShapes" Target="../drawings/drawing18.xml"/><Relationship Id="rId4" Type="http://schemas.openxmlformats.org/officeDocument/2006/relationships/oleObject" Target="file:///C:\Users\37126\Desktop\KNAB\Grafiki_KNAB-uz&#326;&#275;m&#275;ji_01_2026..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1.xml"/><Relationship Id="rId1" Type="http://schemas.microsoft.com/office/2011/relationships/chartStyle" Target="style41.xml"/><Relationship Id="rId5" Type="http://schemas.openxmlformats.org/officeDocument/2006/relationships/chartUserShapes" Target="../drawings/drawing19.xml"/><Relationship Id="rId4" Type="http://schemas.openxmlformats.org/officeDocument/2006/relationships/oleObject" Target="file:///C:\Users\37126\Desktop\KNAB\Grafiki_KNAB-uz&#326;&#275;m&#275;ji_01_2026..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C:\Users\37126\Desktop\KNAB\Grafiki_KNAB-uz&#326;&#275;m&#275;ji_01_2026..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C:\Users\37126\Desktop\KNAB\Grafiki_KNAB-uz&#326;&#275;m&#275;ji_01_2026..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4.xml"/><Relationship Id="rId1" Type="http://schemas.microsoft.com/office/2011/relationships/chartStyle" Target="style44.xml"/><Relationship Id="rId5" Type="http://schemas.openxmlformats.org/officeDocument/2006/relationships/chartUserShapes" Target="../drawings/drawing20.xml"/><Relationship Id="rId4" Type="http://schemas.openxmlformats.org/officeDocument/2006/relationships/oleObject" Target="file:///C:\Users\37126\Desktop\KNAB\Grafiki_KNAB-uz&#326;&#275;m&#275;ji_01_2026..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C:\Users\37126\Desktop\KNAB\Grafiki_KNAB-uz&#326;&#275;m&#275;ji_01_2026..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C:\Users\37126\Desktop\KNAB\Grafiki_KNAB-uz&#326;&#275;m&#275;ji_01_2026..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7.xml"/><Relationship Id="rId1" Type="http://schemas.microsoft.com/office/2011/relationships/chartStyle" Target="style47.xml"/><Relationship Id="rId5" Type="http://schemas.openxmlformats.org/officeDocument/2006/relationships/chartUserShapes" Target="../drawings/drawing21.xml"/><Relationship Id="rId4" Type="http://schemas.openxmlformats.org/officeDocument/2006/relationships/oleObject" Target="file:///C:\Users\37126\Desktop\KNAB\Grafiki_KNAB-uz&#326;&#275;m&#275;ji_01_2026..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server-1\SKDS\Diana_Kalnina\Projekti_2025\KNAB_iedz\Rez\Grafiki_KNAB_2025.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C:\Users\37126\Desktop\KNAB\Grafiki_KNAB-uz&#326;&#275;m&#275;ji_01_2026..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file:///C:\Users\37126\Desktop\KNAB\Grafiki_KNAB-uz&#326;&#275;m&#275;ji_01_2026..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file:///C:\Users\37126\Desktop\KNAB\Grafiki_KNAB-uz&#326;&#275;m&#275;ji_01_2026..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1.xml"/><Relationship Id="rId1" Type="http://schemas.microsoft.com/office/2011/relationships/chartStyle" Target="style51.xml"/><Relationship Id="rId5" Type="http://schemas.openxmlformats.org/officeDocument/2006/relationships/chartUserShapes" Target="../drawings/drawing22.xml"/><Relationship Id="rId4" Type="http://schemas.openxmlformats.org/officeDocument/2006/relationships/oleObject" Target="file:///C:\Users\37126\Desktop\KNAB\Grafiki_KNAB-uz&#326;&#275;m&#275;ji_01_2026..xlsx"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C:\Users\37126\Desktop\KNAB\Grafiki_KNAB-uz&#326;&#275;m&#275;ji_01_2026..xlsx" TargetMode="Externa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file:///C:\Users\37126\Desktop\KNAB\Grafiki_KNAB-uz&#326;&#275;m&#275;ji_01_2026..xlsx"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file:///C:\Users\37126\Desktop\KNAB\Grafiki_KNAB-uz&#326;&#275;m&#275;ji_01_2026..xlsx" TargetMode="Externa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55.xml"/><Relationship Id="rId1" Type="http://schemas.microsoft.com/office/2011/relationships/chartStyle" Target="style55.xml"/><Relationship Id="rId5" Type="http://schemas.openxmlformats.org/officeDocument/2006/relationships/chartUserShapes" Target="../drawings/drawing23.xml"/><Relationship Id="rId4" Type="http://schemas.openxmlformats.org/officeDocument/2006/relationships/oleObject" Target="file:///C:\Users\37126\Desktop\KNAB\Grafiki_KNAB-uz&#326;&#275;m&#275;ji_01_2026..xlsx" TargetMode="Externa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C:\Users\37126\Desktop\KNAB\Grafiki_KNAB-uz&#326;&#275;m&#275;ji_01_2026..xlsx" TargetMode="Externa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57.xml"/><Relationship Id="rId1" Type="http://schemas.microsoft.com/office/2011/relationships/chartStyle" Target="style57.xml"/><Relationship Id="rId5" Type="http://schemas.openxmlformats.org/officeDocument/2006/relationships/chartUserShapes" Target="../drawings/drawing24.xml"/><Relationship Id="rId4" Type="http://schemas.openxmlformats.org/officeDocument/2006/relationships/oleObject" Target="file:///C:\Users\37126\Desktop\KNAB\Grafiki_KNAB-uz&#326;&#275;m&#275;ji_01_2026..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server-1\SKDS\Diana_Kalnina\Projekti_2025\KNAB_iedz\Rez\Grafiki_KNAB_2025.xlsx" TargetMode="Externa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file:///C:\Users\37126\Desktop\KNAB\Grafiki_KNAB-uz&#326;&#275;m&#275;ji_01_2026..xlsx" TargetMode="Externa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file:///C:\Users\37126\Desktop\KNAB\Grafiki_KNAB-uz&#326;&#275;m&#275;ji_01_2026..xlsx" TargetMode="Externa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file:///C:\Users\37126\Desktop\KNAB\Grafiki_KNAB-uz&#326;&#275;m&#275;ji_01_2026..xlsx" TargetMode="Externa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C:\Users\37126\Desktop\KNAB\Grafiki_KNAB-uz&#326;&#275;m&#275;ji_01_2026..xlsx" TargetMode="External"/></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oleObject" Target="file:///C:\Users\37126\Desktop\KNAB\Grafiki_KNAB-uz&#326;&#275;m&#275;ji_01_2026..xlsx" TargetMode="External"/></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63.xml"/><Relationship Id="rId1" Type="http://schemas.microsoft.com/office/2011/relationships/chartStyle" Target="style63.xml"/><Relationship Id="rId5" Type="http://schemas.openxmlformats.org/officeDocument/2006/relationships/chartUserShapes" Target="../drawings/drawing25.xml"/><Relationship Id="rId4" Type="http://schemas.openxmlformats.org/officeDocument/2006/relationships/oleObject" Target="file:///C:\Users\37126\Desktop\KNAB\Grafiki_KNAB-uz&#326;&#275;m&#275;ji_01_2026..xlsx" TargetMode="Externa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oleObject" Target="file:///C:\Users\37126\Desktop\KNAB\Grafiki_KNAB-uz&#326;&#275;m&#275;ji_01_2026..xlsx" TargetMode="Externa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file:///C:\Users\37126\Desktop\KNAB\Grafiki_KNAB-uz&#326;&#275;m&#275;ji_01_2026..xlsx" TargetMode="External"/></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file:///C:\Users\37126\Desktop\KNAB\Grafiki_KNAB-uz&#326;&#275;m&#275;ji_01_2026..xlsx" TargetMode="Externa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67.xml"/><Relationship Id="rId1" Type="http://schemas.microsoft.com/office/2011/relationships/chartStyle" Target="style67.xml"/><Relationship Id="rId5" Type="http://schemas.openxmlformats.org/officeDocument/2006/relationships/chartUserShapes" Target="../drawings/drawing26.xml"/><Relationship Id="rId4" Type="http://schemas.openxmlformats.org/officeDocument/2006/relationships/oleObject" Target="file:///C:\Users\37126\Desktop\KNAB\Grafiki_KNAB-uz&#326;&#275;m&#275;ji_01_2026..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2.xml"/><Relationship Id="rId4" Type="http://schemas.openxmlformats.org/officeDocument/2006/relationships/oleObject" Target="file:///\\server-1\SKDS\Diana_Kalnina\Projekti_2025\KNAB_iedz\Rez\Grafiki_KNAB_2025.xlsx" TargetMode="External"/></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file:///C:\Users\37126\Desktop\KNAB\Grafiki_KNAB-uz&#326;&#275;m&#275;ji_01_2026..xlsx" TargetMode="Externa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69.xml"/><Relationship Id="rId1" Type="http://schemas.microsoft.com/office/2011/relationships/chartStyle" Target="style69.xml"/><Relationship Id="rId5" Type="http://schemas.openxmlformats.org/officeDocument/2006/relationships/chartUserShapes" Target="../drawings/drawing27.xml"/><Relationship Id="rId4" Type="http://schemas.openxmlformats.org/officeDocument/2006/relationships/oleObject" Target="file:///C:\Users\37126\Desktop\KNAB\Grafiki_KNAB-uz&#326;&#275;m&#275;ji_01_2026..xlsx" TargetMode="Externa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oleObject" Target="file:///C:\Users\37126\Desktop\KNAB\Grafiki_KNAB-uz&#326;&#275;m&#275;ji_01_2026..xlsx" TargetMode="External"/></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file:///C:\Users\37126\Desktop\KNAB\Grafiki_KNAB-uz&#326;&#275;m&#275;ji_01_2026..xlsx" TargetMode="External"/></Relationships>
</file>

<file path=ppt/charts/_rels/chart74.xml.rels><?xml version="1.0" encoding="UTF-8" standalone="yes"?>
<Relationships xmlns="http://schemas.openxmlformats.org/package/2006/relationships"><Relationship Id="rId2" Type="http://schemas.openxmlformats.org/officeDocument/2006/relationships/oleObject" Target="file:///C:\Users\37126\Desktop\KNAB\Grafiki_KNAB-uz&#326;&#275;m&#275;ji_01_2026..xlsx" TargetMode="External"/><Relationship Id="rId1" Type="http://schemas.openxmlformats.org/officeDocument/2006/relationships/themeOverride" Target="../theme/themeOverride73.xml"/></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C:\Users\37126\Desktop\KNAB\Grafiki_KNAB-uz&#326;&#275;m&#275;ji_01_2026..xlsx" TargetMode="External"/></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oleObject" Target="file:///C:\Users\37126\Desktop\KNAB\Grafiki_KNAB-uz&#326;&#275;m&#275;ji_01_2026..xlsx" TargetMode="Externa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76.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file:///C:\Users\37126\Desktop\KNAB\Grafiki_KNAB-uz&#326;&#275;m&#275;ji_01_2026..xlsx" TargetMode="Externa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77.xm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oleObject" Target="file:///C:\Users\37126\Desktop\KNAB\Grafiki_KNAB-uz&#326;&#275;m&#275;ji_01_2026..xlsx" TargetMode="External"/></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78.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oleObject" Target="file:///C:\Users\37126\Desktop\KNAB\Grafiki_KNAB-uz&#326;&#275;m&#275;ji_01_2026..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3.xml"/><Relationship Id="rId4" Type="http://schemas.openxmlformats.org/officeDocument/2006/relationships/oleObject" Target="file:///\\server-1\SKDS\Diana_Kalnina\Projekti_2025\KNAB_iedz\Rez\Grafiki_KNAB_2025.xlsx" TargetMode="External"/></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79.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C:\Users\37126\Desktop\KNAB\Grafiki_KNAB-uz&#326;&#275;m&#275;ji_01_2026..xlsx" TargetMode="External"/></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80.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file:///C:\Users\37126\Desktop\KNAB\Grafiki_KNAB-uz&#326;&#275;m&#275;ji_01_2026..xlsx" TargetMode="External"/></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81.xm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oleObject" Target="file:///C:\Users\37126\Desktop\KNAB\Grafiki_KNAB-uz&#326;&#275;m&#275;ji_01_2026..xlsx" TargetMode="External"/></Relationships>
</file>

<file path=ppt/charts/_rels/chart83.xml.rels><?xml version="1.0" encoding="UTF-8" standalone="yes"?>
<Relationships xmlns="http://schemas.openxmlformats.org/package/2006/relationships"><Relationship Id="rId3" Type="http://schemas.openxmlformats.org/officeDocument/2006/relationships/themeOverride" Target="../theme/themeOverride82.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oleObject" Target="file:///C:\Users\37126\Desktop\KNAB\Grafiki_KNAB-uz&#326;&#275;m&#275;ji_01_2026..xlsx" TargetMode="Externa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83.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oleObject" Target="file:///C:\Users\37126\Desktop\KNAB\Grafiki_KNAB-uz&#326;&#275;m&#275;ji_01_2026..xlsx" TargetMode="Externa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84.xml"/><Relationship Id="rId2" Type="http://schemas.microsoft.com/office/2011/relationships/chartColorStyle" Target="colors82.xml"/><Relationship Id="rId1" Type="http://schemas.microsoft.com/office/2011/relationships/chartStyle" Target="style82.xml"/><Relationship Id="rId5" Type="http://schemas.openxmlformats.org/officeDocument/2006/relationships/chartUserShapes" Target="../drawings/drawing28.xml"/><Relationship Id="rId4" Type="http://schemas.openxmlformats.org/officeDocument/2006/relationships/oleObject" Target="file:///C:\Users\37126\Desktop\KNAB\Grafiki_KNAB-uz&#326;&#275;m&#275;ji_01_2026..xlsx" TargetMode="External"/></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85.xml"/><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oleObject" Target="file:///C:\Users\37126\Desktop\KNAB\Grafiki_KNAB-uz&#326;&#275;m&#275;ji_01_2026..xlsx" TargetMode="External"/></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86.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C:\Users\37126\Desktop\KNAB\Grafiki_KNAB-uz&#326;&#275;m&#275;ji_01_2026..xlsx" TargetMode="External"/></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87.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oleObject" Target="file:///C:\Users\37126\Desktop\KNAB\Grafiki_KNAB-uz&#326;&#275;m&#275;ji_01_2026..xlsx" TargetMode="External"/></Relationships>
</file>

<file path=ppt/charts/_rels/chart89.xml.rels><?xml version="1.0" encoding="UTF-8" standalone="yes"?>
<Relationships xmlns="http://schemas.openxmlformats.org/package/2006/relationships"><Relationship Id="rId2" Type="http://schemas.openxmlformats.org/officeDocument/2006/relationships/oleObject" Target="file:///C:\Users\37126\Desktop\KNAB\Grafiki_KNAB-uz&#326;&#275;m&#275;ji_01_2026..xlsx" TargetMode="External"/><Relationship Id="rId1" Type="http://schemas.openxmlformats.org/officeDocument/2006/relationships/themeOverride" Target="../theme/themeOverride8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server-1\SKDS\Diana_Kalnina\Projekti_2025\KNAB_iedz\Rez\Grafiki_KNAB_2025.xlsx" TargetMode="Externa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89.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oleObject" Target="file:///C:\Users\37126\Desktop\KNAB\Grafiki_KNAB-uz&#326;&#275;m&#275;ji_01_2026..xlsx" TargetMode="External"/></Relationships>
</file>

<file path=ppt/charts/_rels/chart91.xml.rels><?xml version="1.0" encoding="UTF-8" standalone="yes"?>
<Relationships xmlns="http://schemas.openxmlformats.org/package/2006/relationships"><Relationship Id="rId3" Type="http://schemas.openxmlformats.org/officeDocument/2006/relationships/themeOverride" Target="../theme/themeOverride90.xml"/><Relationship Id="rId2" Type="http://schemas.microsoft.com/office/2011/relationships/chartColorStyle" Target="colors87.xml"/><Relationship Id="rId1" Type="http://schemas.microsoft.com/office/2011/relationships/chartStyle" Target="style87.xml"/><Relationship Id="rId5" Type="http://schemas.openxmlformats.org/officeDocument/2006/relationships/chartUserShapes" Target="../drawings/drawing29.xml"/><Relationship Id="rId4" Type="http://schemas.openxmlformats.org/officeDocument/2006/relationships/oleObject" Target="file:///C:\Users\37126\Desktop\KNAB\Grafiki_KNAB-uz&#326;&#275;m&#275;ji_01_2026..xlsx" TargetMode="External"/></Relationships>
</file>

<file path=ppt/charts/_rels/chart92.xml.rels><?xml version="1.0" encoding="UTF-8" standalone="yes"?>
<Relationships xmlns="http://schemas.openxmlformats.org/package/2006/relationships"><Relationship Id="rId2" Type="http://schemas.openxmlformats.org/officeDocument/2006/relationships/oleObject" Target="file:///C:\Users\37126\Desktop\KNAB\Grafiki_KNAB-uz&#326;&#275;m&#275;ji_01_2026..xlsx" TargetMode="External"/><Relationship Id="rId1" Type="http://schemas.openxmlformats.org/officeDocument/2006/relationships/themeOverride" Target="../theme/themeOverride9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94444444444444442"/>
          <c:y val="2.7777777777777776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1054279811981675"/>
          <c:y val="1.4118138730849238E-2"/>
          <c:w val="0.42761953234933087"/>
          <c:h val="0.9856195207203442"/>
        </c:manualLayout>
      </c:layout>
      <c:barChart>
        <c:barDir val="bar"/>
        <c:grouping val="clustered"/>
        <c:varyColors val="0"/>
        <c:ser>
          <c:idx val="0"/>
          <c:order val="0"/>
          <c:tx>
            <c:strRef>
              <c:f>Dati!$C$5</c:f>
              <c:strCache>
                <c:ptCount val="1"/>
                <c:pt idx="0">
                  <c:v>2025., n=1005</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Dati!$B$6:$B$17</c:f>
              <c:strCache>
                <c:ptCount val="12"/>
                <c:pt idx="0">
                  <c:v>Veselības aprūpes saņemšana</c:v>
                </c:pt>
                <c:pt idx="1">
                  <c:v>Autotransporta reģistrācija vai tehniskā apskate (CSDD)</c:v>
                </c:pt>
                <c:pt idx="2">
                  <c:v>Nodokļu administrēšana (deklarāciju iesniegšana, auditi, jautājumu kārtošana VID)</c:v>
                </c:pt>
                <c:pt idx="3">
                  <c:v>Izglītības iegūšana (bērnudārzs, skola, augstskola)</c:v>
                </c:pt>
                <c:pt idx="4">
                  <c:v>Pases apmaiņa vai iegūšana, uzturēšanās atļauju, izsaukumu kārtošana</c:v>
                </c:pt>
                <c:pt idx="5">
                  <c:v>Nekustamā īpašuma lietu kārtošana (zemes, dzīvokļa, mājas privatizācija, saņemšana, pirkšana/pārdošana u. c.)</c:v>
                </c:pt>
                <c:pt idx="6">
                  <c:v>Saskarsme ar Ceļu policiju (CSN pārkāpums, soda nauda, soda punkti) </c:v>
                </c:pt>
                <c:pt idx="7">
                  <c:v>Lietu kārtošana pašvaldībās </c:v>
                </c:pt>
                <c:pt idx="8">
                  <c:v>Sociālās palīdzības saņemšana</c:v>
                </c:pt>
                <c:pt idx="9">
                  <c:v>Saskarsme ar Valsts policiju (lietu izskatīšana)</c:v>
                </c:pt>
                <c:pt idx="10">
                  <c:v>Darbā iekārtošanās valsts vai pašvaldību iestādēs</c:v>
                </c:pt>
                <c:pt idx="11">
                  <c:v>Jautājumu kārtošana tiesā</c:v>
                </c:pt>
              </c:strCache>
            </c:strRef>
          </c:cat>
          <c:val>
            <c:numRef>
              <c:f>Dati!$C$6:$C$17</c:f>
              <c:numCache>
                <c:formatCode>0</c:formatCode>
                <c:ptCount val="12"/>
                <c:pt idx="0">
                  <c:v>84.134168181053042</c:v>
                </c:pt>
                <c:pt idx="1">
                  <c:v>61.50575036155594</c:v>
                </c:pt>
                <c:pt idx="2">
                  <c:v>60.322258169612887</c:v>
                </c:pt>
                <c:pt idx="3">
                  <c:v>40.97688852271483</c:v>
                </c:pt>
                <c:pt idx="4">
                  <c:v>39.904541571504382</c:v>
                </c:pt>
                <c:pt idx="5">
                  <c:v>33.936988416690753</c:v>
                </c:pt>
                <c:pt idx="6">
                  <c:v>29.514837738408055</c:v>
                </c:pt>
                <c:pt idx="7">
                  <c:v>18.923536828976879</c:v>
                </c:pt>
                <c:pt idx="8">
                  <c:v>13.659198921896012</c:v>
                </c:pt>
                <c:pt idx="9">
                  <c:v>12.127660378541984</c:v>
                </c:pt>
                <c:pt idx="10">
                  <c:v>10.101784361968585</c:v>
                </c:pt>
                <c:pt idx="11">
                  <c:v>6.9834292894109939</c:v>
                </c:pt>
              </c:numCache>
            </c:numRef>
          </c:val>
          <c:extLst>
            <c:ext xmlns:c16="http://schemas.microsoft.com/office/drawing/2014/chart" uri="{C3380CC4-5D6E-409C-BE32-E72D297353CC}">
              <c16:uniqueId val="{00000000-B841-430F-BED7-C9609FD22055}"/>
            </c:ext>
          </c:extLst>
        </c:ser>
        <c:ser>
          <c:idx val="1"/>
          <c:order val="1"/>
          <c:tx>
            <c:strRef>
              <c:f>Dati!$D$5</c:f>
              <c:strCache>
                <c:ptCount val="1"/>
                <c:pt idx="0">
                  <c:v>2024., n=1001</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Dati!$B$6:$B$17</c:f>
              <c:strCache>
                <c:ptCount val="12"/>
                <c:pt idx="0">
                  <c:v>Veselības aprūpes saņemšana</c:v>
                </c:pt>
                <c:pt idx="1">
                  <c:v>Autotransporta reģistrācija vai tehniskā apskate (CSDD)</c:v>
                </c:pt>
                <c:pt idx="2">
                  <c:v>Nodokļu administrēšana (deklarāciju iesniegšana, auditi, jautājumu kārtošana VID)</c:v>
                </c:pt>
                <c:pt idx="3">
                  <c:v>Izglītības iegūšana (bērnudārzs, skola, augstskola)</c:v>
                </c:pt>
                <c:pt idx="4">
                  <c:v>Pases apmaiņa vai iegūšana, uzturēšanās atļauju, izsaukumu kārtošana</c:v>
                </c:pt>
                <c:pt idx="5">
                  <c:v>Nekustamā īpašuma lietu kārtošana (zemes, dzīvokļa, mājas privatizācija, saņemšana, pirkšana/pārdošana u. c.)</c:v>
                </c:pt>
                <c:pt idx="6">
                  <c:v>Saskarsme ar Ceļu policiju (CSN pārkāpums, soda nauda, soda punkti) </c:v>
                </c:pt>
                <c:pt idx="7">
                  <c:v>Lietu kārtošana pašvaldībās </c:v>
                </c:pt>
                <c:pt idx="8">
                  <c:v>Sociālās palīdzības saņemšana</c:v>
                </c:pt>
                <c:pt idx="9">
                  <c:v>Saskarsme ar Valsts policiju (lietu izskatīšana)</c:v>
                </c:pt>
                <c:pt idx="10">
                  <c:v>Darbā iekārtošanās valsts vai pašvaldību iestādēs</c:v>
                </c:pt>
                <c:pt idx="11">
                  <c:v>Jautājumu kārtošana tiesā</c:v>
                </c:pt>
              </c:strCache>
            </c:strRef>
          </c:cat>
          <c:val>
            <c:numRef>
              <c:f>Dati!$D$6:$D$17</c:f>
              <c:numCache>
                <c:formatCode>0</c:formatCode>
                <c:ptCount val="12"/>
                <c:pt idx="0">
                  <c:v>88</c:v>
                </c:pt>
                <c:pt idx="1">
                  <c:v>68</c:v>
                </c:pt>
                <c:pt idx="2">
                  <c:v>79</c:v>
                </c:pt>
                <c:pt idx="3">
                  <c:v>42</c:v>
                </c:pt>
                <c:pt idx="4">
                  <c:v>62</c:v>
                </c:pt>
                <c:pt idx="5">
                  <c:v>38</c:v>
                </c:pt>
                <c:pt idx="6">
                  <c:v>35</c:v>
                </c:pt>
                <c:pt idx="7">
                  <c:v>27</c:v>
                </c:pt>
                <c:pt idx="8">
                  <c:v>15</c:v>
                </c:pt>
                <c:pt idx="9">
                  <c:v>11</c:v>
                </c:pt>
                <c:pt idx="10">
                  <c:v>11</c:v>
                </c:pt>
                <c:pt idx="11">
                  <c:v>8</c:v>
                </c:pt>
              </c:numCache>
            </c:numRef>
          </c:val>
          <c:extLst>
            <c:ext xmlns:c16="http://schemas.microsoft.com/office/drawing/2014/chart" uri="{C3380CC4-5D6E-409C-BE32-E72D297353CC}">
              <c16:uniqueId val="{00000001-B841-430F-BED7-C9609FD22055}"/>
            </c:ext>
          </c:extLst>
        </c:ser>
        <c:ser>
          <c:idx val="2"/>
          <c:order val="2"/>
          <c:tx>
            <c:strRef>
              <c:f>Dati!$E$5</c:f>
              <c:strCache>
                <c:ptCount val="1"/>
                <c:pt idx="0">
                  <c:v>2023., n=1047</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Dati!$B$6:$B$17</c:f>
              <c:strCache>
                <c:ptCount val="12"/>
                <c:pt idx="0">
                  <c:v>Veselības aprūpes saņemšana</c:v>
                </c:pt>
                <c:pt idx="1">
                  <c:v>Autotransporta reģistrācija vai tehniskā apskate (CSDD)</c:v>
                </c:pt>
                <c:pt idx="2">
                  <c:v>Nodokļu administrēšana (deklarāciju iesniegšana, auditi, jautājumu kārtošana VID)</c:v>
                </c:pt>
                <c:pt idx="3">
                  <c:v>Izglītības iegūšana (bērnudārzs, skola, augstskola)</c:v>
                </c:pt>
                <c:pt idx="4">
                  <c:v>Pases apmaiņa vai iegūšana, uzturēšanās atļauju, izsaukumu kārtošana</c:v>
                </c:pt>
                <c:pt idx="5">
                  <c:v>Nekustamā īpašuma lietu kārtošana (zemes, dzīvokļa, mājas privatizācija, saņemšana, pirkšana/pārdošana u. c.)</c:v>
                </c:pt>
                <c:pt idx="6">
                  <c:v>Saskarsme ar Ceļu policiju (CSN pārkāpums, soda nauda, soda punkti) </c:v>
                </c:pt>
                <c:pt idx="7">
                  <c:v>Lietu kārtošana pašvaldībās </c:v>
                </c:pt>
                <c:pt idx="8">
                  <c:v>Sociālās palīdzības saņemšana</c:v>
                </c:pt>
                <c:pt idx="9">
                  <c:v>Saskarsme ar Valsts policiju (lietu izskatīšana)</c:v>
                </c:pt>
                <c:pt idx="10">
                  <c:v>Darbā iekārtošanās valsts vai pašvaldību iestādēs</c:v>
                </c:pt>
                <c:pt idx="11">
                  <c:v>Jautājumu kārtošana tiesā</c:v>
                </c:pt>
              </c:strCache>
            </c:strRef>
          </c:cat>
          <c:val>
            <c:numRef>
              <c:f>Dati!$E$6:$E$17</c:f>
              <c:numCache>
                <c:formatCode>0</c:formatCode>
                <c:ptCount val="12"/>
                <c:pt idx="0">
                  <c:v>88</c:v>
                </c:pt>
                <c:pt idx="1">
                  <c:v>69</c:v>
                </c:pt>
                <c:pt idx="2">
                  <c:v>79</c:v>
                </c:pt>
                <c:pt idx="3">
                  <c:v>43</c:v>
                </c:pt>
                <c:pt idx="4">
                  <c:v>67</c:v>
                </c:pt>
                <c:pt idx="5">
                  <c:v>32</c:v>
                </c:pt>
                <c:pt idx="6">
                  <c:v>25</c:v>
                </c:pt>
                <c:pt idx="7">
                  <c:v>26</c:v>
                </c:pt>
                <c:pt idx="8">
                  <c:v>12</c:v>
                </c:pt>
                <c:pt idx="9">
                  <c:v>8</c:v>
                </c:pt>
                <c:pt idx="10">
                  <c:v>11</c:v>
                </c:pt>
                <c:pt idx="11">
                  <c:v>7</c:v>
                </c:pt>
              </c:numCache>
            </c:numRef>
          </c:val>
          <c:extLst>
            <c:ext xmlns:c16="http://schemas.microsoft.com/office/drawing/2014/chart" uri="{C3380CC4-5D6E-409C-BE32-E72D297353CC}">
              <c16:uniqueId val="{00000002-B841-430F-BED7-C9609FD22055}"/>
            </c:ext>
          </c:extLst>
        </c:ser>
        <c:ser>
          <c:idx val="3"/>
          <c:order val="3"/>
          <c:tx>
            <c:strRef>
              <c:f>Dati!$F$5</c:f>
              <c:strCache>
                <c:ptCount val="1"/>
                <c:pt idx="0">
                  <c:v>2022., n=1041</c:v>
                </c:pt>
              </c:strCache>
            </c:strRef>
          </c:tx>
          <c:spPr>
            <a:solidFill>
              <a:srgbClr val="E6EE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Dati!$B$6:$B$17</c:f>
              <c:strCache>
                <c:ptCount val="12"/>
                <c:pt idx="0">
                  <c:v>Veselības aprūpes saņemšana</c:v>
                </c:pt>
                <c:pt idx="1">
                  <c:v>Autotransporta reģistrācija vai tehniskā apskate (CSDD)</c:v>
                </c:pt>
                <c:pt idx="2">
                  <c:v>Nodokļu administrēšana (deklarāciju iesniegšana, auditi, jautājumu kārtošana VID)</c:v>
                </c:pt>
                <c:pt idx="3">
                  <c:v>Izglītības iegūšana (bērnudārzs, skola, augstskola)</c:v>
                </c:pt>
                <c:pt idx="4">
                  <c:v>Pases apmaiņa vai iegūšana, uzturēšanās atļauju, izsaukumu kārtošana</c:v>
                </c:pt>
                <c:pt idx="5">
                  <c:v>Nekustamā īpašuma lietu kārtošana (zemes, dzīvokļa, mājas privatizācija, saņemšana, pirkšana/pārdošana u. c.)</c:v>
                </c:pt>
                <c:pt idx="6">
                  <c:v>Saskarsme ar Ceļu policiju (CSN pārkāpums, soda nauda, soda punkti) </c:v>
                </c:pt>
                <c:pt idx="7">
                  <c:v>Lietu kārtošana pašvaldībās </c:v>
                </c:pt>
                <c:pt idx="8">
                  <c:v>Sociālās palīdzības saņemšana</c:v>
                </c:pt>
                <c:pt idx="9">
                  <c:v>Saskarsme ar Valsts policiju (lietu izskatīšana)</c:v>
                </c:pt>
                <c:pt idx="10">
                  <c:v>Darbā iekārtošanās valsts vai pašvaldību iestādēs</c:v>
                </c:pt>
                <c:pt idx="11">
                  <c:v>Jautājumu kārtošana tiesā</c:v>
                </c:pt>
              </c:strCache>
            </c:strRef>
          </c:cat>
          <c:val>
            <c:numRef>
              <c:f>Dati!$F$6:$F$17</c:f>
              <c:numCache>
                <c:formatCode>0</c:formatCode>
                <c:ptCount val="12"/>
                <c:pt idx="0">
                  <c:v>86</c:v>
                </c:pt>
                <c:pt idx="1">
                  <c:v>68</c:v>
                </c:pt>
                <c:pt idx="2">
                  <c:v>73</c:v>
                </c:pt>
                <c:pt idx="3">
                  <c:v>48</c:v>
                </c:pt>
                <c:pt idx="4">
                  <c:v>35</c:v>
                </c:pt>
                <c:pt idx="5">
                  <c:v>38</c:v>
                </c:pt>
                <c:pt idx="6">
                  <c:v>29</c:v>
                </c:pt>
                <c:pt idx="7">
                  <c:v>30</c:v>
                </c:pt>
                <c:pt idx="8">
                  <c:v>20</c:v>
                </c:pt>
                <c:pt idx="9">
                  <c:v>11</c:v>
                </c:pt>
                <c:pt idx="10">
                  <c:v>13</c:v>
                </c:pt>
                <c:pt idx="11">
                  <c:v>8</c:v>
                </c:pt>
              </c:numCache>
            </c:numRef>
          </c:val>
          <c:extLst>
            <c:ext xmlns:c16="http://schemas.microsoft.com/office/drawing/2014/chart" uri="{C3380CC4-5D6E-409C-BE32-E72D297353CC}">
              <c16:uniqueId val="{00000003-B841-430F-BED7-C9609FD22055}"/>
            </c:ext>
          </c:extLst>
        </c:ser>
        <c:dLbls>
          <c:showLegendKey val="0"/>
          <c:showVal val="0"/>
          <c:showCatName val="0"/>
          <c:showSerName val="0"/>
          <c:showPercent val="0"/>
          <c:showBubbleSize val="0"/>
        </c:dLbls>
        <c:gapWidth val="70"/>
        <c:axId val="1376278431"/>
        <c:axId val="1376241951"/>
      </c:barChart>
      <c:catAx>
        <c:axId val="1376278431"/>
        <c:scaling>
          <c:orientation val="maxMin"/>
        </c:scaling>
        <c:delete val="0"/>
        <c:axPos val="l"/>
        <c:majorGridlines>
          <c:spPr>
            <a:ln w="3175" cap="flat" cmpd="sng" algn="ctr">
              <a:solidFill>
                <a:schemeClr val="tx1">
                  <a:lumMod val="50000"/>
                  <a:lumOff val="50000"/>
                </a:schemeClr>
              </a:solidFill>
              <a:round/>
            </a:ln>
            <a:effectLst/>
          </c:spPr>
        </c:majorGridlines>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376241951"/>
        <c:crosses val="autoZero"/>
        <c:auto val="1"/>
        <c:lblAlgn val="ctr"/>
        <c:lblOffset val="100"/>
        <c:noMultiLvlLbl val="0"/>
      </c:catAx>
      <c:valAx>
        <c:axId val="1376241951"/>
        <c:scaling>
          <c:orientation val="minMax"/>
        </c:scaling>
        <c:delete val="1"/>
        <c:axPos val="t"/>
        <c:numFmt formatCode="0" sourceLinked="1"/>
        <c:majorTickMark val="none"/>
        <c:minorTickMark val="none"/>
        <c:tickLblPos val="nextTo"/>
        <c:crossAx val="137627843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96489563567362424"/>
          <c:y val="3.2407407407407406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31787471669898837"/>
          <c:y val="8.5238874635052642E-2"/>
          <c:w val="0.66125236570947921"/>
          <c:h val="0.88386224896045296"/>
        </c:manualLayout>
      </c:layout>
      <c:barChart>
        <c:barDir val="bar"/>
        <c:grouping val="stacked"/>
        <c:varyColors val="0"/>
        <c:ser>
          <c:idx val="0"/>
          <c:order val="0"/>
          <c:tx>
            <c:strRef>
              <c:f>Dati!$C$126</c:f>
              <c:strCache>
                <c:ptCount val="1"/>
                <c:pt idx="0">
                  <c:v>.</c:v>
                </c:pt>
              </c:strCache>
            </c:strRef>
          </c:tx>
          <c:spPr>
            <a:noFill/>
            <a:ln>
              <a:noFill/>
            </a:ln>
            <a:effectLst/>
          </c:spPr>
          <c:invertIfNegative val="0"/>
          <c:cat>
            <c:strRef>
              <c:f>Dati!$B$127:$B$156</c:f>
              <c:strCache>
                <c:ptCount val="30"/>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strCache>
            </c:strRef>
          </c:cat>
          <c:val>
            <c:numRef>
              <c:f>Dati!$C$127:$C$156</c:f>
              <c:numCache>
                <c:formatCode>0</c:formatCode>
                <c:ptCount val="30"/>
                <c:pt idx="0">
                  <c:v>16.926861989848518</c:v>
                </c:pt>
                <c:pt idx="1">
                  <c:v>82.762328467600767</c:v>
                </c:pt>
                <c:pt idx="2">
                  <c:v>17.431988867953336</c:v>
                </c:pt>
                <c:pt idx="3">
                  <c:v>16.493653628145125</c:v>
                </c:pt>
                <c:pt idx="4">
                  <c:v>82.762328467600767</c:v>
                </c:pt>
                <c:pt idx="5">
                  <c:v>5</c:v>
                </c:pt>
                <c:pt idx="6">
                  <c:v>7.3997860503171751</c:v>
                </c:pt>
                <c:pt idx="7">
                  <c:v>14.22434929483417</c:v>
                </c:pt>
                <c:pt idx="8">
                  <c:v>22.520328705388188</c:v>
                </c:pt>
                <c:pt idx="9">
                  <c:v>23.049553529500763</c:v>
                </c:pt>
                <c:pt idx="10">
                  <c:v>18.65295485751723</c:v>
                </c:pt>
                <c:pt idx="11">
                  <c:v>21.979444890560877</c:v>
                </c:pt>
                <c:pt idx="12">
                  <c:v>82.762328467600767</c:v>
                </c:pt>
                <c:pt idx="13">
                  <c:v>10.506994820737049</c:v>
                </c:pt>
                <c:pt idx="14">
                  <c:v>28.062169774779079</c:v>
                </c:pt>
                <c:pt idx="15">
                  <c:v>82.762328467600767</c:v>
                </c:pt>
                <c:pt idx="16">
                  <c:v>16.618995875790006</c:v>
                </c:pt>
                <c:pt idx="17">
                  <c:v>15.953864933696508</c:v>
                </c:pt>
                <c:pt idx="18">
                  <c:v>18.755206090665993</c:v>
                </c:pt>
                <c:pt idx="19">
                  <c:v>82.762328467600767</c:v>
                </c:pt>
                <c:pt idx="20">
                  <c:v>22.331120545855541</c:v>
                </c:pt>
                <c:pt idx="21">
                  <c:v>24.616127244827034</c:v>
                </c:pt>
                <c:pt idx="22">
                  <c:v>14.241874592369129</c:v>
                </c:pt>
                <c:pt idx="23">
                  <c:v>11.980115733980682</c:v>
                </c:pt>
                <c:pt idx="24">
                  <c:v>12.989674401270889</c:v>
                </c:pt>
                <c:pt idx="25">
                  <c:v>82.762328467600767</c:v>
                </c:pt>
                <c:pt idx="26">
                  <c:v>16.59095472362236</c:v>
                </c:pt>
                <c:pt idx="27">
                  <c:v>13.09512117982824</c:v>
                </c:pt>
                <c:pt idx="28">
                  <c:v>12.294416966713641</c:v>
                </c:pt>
                <c:pt idx="29">
                  <c:v>19.750038553824226</c:v>
                </c:pt>
              </c:numCache>
            </c:numRef>
          </c:val>
          <c:extLst>
            <c:ext xmlns:c16="http://schemas.microsoft.com/office/drawing/2014/chart" uri="{C3380CC4-5D6E-409C-BE32-E72D297353CC}">
              <c16:uniqueId val="{00000000-8A6A-4BC1-A360-0B283D87A342}"/>
            </c:ext>
          </c:extLst>
        </c:ser>
        <c:ser>
          <c:idx val="1"/>
          <c:order val="1"/>
          <c:tx>
            <c:strRef>
              <c:f>Dati!$D$126</c:f>
              <c:strCache>
                <c:ptCount val="1"/>
                <c:pt idx="0">
                  <c:v>Kopumā nē</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Dati!$B$127:$B$156</c:f>
              <c:strCache>
                <c:ptCount val="30"/>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strCache>
            </c:strRef>
          </c:cat>
          <c:val>
            <c:numRef>
              <c:f>Dati!$D$127:$D$156</c:f>
              <c:numCache>
                <c:formatCode>General</c:formatCode>
                <c:ptCount val="30"/>
                <c:pt idx="0" formatCode="0">
                  <c:v>65.835466477752249</c:v>
                </c:pt>
                <c:pt idx="2" formatCode="0">
                  <c:v>65.330339599647431</c:v>
                </c:pt>
                <c:pt idx="3" formatCode="0">
                  <c:v>66.268674839455642</c:v>
                </c:pt>
                <c:pt idx="5" formatCode="0">
                  <c:v>77.762328467600767</c:v>
                </c:pt>
                <c:pt idx="6" formatCode="0">
                  <c:v>75.362542417283592</c:v>
                </c:pt>
                <c:pt idx="7" formatCode="0">
                  <c:v>68.537979172766597</c:v>
                </c:pt>
                <c:pt idx="8" formatCode="0">
                  <c:v>60.241999762212579</c:v>
                </c:pt>
                <c:pt idx="9" formatCode="0">
                  <c:v>59.712774938100004</c:v>
                </c:pt>
                <c:pt idx="10" formatCode="0">
                  <c:v>64.109373610083537</c:v>
                </c:pt>
                <c:pt idx="11" formatCode="0">
                  <c:v>60.78288357703989</c:v>
                </c:pt>
                <c:pt idx="13" formatCode="0">
                  <c:v>72.255333646863718</c:v>
                </c:pt>
                <c:pt idx="14" formatCode="0">
                  <c:v>54.700158692821688</c:v>
                </c:pt>
                <c:pt idx="16" formatCode="0">
                  <c:v>66.143332591810761</c:v>
                </c:pt>
                <c:pt idx="17" formatCode="0">
                  <c:v>66.808463533904259</c:v>
                </c:pt>
                <c:pt idx="18" formatCode="0">
                  <c:v>64.007122376934774</c:v>
                </c:pt>
                <c:pt idx="20" formatCode="0">
                  <c:v>60.431207921745226</c:v>
                </c:pt>
                <c:pt idx="21" formatCode="0">
                  <c:v>58.146201222773733</c:v>
                </c:pt>
                <c:pt idx="22" formatCode="0">
                  <c:v>68.520453875231638</c:v>
                </c:pt>
                <c:pt idx="23" formatCode="0">
                  <c:v>70.782212733620085</c:v>
                </c:pt>
                <c:pt idx="24" formatCode="0">
                  <c:v>69.772654066329878</c:v>
                </c:pt>
                <c:pt idx="26" formatCode="0">
                  <c:v>66.171373743978407</c:v>
                </c:pt>
                <c:pt idx="27" formatCode="0">
                  <c:v>69.667207287772527</c:v>
                </c:pt>
                <c:pt idx="28" formatCode="0">
                  <c:v>70.467911500887126</c:v>
                </c:pt>
                <c:pt idx="29" formatCode="0">
                  <c:v>63.012289913776542</c:v>
                </c:pt>
              </c:numCache>
            </c:numRef>
          </c:val>
          <c:extLst>
            <c:ext xmlns:c16="http://schemas.microsoft.com/office/drawing/2014/chart" uri="{C3380CC4-5D6E-409C-BE32-E72D297353CC}">
              <c16:uniqueId val="{00000001-8A6A-4BC1-A360-0B283D87A342}"/>
            </c:ext>
          </c:extLst>
        </c:ser>
        <c:ser>
          <c:idx val="2"/>
          <c:order val="2"/>
          <c:tx>
            <c:strRef>
              <c:f>Dati!$E$126</c:f>
              <c:strCache>
                <c:ptCount val="1"/>
                <c:pt idx="0">
                  <c:v>Kopumā jā</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Dati!$B$127:$B$156</c:f>
              <c:strCache>
                <c:ptCount val="30"/>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strCache>
            </c:strRef>
          </c:cat>
          <c:val>
            <c:numRef>
              <c:f>Dati!$E$127:$E$156</c:f>
              <c:numCache>
                <c:formatCode>General</c:formatCode>
                <c:ptCount val="30"/>
                <c:pt idx="0" formatCode="0">
                  <c:v>23.612560923323247</c:v>
                </c:pt>
                <c:pt idx="2" formatCode="0">
                  <c:v>25.851951003944666</c:v>
                </c:pt>
                <c:pt idx="3" formatCode="0">
                  <c:v>21.69200878069994</c:v>
                </c:pt>
                <c:pt idx="5" formatCode="0">
                  <c:v>15.904572487376177</c:v>
                </c:pt>
                <c:pt idx="6" formatCode="0">
                  <c:v>18.337564191513245</c:v>
                </c:pt>
                <c:pt idx="7" formatCode="0">
                  <c:v>24.320189457055282</c:v>
                </c:pt>
                <c:pt idx="8" formatCode="0">
                  <c:v>27.484397265532124</c:v>
                </c:pt>
                <c:pt idx="9" formatCode="0">
                  <c:v>26.63959443081507</c:v>
                </c:pt>
                <c:pt idx="10" formatCode="0">
                  <c:v>24.661929140798502</c:v>
                </c:pt>
                <c:pt idx="11" formatCode="0">
                  <c:v>22.913695777049927</c:v>
                </c:pt>
                <c:pt idx="13" formatCode="0">
                  <c:v>19.027668759435109</c:v>
                </c:pt>
                <c:pt idx="14" formatCode="0">
                  <c:v>31.327479166436667</c:v>
                </c:pt>
                <c:pt idx="16" formatCode="0">
                  <c:v>25.94361962639595</c:v>
                </c:pt>
                <c:pt idx="17" formatCode="0">
                  <c:v>22.2928854586754</c:v>
                </c:pt>
                <c:pt idx="18" formatCode="0">
                  <c:v>24.891279792796126</c:v>
                </c:pt>
                <c:pt idx="20" formatCode="0">
                  <c:v>28.98356160201827</c:v>
                </c:pt>
                <c:pt idx="21" formatCode="0">
                  <c:v>29.750571199056992</c:v>
                </c:pt>
                <c:pt idx="22" formatCode="0">
                  <c:v>22.001992494595797</c:v>
                </c:pt>
                <c:pt idx="23" formatCode="0">
                  <c:v>21.649522827777218</c:v>
                </c:pt>
                <c:pt idx="24" formatCode="0">
                  <c:v>21.606999568904335</c:v>
                </c:pt>
                <c:pt idx="26" formatCode="0">
                  <c:v>23.522748370707369</c:v>
                </c:pt>
                <c:pt idx="27" formatCode="0">
                  <c:v>21.554271744036981</c:v>
                </c:pt>
                <c:pt idx="28" formatCode="0">
                  <c:v>19.750913825007618</c:v>
                </c:pt>
                <c:pt idx="29" formatCode="0">
                  <c:v>24.088932433757059</c:v>
                </c:pt>
              </c:numCache>
            </c:numRef>
          </c:val>
          <c:extLst>
            <c:ext xmlns:c16="http://schemas.microsoft.com/office/drawing/2014/chart" uri="{C3380CC4-5D6E-409C-BE32-E72D297353CC}">
              <c16:uniqueId val="{00000002-8A6A-4BC1-A360-0B283D87A342}"/>
            </c:ext>
          </c:extLst>
        </c:ser>
        <c:ser>
          <c:idx val="3"/>
          <c:order val="3"/>
          <c:tx>
            <c:strRef>
              <c:f>Dati!$F$126</c:f>
              <c:strCache>
                <c:ptCount val="1"/>
                <c:pt idx="0">
                  <c:v>.</c:v>
                </c:pt>
              </c:strCache>
            </c:strRef>
          </c:tx>
          <c:spPr>
            <a:noFill/>
            <a:ln>
              <a:noFill/>
            </a:ln>
            <a:effectLst/>
          </c:spPr>
          <c:invertIfNegative val="0"/>
          <c:cat>
            <c:strRef>
              <c:f>Dati!$B$127:$B$156</c:f>
              <c:strCache>
                <c:ptCount val="30"/>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strCache>
            </c:strRef>
          </c:cat>
          <c:val>
            <c:numRef>
              <c:f>Dati!$F$127:$F$156</c:f>
              <c:numCache>
                <c:formatCode>0</c:formatCode>
                <c:ptCount val="30"/>
                <c:pt idx="0">
                  <c:v>17.71491824311342</c:v>
                </c:pt>
                <c:pt idx="1">
                  <c:v>41.327479166436667</c:v>
                </c:pt>
                <c:pt idx="2">
                  <c:v>15.475528162492001</c:v>
                </c:pt>
                <c:pt idx="3">
                  <c:v>19.635470385736728</c:v>
                </c:pt>
                <c:pt idx="4">
                  <c:v>41.327479166436667</c:v>
                </c:pt>
                <c:pt idx="5">
                  <c:v>25.422906679060489</c:v>
                </c:pt>
                <c:pt idx="6">
                  <c:v>22.989914974923423</c:v>
                </c:pt>
                <c:pt idx="7">
                  <c:v>17.007289709381386</c:v>
                </c:pt>
                <c:pt idx="8">
                  <c:v>13.843081900904544</c:v>
                </c:pt>
                <c:pt idx="9">
                  <c:v>14.687884735621598</c:v>
                </c:pt>
                <c:pt idx="10">
                  <c:v>16.665550025638165</c:v>
                </c:pt>
                <c:pt idx="11">
                  <c:v>18.41378338938674</c:v>
                </c:pt>
                <c:pt idx="12">
                  <c:v>41.327479166436667</c:v>
                </c:pt>
                <c:pt idx="13">
                  <c:v>22.299810407001559</c:v>
                </c:pt>
                <c:pt idx="14">
                  <c:v>10</c:v>
                </c:pt>
                <c:pt idx="15">
                  <c:v>41.327479166436667</c:v>
                </c:pt>
                <c:pt idx="16">
                  <c:v>15.383859540040717</c:v>
                </c:pt>
                <c:pt idx="17">
                  <c:v>19.034593707761267</c:v>
                </c:pt>
                <c:pt idx="18">
                  <c:v>16.436199373640541</c:v>
                </c:pt>
                <c:pt idx="19">
                  <c:v>41.327479166436667</c:v>
                </c:pt>
                <c:pt idx="20">
                  <c:v>12.343917564418398</c:v>
                </c:pt>
                <c:pt idx="21">
                  <c:v>11.576907967379675</c:v>
                </c:pt>
                <c:pt idx="22">
                  <c:v>19.325486671840871</c:v>
                </c:pt>
                <c:pt idx="23">
                  <c:v>19.677956338659449</c:v>
                </c:pt>
                <c:pt idx="24">
                  <c:v>19.720479597532332</c:v>
                </c:pt>
                <c:pt idx="25">
                  <c:v>41.327479166436667</c:v>
                </c:pt>
                <c:pt idx="26">
                  <c:v>17.804730795729299</c:v>
                </c:pt>
                <c:pt idx="27">
                  <c:v>19.773207422399686</c:v>
                </c:pt>
                <c:pt idx="28">
                  <c:v>21.576565341429049</c:v>
                </c:pt>
                <c:pt idx="29">
                  <c:v>17.238546732679609</c:v>
                </c:pt>
              </c:numCache>
            </c:numRef>
          </c:val>
          <c:extLst>
            <c:ext xmlns:c16="http://schemas.microsoft.com/office/drawing/2014/chart" uri="{C3380CC4-5D6E-409C-BE32-E72D297353CC}">
              <c16:uniqueId val="{00000003-8A6A-4BC1-A360-0B283D87A342}"/>
            </c:ext>
          </c:extLst>
        </c:ser>
        <c:ser>
          <c:idx val="4"/>
          <c:order val="4"/>
          <c:tx>
            <c:strRef>
              <c:f>Dati!$G$126</c:f>
              <c:strCache>
                <c:ptCount val="1"/>
                <c:pt idx="0">
                  <c:v>Grūti pateikt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Dati!$B$127:$B$156</c:f>
              <c:strCache>
                <c:ptCount val="30"/>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strCache>
            </c:strRef>
          </c:cat>
          <c:val>
            <c:numRef>
              <c:f>Dati!$G$127:$G$156</c:f>
              <c:numCache>
                <c:formatCode>General</c:formatCode>
                <c:ptCount val="30"/>
                <c:pt idx="0" formatCode="0">
                  <c:v>10.551972598924392</c:v>
                </c:pt>
                <c:pt idx="2" formatCode="0">
                  <c:v>8.817709396407821</c:v>
                </c:pt>
                <c:pt idx="3" formatCode="0">
                  <c:v>12.039316379844291</c:v>
                </c:pt>
                <c:pt idx="5" formatCode="0">
                  <c:v>6.3330990450230118</c:v>
                </c:pt>
                <c:pt idx="6" formatCode="0">
                  <c:v>6.2998933912032307</c:v>
                </c:pt>
                <c:pt idx="7" formatCode="0">
                  <c:v>7.1418313701780045</c:v>
                </c:pt>
                <c:pt idx="8" formatCode="0">
                  <c:v>12.273602972255295</c:v>
                </c:pt>
                <c:pt idx="9" formatCode="0">
                  <c:v>13.647630631084859</c:v>
                </c:pt>
                <c:pt idx="10" formatCode="0">
                  <c:v>11.228697249117966</c:v>
                </c:pt>
                <c:pt idx="11" formatCode="0">
                  <c:v>16.303420645910158</c:v>
                </c:pt>
                <c:pt idx="13" formatCode="0">
                  <c:v>8.7169975937011657</c:v>
                </c:pt>
                <c:pt idx="14" formatCode="0">
                  <c:v>13.972362140741589</c:v>
                </c:pt>
                <c:pt idx="16" formatCode="0">
                  <c:v>7.9130477817932761</c:v>
                </c:pt>
                <c:pt idx="17" formatCode="0">
                  <c:v>10.898651007420199</c:v>
                </c:pt>
                <c:pt idx="18" formatCode="0">
                  <c:v>11.101597830269089</c:v>
                </c:pt>
                <c:pt idx="20" formatCode="0">
                  <c:v>10.585230476236584</c:v>
                </c:pt>
                <c:pt idx="21" formatCode="0">
                  <c:v>12.103227578169232</c:v>
                </c:pt>
                <c:pt idx="22" formatCode="0">
                  <c:v>9.4775536301725918</c:v>
                </c:pt>
                <c:pt idx="23" formatCode="0">
                  <c:v>7.5682644386026983</c:v>
                </c:pt>
                <c:pt idx="24" formatCode="0">
                  <c:v>8.6203463647657088</c:v>
                </c:pt>
                <c:pt idx="26" formatCode="0">
                  <c:v>10.305877885314104</c:v>
                </c:pt>
                <c:pt idx="27" formatCode="0">
                  <c:v>8.7785209681904686</c:v>
                </c:pt>
                <c:pt idx="28" formatCode="0">
                  <c:v>9.781174674105209</c:v>
                </c:pt>
                <c:pt idx="29" formatCode="0">
                  <c:v>12.898777652466473</c:v>
                </c:pt>
              </c:numCache>
            </c:numRef>
          </c:val>
          <c:extLst>
            <c:ext xmlns:c16="http://schemas.microsoft.com/office/drawing/2014/chart" uri="{C3380CC4-5D6E-409C-BE32-E72D297353CC}">
              <c16:uniqueId val="{00000004-8A6A-4BC1-A360-0B283D87A342}"/>
            </c:ext>
          </c:extLst>
        </c:ser>
        <c:dLbls>
          <c:showLegendKey val="0"/>
          <c:showVal val="0"/>
          <c:showCatName val="0"/>
          <c:showSerName val="0"/>
          <c:showPercent val="0"/>
          <c:showBubbleSize val="0"/>
        </c:dLbls>
        <c:gapWidth val="30"/>
        <c:overlap val="100"/>
        <c:axId val="1452064111"/>
        <c:axId val="1452073231"/>
      </c:barChart>
      <c:catAx>
        <c:axId val="1452064111"/>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At val="82.8"/>
        <c:auto val="1"/>
        <c:lblAlgn val="ctr"/>
        <c:lblOffset val="100"/>
        <c:noMultiLvlLbl val="0"/>
      </c:catAx>
      <c:valAx>
        <c:axId val="1452073231"/>
        <c:scaling>
          <c:orientation val="minMax"/>
          <c:max val="150"/>
          <c:min val="0"/>
        </c:scaling>
        <c:delete val="1"/>
        <c:axPos val="t"/>
        <c:numFmt formatCode="0" sourceLinked="1"/>
        <c:majorTickMark val="out"/>
        <c:minorTickMark val="none"/>
        <c:tickLblPos val="nextTo"/>
        <c:crossAx val="1452064111"/>
        <c:crosses val="autoZero"/>
        <c:crossBetween val="between"/>
      </c:valAx>
      <c:spPr>
        <a:noFill/>
        <a:ln>
          <a:noFill/>
        </a:ln>
        <a:effectLst/>
      </c:spPr>
    </c:plotArea>
    <c:legend>
      <c:legendPos val="t"/>
      <c:legendEntry>
        <c:idx val="0"/>
        <c:delete val="1"/>
      </c:legendEntry>
      <c:legendEntry>
        <c:idx val="3"/>
        <c:delete val="1"/>
      </c:legendEntry>
      <c:layout>
        <c:manualLayout>
          <c:xMode val="edge"/>
          <c:yMode val="edge"/>
          <c:x val="0.44414250332951699"/>
          <c:y val="1.7823144297973988E-2"/>
          <c:w val="0.55585749667048301"/>
          <c:h val="4.7930416703530036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675959692184033"/>
          <c:y val="9.8045361454212401E-2"/>
          <c:w val="0.40178958962832867"/>
          <c:h val="0.86641344306921242"/>
        </c:manualLayout>
      </c:layout>
      <c:barChart>
        <c:barDir val="bar"/>
        <c:grouping val="clustered"/>
        <c:varyColors val="0"/>
        <c:ser>
          <c:idx val="0"/>
          <c:order val="0"/>
          <c:tx>
            <c:strRef>
              <c:f>Dati!$C$162</c:f>
              <c:strCache>
                <c:ptCount val="1"/>
                <c:pt idx="0">
                  <c:v>2025., n=1005</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Dati!$B$163:$B$168</c:f>
              <c:strCache>
                <c:ptCount val="6"/>
                <c:pt idx="0">
                  <c:v>Ir lielāka drošība, ka problēma vispār tiks risināta</c:v>
                </c:pt>
                <c:pt idx="1">
                  <c:v>Ir pārliecība, ka tiks panākts problēmas pozitīvs (vēlamais) risinājums</c:v>
                </c:pt>
                <c:pt idx="2">
                  <c:v>Darbinieku attieksme ir laipnāka un pretimnākoša</c:v>
                </c:pt>
                <c:pt idx="3">
                  <c:v>Jautājums (problēma) tiek izskatīta ātrāk</c:v>
                </c:pt>
                <c:pt idx="4">
                  <c:v>Drošība, ka tādējādi ir garantēta pakalpojuma kvalitatīva izpilde (piemēram, visi vajadzīgie dokumenti, izziņas, atļaujas pareizi noformēti u. tml.)</c:v>
                </c:pt>
                <c:pt idx="5">
                  <c:v>Tā ir garantija, ka citas reizes jautājumus būs iespējams kārtot vieglāk</c:v>
                </c:pt>
              </c:strCache>
            </c:strRef>
          </c:cat>
          <c:val>
            <c:numRef>
              <c:f>Dati!$C$163:$C$168</c:f>
              <c:numCache>
                <c:formatCode>0</c:formatCode>
                <c:ptCount val="6"/>
                <c:pt idx="0">
                  <c:v>35.046735516143052</c:v>
                </c:pt>
                <c:pt idx="1">
                  <c:v>30.57743895722049</c:v>
                </c:pt>
                <c:pt idx="2">
                  <c:v>29.679258336866138</c:v>
                </c:pt>
                <c:pt idx="3">
                  <c:v>28.87270309632326</c:v>
                </c:pt>
                <c:pt idx="4">
                  <c:v>24.24609272471745</c:v>
                </c:pt>
                <c:pt idx="5">
                  <c:v>15.447336613679058</c:v>
                </c:pt>
              </c:numCache>
            </c:numRef>
          </c:val>
          <c:extLst>
            <c:ext xmlns:c16="http://schemas.microsoft.com/office/drawing/2014/chart" uri="{C3380CC4-5D6E-409C-BE32-E72D297353CC}">
              <c16:uniqueId val="{00000000-A59E-4ED5-8D5F-1DDF5EEF8D74}"/>
            </c:ext>
          </c:extLst>
        </c:ser>
        <c:ser>
          <c:idx val="1"/>
          <c:order val="1"/>
          <c:tx>
            <c:strRef>
              <c:f>Dati!$D$162</c:f>
              <c:strCache>
                <c:ptCount val="1"/>
                <c:pt idx="0">
                  <c:v>2024., n=1001</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Dati!$B$163:$B$168</c:f>
              <c:strCache>
                <c:ptCount val="6"/>
                <c:pt idx="0">
                  <c:v>Ir lielāka drošība, ka problēma vispār tiks risināta</c:v>
                </c:pt>
                <c:pt idx="1">
                  <c:v>Ir pārliecība, ka tiks panākts problēmas pozitīvs (vēlamais) risinājums</c:v>
                </c:pt>
                <c:pt idx="2">
                  <c:v>Darbinieku attieksme ir laipnāka un pretimnākoša</c:v>
                </c:pt>
                <c:pt idx="3">
                  <c:v>Jautājums (problēma) tiek izskatīta ātrāk</c:v>
                </c:pt>
                <c:pt idx="4">
                  <c:v>Drošība, ka tādējādi ir garantēta pakalpojuma kvalitatīva izpilde (piemēram, visi vajadzīgie dokumenti, izziņas, atļaujas pareizi noformēti u. tml.)</c:v>
                </c:pt>
                <c:pt idx="5">
                  <c:v>Tā ir garantija, ka citas reizes jautājumus būs iespējams kārtot vieglāk</c:v>
                </c:pt>
              </c:strCache>
            </c:strRef>
          </c:cat>
          <c:val>
            <c:numRef>
              <c:f>Dati!$D$163:$D$168</c:f>
              <c:numCache>
                <c:formatCode>General</c:formatCode>
                <c:ptCount val="6"/>
                <c:pt idx="0">
                  <c:v>32</c:v>
                </c:pt>
                <c:pt idx="1">
                  <c:v>22</c:v>
                </c:pt>
                <c:pt idx="2">
                  <c:v>23</c:v>
                </c:pt>
                <c:pt idx="3">
                  <c:v>23</c:v>
                </c:pt>
                <c:pt idx="4">
                  <c:v>22</c:v>
                </c:pt>
                <c:pt idx="5">
                  <c:v>12</c:v>
                </c:pt>
              </c:numCache>
            </c:numRef>
          </c:val>
          <c:extLst>
            <c:ext xmlns:c16="http://schemas.microsoft.com/office/drawing/2014/chart" uri="{C3380CC4-5D6E-409C-BE32-E72D297353CC}">
              <c16:uniqueId val="{00000001-A59E-4ED5-8D5F-1DDF5EEF8D74}"/>
            </c:ext>
          </c:extLst>
        </c:ser>
        <c:ser>
          <c:idx val="2"/>
          <c:order val="2"/>
          <c:tx>
            <c:strRef>
              <c:f>Dati!$E$162</c:f>
              <c:strCache>
                <c:ptCount val="1"/>
                <c:pt idx="0">
                  <c:v>2023., n=1047</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Dati!$B$163:$B$168</c:f>
              <c:strCache>
                <c:ptCount val="6"/>
                <c:pt idx="0">
                  <c:v>Ir lielāka drošība, ka problēma vispār tiks risināta</c:v>
                </c:pt>
                <c:pt idx="1">
                  <c:v>Ir pārliecība, ka tiks panākts problēmas pozitīvs (vēlamais) risinājums</c:v>
                </c:pt>
                <c:pt idx="2">
                  <c:v>Darbinieku attieksme ir laipnāka un pretimnākoša</c:v>
                </c:pt>
                <c:pt idx="3">
                  <c:v>Jautājums (problēma) tiek izskatīta ātrāk</c:v>
                </c:pt>
                <c:pt idx="4">
                  <c:v>Drošība, ka tādējādi ir garantēta pakalpojuma kvalitatīva izpilde (piemēram, visi vajadzīgie dokumenti, izziņas, atļaujas pareizi noformēti u. tml.)</c:v>
                </c:pt>
                <c:pt idx="5">
                  <c:v>Tā ir garantija, ka citas reizes jautājumus būs iespējams kārtot vieglāk</c:v>
                </c:pt>
              </c:strCache>
            </c:strRef>
          </c:cat>
          <c:val>
            <c:numRef>
              <c:f>Dati!$E$163:$E$168</c:f>
              <c:numCache>
                <c:formatCode>General</c:formatCode>
                <c:ptCount val="6"/>
                <c:pt idx="0">
                  <c:v>30</c:v>
                </c:pt>
                <c:pt idx="1">
                  <c:v>25</c:v>
                </c:pt>
                <c:pt idx="2">
                  <c:v>21</c:v>
                </c:pt>
                <c:pt idx="3">
                  <c:v>20</c:v>
                </c:pt>
                <c:pt idx="4">
                  <c:v>21</c:v>
                </c:pt>
                <c:pt idx="5">
                  <c:v>11</c:v>
                </c:pt>
              </c:numCache>
            </c:numRef>
          </c:val>
          <c:extLst>
            <c:ext xmlns:c16="http://schemas.microsoft.com/office/drawing/2014/chart" uri="{C3380CC4-5D6E-409C-BE32-E72D297353CC}">
              <c16:uniqueId val="{00000002-A59E-4ED5-8D5F-1DDF5EEF8D74}"/>
            </c:ext>
          </c:extLst>
        </c:ser>
        <c:ser>
          <c:idx val="3"/>
          <c:order val="3"/>
          <c:tx>
            <c:strRef>
              <c:f>Dati!$F$162</c:f>
              <c:strCache>
                <c:ptCount val="1"/>
                <c:pt idx="0">
                  <c:v>2022., n=1041</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Dati!$B$163:$B$168</c:f>
              <c:strCache>
                <c:ptCount val="6"/>
                <c:pt idx="0">
                  <c:v>Ir lielāka drošība, ka problēma vispār tiks risināta</c:v>
                </c:pt>
                <c:pt idx="1">
                  <c:v>Ir pārliecība, ka tiks panākts problēmas pozitīvs (vēlamais) risinājums</c:v>
                </c:pt>
                <c:pt idx="2">
                  <c:v>Darbinieku attieksme ir laipnāka un pretimnākoša</c:v>
                </c:pt>
                <c:pt idx="3">
                  <c:v>Jautājums (problēma) tiek izskatīta ātrāk</c:v>
                </c:pt>
                <c:pt idx="4">
                  <c:v>Drošība, ka tādējādi ir garantēta pakalpojuma kvalitatīva izpilde (piemēram, visi vajadzīgie dokumenti, izziņas, atļaujas pareizi noformēti u. tml.)</c:v>
                </c:pt>
                <c:pt idx="5">
                  <c:v>Tā ir garantija, ka citas reizes jautājumus būs iespējams kārtot vieglāk</c:v>
                </c:pt>
              </c:strCache>
            </c:strRef>
          </c:cat>
          <c:val>
            <c:numRef>
              <c:f>Dati!$F$163:$F$168</c:f>
              <c:numCache>
                <c:formatCode>General</c:formatCode>
                <c:ptCount val="6"/>
                <c:pt idx="0">
                  <c:v>33</c:v>
                </c:pt>
                <c:pt idx="1">
                  <c:v>25</c:v>
                </c:pt>
                <c:pt idx="2">
                  <c:v>23</c:v>
                </c:pt>
                <c:pt idx="3">
                  <c:v>22</c:v>
                </c:pt>
                <c:pt idx="4">
                  <c:v>26</c:v>
                </c:pt>
                <c:pt idx="5">
                  <c:v>12</c:v>
                </c:pt>
              </c:numCache>
            </c:numRef>
          </c:val>
          <c:extLst>
            <c:ext xmlns:c16="http://schemas.microsoft.com/office/drawing/2014/chart" uri="{C3380CC4-5D6E-409C-BE32-E72D297353CC}">
              <c16:uniqueId val="{00000003-A59E-4ED5-8D5F-1DDF5EEF8D74}"/>
            </c:ext>
          </c:extLst>
        </c:ser>
        <c:dLbls>
          <c:showLegendKey val="0"/>
          <c:showVal val="0"/>
          <c:showCatName val="0"/>
          <c:showSerName val="0"/>
          <c:showPercent val="0"/>
          <c:showBubbleSize val="0"/>
        </c:dLbls>
        <c:gapWidth val="100"/>
        <c:axId val="1531082799"/>
        <c:axId val="1531085199"/>
      </c:barChart>
      <c:catAx>
        <c:axId val="1531082799"/>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531085199"/>
        <c:crosses val="autoZero"/>
        <c:auto val="1"/>
        <c:lblAlgn val="ctr"/>
        <c:lblOffset val="100"/>
        <c:noMultiLvlLbl val="0"/>
      </c:catAx>
      <c:valAx>
        <c:axId val="1531085199"/>
        <c:scaling>
          <c:orientation val="minMax"/>
          <c:max val="70"/>
        </c:scaling>
        <c:delete val="1"/>
        <c:axPos val="t"/>
        <c:numFmt formatCode="0" sourceLinked="1"/>
        <c:majorTickMark val="out"/>
        <c:minorTickMark val="none"/>
        <c:tickLblPos val="nextTo"/>
        <c:crossAx val="1531082799"/>
        <c:crosses val="autoZero"/>
        <c:crossBetween val="between"/>
      </c:valAx>
      <c:spPr>
        <a:noFill/>
        <a:ln>
          <a:noFill/>
        </a:ln>
        <a:effectLst/>
      </c:spPr>
    </c:plotArea>
    <c:legend>
      <c:legendPos val="r"/>
      <c:layout>
        <c:manualLayout>
          <c:xMode val="edge"/>
          <c:yMode val="edge"/>
          <c:x val="0.67811440394147326"/>
          <c:y val="0.68927862189818823"/>
          <c:w val="0.15175327091674978"/>
          <c:h val="0.1743956594028298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79999877447225709"/>
          <c:y val="3.9770805883931892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Dati!$C$170</c:f>
              <c:strCache>
                <c:ptCount val="1"/>
                <c:pt idx="0">
                  <c:v>2025., n=1005</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Dati!$B$171:$B$175</c:f>
              <c:strCache>
                <c:ptCount val="5"/>
                <c:pt idx="0">
                  <c:v>Iespējams izvairīties no oficiālajiem maksājumiem (iznāk pat lētāk)</c:v>
                </c:pt>
                <c:pt idx="1">
                  <c:v>Tā ir tradīcija</c:v>
                </c:pt>
                <c:pt idx="2">
                  <c:v>Attiecīgās profesijas pārstāvji netiek pienācīgi atalgoti</c:v>
                </c:pt>
                <c:pt idx="3">
                  <c:v>Cits (lūdzu, norādīt) </c:v>
                </c:pt>
                <c:pt idx="4">
                  <c:v>Grūti pateikt / NA</c:v>
                </c:pt>
              </c:strCache>
            </c:strRef>
          </c:cat>
          <c:val>
            <c:numRef>
              <c:f>Dati!$C$171:$C$175</c:f>
              <c:numCache>
                <c:formatCode>0</c:formatCode>
                <c:ptCount val="5"/>
                <c:pt idx="0">
                  <c:v>10.739201959477398</c:v>
                </c:pt>
                <c:pt idx="1">
                  <c:v>9.5147785696185903</c:v>
                </c:pt>
                <c:pt idx="2">
                  <c:v>9.0198301960186331</c:v>
                </c:pt>
                <c:pt idx="3">
                  <c:v>1.4527567856399251</c:v>
                </c:pt>
                <c:pt idx="4">
                  <c:v>29.664156152674686</c:v>
                </c:pt>
              </c:numCache>
            </c:numRef>
          </c:val>
          <c:extLst>
            <c:ext xmlns:c16="http://schemas.microsoft.com/office/drawing/2014/chart" uri="{C3380CC4-5D6E-409C-BE32-E72D297353CC}">
              <c16:uniqueId val="{00000000-5B77-47ED-A376-AB3C84F2EE6E}"/>
            </c:ext>
          </c:extLst>
        </c:ser>
        <c:ser>
          <c:idx val="1"/>
          <c:order val="1"/>
          <c:tx>
            <c:strRef>
              <c:f>Dati!$D$170</c:f>
              <c:strCache>
                <c:ptCount val="1"/>
                <c:pt idx="0">
                  <c:v>2024., n=1001</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Dati!$B$171:$B$175</c:f>
              <c:strCache>
                <c:ptCount val="5"/>
                <c:pt idx="0">
                  <c:v>Iespējams izvairīties no oficiālajiem maksājumiem (iznāk pat lētāk)</c:v>
                </c:pt>
                <c:pt idx="1">
                  <c:v>Tā ir tradīcija</c:v>
                </c:pt>
                <c:pt idx="2">
                  <c:v>Attiecīgās profesijas pārstāvji netiek pienācīgi atalgoti</c:v>
                </c:pt>
                <c:pt idx="3">
                  <c:v>Cits (lūdzu, norādīt) </c:v>
                </c:pt>
                <c:pt idx="4">
                  <c:v>Grūti pateikt / NA</c:v>
                </c:pt>
              </c:strCache>
            </c:strRef>
          </c:cat>
          <c:val>
            <c:numRef>
              <c:f>Dati!$D$171:$D$175</c:f>
              <c:numCache>
                <c:formatCode>General</c:formatCode>
                <c:ptCount val="5"/>
                <c:pt idx="0">
                  <c:v>8</c:v>
                </c:pt>
                <c:pt idx="1">
                  <c:v>9</c:v>
                </c:pt>
                <c:pt idx="2">
                  <c:v>8</c:v>
                </c:pt>
                <c:pt idx="3">
                  <c:v>1</c:v>
                </c:pt>
                <c:pt idx="4">
                  <c:v>37</c:v>
                </c:pt>
              </c:numCache>
            </c:numRef>
          </c:val>
          <c:extLst>
            <c:ext xmlns:c16="http://schemas.microsoft.com/office/drawing/2014/chart" uri="{C3380CC4-5D6E-409C-BE32-E72D297353CC}">
              <c16:uniqueId val="{00000001-5B77-47ED-A376-AB3C84F2EE6E}"/>
            </c:ext>
          </c:extLst>
        </c:ser>
        <c:ser>
          <c:idx val="2"/>
          <c:order val="2"/>
          <c:tx>
            <c:strRef>
              <c:f>Dati!$E$170</c:f>
              <c:strCache>
                <c:ptCount val="1"/>
                <c:pt idx="0">
                  <c:v>2023., n=1047</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Dati!$B$171:$B$175</c:f>
              <c:strCache>
                <c:ptCount val="5"/>
                <c:pt idx="0">
                  <c:v>Iespējams izvairīties no oficiālajiem maksājumiem (iznāk pat lētāk)</c:v>
                </c:pt>
                <c:pt idx="1">
                  <c:v>Tā ir tradīcija</c:v>
                </c:pt>
                <c:pt idx="2">
                  <c:v>Attiecīgās profesijas pārstāvji netiek pienācīgi atalgoti</c:v>
                </c:pt>
                <c:pt idx="3">
                  <c:v>Cits (lūdzu, norādīt) </c:v>
                </c:pt>
                <c:pt idx="4">
                  <c:v>Grūti pateikt / NA</c:v>
                </c:pt>
              </c:strCache>
            </c:strRef>
          </c:cat>
          <c:val>
            <c:numRef>
              <c:f>Dati!$E$171:$E$175</c:f>
              <c:numCache>
                <c:formatCode>General</c:formatCode>
                <c:ptCount val="5"/>
                <c:pt idx="0">
                  <c:v>8</c:v>
                </c:pt>
                <c:pt idx="1">
                  <c:v>8</c:v>
                </c:pt>
                <c:pt idx="2">
                  <c:v>12</c:v>
                </c:pt>
                <c:pt idx="4">
                  <c:v>29</c:v>
                </c:pt>
              </c:numCache>
            </c:numRef>
          </c:val>
          <c:extLst>
            <c:ext xmlns:c16="http://schemas.microsoft.com/office/drawing/2014/chart" uri="{C3380CC4-5D6E-409C-BE32-E72D297353CC}">
              <c16:uniqueId val="{00000002-5B77-47ED-A376-AB3C84F2EE6E}"/>
            </c:ext>
          </c:extLst>
        </c:ser>
        <c:ser>
          <c:idx val="3"/>
          <c:order val="3"/>
          <c:tx>
            <c:strRef>
              <c:f>Dati!$F$170</c:f>
              <c:strCache>
                <c:ptCount val="1"/>
                <c:pt idx="0">
                  <c:v>2022., n=1041</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Dati!$B$171:$B$175</c:f>
              <c:strCache>
                <c:ptCount val="5"/>
                <c:pt idx="0">
                  <c:v>Iespējams izvairīties no oficiālajiem maksājumiem (iznāk pat lētāk)</c:v>
                </c:pt>
                <c:pt idx="1">
                  <c:v>Tā ir tradīcija</c:v>
                </c:pt>
                <c:pt idx="2">
                  <c:v>Attiecīgās profesijas pārstāvji netiek pienācīgi atalgoti</c:v>
                </c:pt>
                <c:pt idx="3">
                  <c:v>Cits (lūdzu, norādīt) </c:v>
                </c:pt>
                <c:pt idx="4">
                  <c:v>Grūti pateikt / NA</c:v>
                </c:pt>
              </c:strCache>
            </c:strRef>
          </c:cat>
          <c:val>
            <c:numRef>
              <c:f>Dati!$F$171:$F$175</c:f>
              <c:numCache>
                <c:formatCode>General</c:formatCode>
                <c:ptCount val="5"/>
                <c:pt idx="0">
                  <c:v>8</c:v>
                </c:pt>
                <c:pt idx="1">
                  <c:v>7</c:v>
                </c:pt>
                <c:pt idx="2">
                  <c:v>15</c:v>
                </c:pt>
                <c:pt idx="4">
                  <c:v>24</c:v>
                </c:pt>
              </c:numCache>
            </c:numRef>
          </c:val>
          <c:extLst>
            <c:ext xmlns:c16="http://schemas.microsoft.com/office/drawing/2014/chart" uri="{C3380CC4-5D6E-409C-BE32-E72D297353CC}">
              <c16:uniqueId val="{00000003-5B77-47ED-A376-AB3C84F2EE6E}"/>
            </c:ext>
          </c:extLst>
        </c:ser>
        <c:dLbls>
          <c:showLegendKey val="0"/>
          <c:showVal val="0"/>
          <c:showCatName val="0"/>
          <c:showSerName val="0"/>
          <c:showPercent val="0"/>
          <c:showBubbleSize val="0"/>
        </c:dLbls>
        <c:gapWidth val="100"/>
        <c:axId val="1531082799"/>
        <c:axId val="1531085199"/>
      </c:barChart>
      <c:catAx>
        <c:axId val="1531082799"/>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531085199"/>
        <c:crosses val="autoZero"/>
        <c:auto val="1"/>
        <c:lblAlgn val="ctr"/>
        <c:lblOffset val="100"/>
        <c:noMultiLvlLbl val="0"/>
      </c:catAx>
      <c:valAx>
        <c:axId val="1531085199"/>
        <c:scaling>
          <c:orientation val="minMax"/>
          <c:max val="70"/>
        </c:scaling>
        <c:delete val="1"/>
        <c:axPos val="t"/>
        <c:numFmt formatCode="0" sourceLinked="1"/>
        <c:majorTickMark val="out"/>
        <c:minorTickMark val="none"/>
        <c:tickLblPos val="nextTo"/>
        <c:crossAx val="153108279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95941016149722924"/>
          <c:y val="0.14196158282762425"/>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24546663153666406"/>
          <c:y val="0.1616718992928432"/>
          <c:w val="0.73366044548874632"/>
          <c:h val="0.80742905862881786"/>
        </c:manualLayout>
      </c:layout>
      <c:barChart>
        <c:barDir val="bar"/>
        <c:grouping val="stacked"/>
        <c:varyColors val="0"/>
        <c:ser>
          <c:idx val="0"/>
          <c:order val="0"/>
          <c:tx>
            <c:strRef>
              <c:f>Dati!$C$177</c:f>
              <c:strCache>
                <c:ptCount val="1"/>
                <c:pt idx="0">
                  <c:v>.</c:v>
                </c:pt>
              </c:strCache>
            </c:strRef>
          </c:tx>
          <c:spPr>
            <a:noFill/>
            <a:ln>
              <a:noFill/>
            </a:ln>
            <a:effectLst/>
          </c:spPr>
          <c:invertIfNegative val="0"/>
          <c:cat>
            <c:strRef>
              <c:f>Dati!$B$178:$B$208</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Dati!$C$178:$C$208</c:f>
              <c:numCache>
                <c:formatCode>General</c:formatCode>
                <c:ptCount val="31"/>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numCache>
            </c:numRef>
          </c:val>
          <c:extLst>
            <c:ext xmlns:c16="http://schemas.microsoft.com/office/drawing/2014/chart" uri="{C3380CC4-5D6E-409C-BE32-E72D297353CC}">
              <c16:uniqueId val="{00000000-81D6-43EA-8971-00E62EC3DC10}"/>
            </c:ext>
          </c:extLst>
        </c:ser>
        <c:ser>
          <c:idx val="1"/>
          <c:order val="1"/>
          <c:tx>
            <c:strRef>
              <c:f>Dati!$D$177</c:f>
              <c:strCache>
                <c:ptCount val="1"/>
                <c:pt idx="0">
                  <c:v>Ir lielāka drošība, ka problēma vispār tiks risināta</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Dati!$B$178:$B$208</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Dati!$D$178:$D$208</c:f>
              <c:numCache>
                <c:formatCode>General</c:formatCode>
                <c:ptCount val="31"/>
                <c:pt idx="0" formatCode="0">
                  <c:v>35.046735516143052</c:v>
                </c:pt>
                <c:pt idx="2" formatCode="0">
                  <c:v>38.748866870396043</c:v>
                </c:pt>
                <c:pt idx="3" formatCode="0">
                  <c:v>31.871703007867225</c:v>
                </c:pt>
                <c:pt idx="5" formatCode="0">
                  <c:v>31.781120087810816</c:v>
                </c:pt>
                <c:pt idx="6" formatCode="0">
                  <c:v>38.174649793666731</c:v>
                </c:pt>
                <c:pt idx="7" formatCode="0">
                  <c:v>40.35404928281649</c:v>
                </c:pt>
                <c:pt idx="8" formatCode="0">
                  <c:v>35.668362513011651</c:v>
                </c:pt>
                <c:pt idx="9" formatCode="0">
                  <c:v>37.351832486962323</c:v>
                </c:pt>
                <c:pt idx="10" formatCode="0">
                  <c:v>30.327629803376674</c:v>
                </c:pt>
                <c:pt idx="11" formatCode="0">
                  <c:v>26.58299319646224</c:v>
                </c:pt>
                <c:pt idx="13" formatCode="0">
                  <c:v>32.11707645942505</c:v>
                </c:pt>
                <c:pt idx="14" formatCode="0">
                  <c:v>40.346044705312401</c:v>
                </c:pt>
                <c:pt idx="16" formatCode="0">
                  <c:v>34.604741496925634</c:v>
                </c:pt>
                <c:pt idx="17" formatCode="0">
                  <c:v>35.132154431662777</c:v>
                </c:pt>
                <c:pt idx="18" formatCode="0">
                  <c:v>35.09117442499263</c:v>
                </c:pt>
                <c:pt idx="20" formatCode="0">
                  <c:v>41.665280248613108</c:v>
                </c:pt>
                <c:pt idx="21" formatCode="0">
                  <c:v>32.831014232680317</c:v>
                </c:pt>
                <c:pt idx="22" formatCode="0">
                  <c:v>36.310620775819558</c:v>
                </c:pt>
                <c:pt idx="23" formatCode="0">
                  <c:v>30.2851760984944</c:v>
                </c:pt>
                <c:pt idx="24" formatCode="0">
                  <c:v>36.741020746979075</c:v>
                </c:pt>
                <c:pt idx="26" formatCode="0">
                  <c:v>35.912462822555945</c:v>
                </c:pt>
                <c:pt idx="27" formatCode="0">
                  <c:v>32.996150761171208</c:v>
                </c:pt>
                <c:pt idx="28" formatCode="0">
                  <c:v>33.816180606544229</c:v>
                </c:pt>
                <c:pt idx="29" formatCode="0">
                  <c:v>32.697612089974527</c:v>
                </c:pt>
                <c:pt idx="30" formatCode="0">
                  <c:v>37.590384795222938</c:v>
                </c:pt>
              </c:numCache>
            </c:numRef>
          </c:val>
          <c:extLst>
            <c:ext xmlns:c16="http://schemas.microsoft.com/office/drawing/2014/chart" uri="{C3380CC4-5D6E-409C-BE32-E72D297353CC}">
              <c16:uniqueId val="{00000001-81D6-43EA-8971-00E62EC3DC10}"/>
            </c:ext>
          </c:extLst>
        </c:ser>
        <c:ser>
          <c:idx val="2"/>
          <c:order val="2"/>
          <c:tx>
            <c:strRef>
              <c:f>Dati!$E$177</c:f>
              <c:strCache>
                <c:ptCount val="1"/>
                <c:pt idx="0">
                  <c:v>.</c:v>
                </c:pt>
              </c:strCache>
            </c:strRef>
          </c:tx>
          <c:spPr>
            <a:noFill/>
            <a:ln>
              <a:noFill/>
            </a:ln>
            <a:effectLst/>
          </c:spPr>
          <c:invertIfNegative val="0"/>
          <c:cat>
            <c:strRef>
              <c:f>Dati!$B$178:$B$208</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Dati!$E$178:$E$208</c:f>
              <c:numCache>
                <c:formatCode>General</c:formatCode>
                <c:ptCount val="31"/>
                <c:pt idx="0" formatCode="0">
                  <c:v>11.618544732470056</c:v>
                </c:pt>
                <c:pt idx="2" formatCode="0">
                  <c:v>7.9164133782170651</c:v>
                </c:pt>
                <c:pt idx="3" formatCode="0">
                  <c:v>14.793577240745883</c:v>
                </c:pt>
                <c:pt idx="5" formatCode="0">
                  <c:v>14.884160160802292</c:v>
                </c:pt>
                <c:pt idx="6" formatCode="0">
                  <c:v>8.4906304549463769</c:v>
                </c:pt>
                <c:pt idx="7" formatCode="0">
                  <c:v>6.3112309657966179</c:v>
                </c:pt>
                <c:pt idx="8" formatCode="0">
                  <c:v>10.996917735601457</c:v>
                </c:pt>
                <c:pt idx="9" formatCode="0">
                  <c:v>9.3134477616507851</c:v>
                </c:pt>
                <c:pt idx="10" formatCode="0">
                  <c:v>16.337650445236434</c:v>
                </c:pt>
                <c:pt idx="11" formatCode="0">
                  <c:v>20.082287052150868</c:v>
                </c:pt>
                <c:pt idx="13" formatCode="0">
                  <c:v>14.548203789188058</c:v>
                </c:pt>
                <c:pt idx="14" formatCode="0">
                  <c:v>6.3192355433007066</c:v>
                </c:pt>
                <c:pt idx="16" formatCode="0">
                  <c:v>12.060538751687474</c:v>
                </c:pt>
                <c:pt idx="17" formatCode="0">
                  <c:v>11.533125816950331</c:v>
                </c:pt>
                <c:pt idx="18" formatCode="0">
                  <c:v>11.574105823620478</c:v>
                </c:pt>
                <c:pt idx="20" formatCode="0">
                  <c:v>5</c:v>
                </c:pt>
                <c:pt idx="21" formatCode="0">
                  <c:v>13.834266015932791</c:v>
                </c:pt>
                <c:pt idx="22" formatCode="0">
                  <c:v>10.35465947279355</c:v>
                </c:pt>
                <c:pt idx="23" formatCode="0">
                  <c:v>16.380104150118708</c:v>
                </c:pt>
                <c:pt idx="24" formatCode="0">
                  <c:v>9.9242595016340331</c:v>
                </c:pt>
                <c:pt idx="26" formatCode="0">
                  <c:v>10.752817426057163</c:v>
                </c:pt>
                <c:pt idx="27" formatCode="0">
                  <c:v>13.6691294874419</c:v>
                </c:pt>
                <c:pt idx="28" formatCode="0">
                  <c:v>12.849099642068879</c:v>
                </c:pt>
                <c:pt idx="29" formatCode="0">
                  <c:v>13.967668158638581</c:v>
                </c:pt>
                <c:pt idx="30" formatCode="0">
                  <c:v>9.0748954533901696</c:v>
                </c:pt>
              </c:numCache>
            </c:numRef>
          </c:val>
          <c:extLst>
            <c:ext xmlns:c16="http://schemas.microsoft.com/office/drawing/2014/chart" uri="{C3380CC4-5D6E-409C-BE32-E72D297353CC}">
              <c16:uniqueId val="{00000002-81D6-43EA-8971-00E62EC3DC10}"/>
            </c:ext>
          </c:extLst>
        </c:ser>
        <c:ser>
          <c:idx val="3"/>
          <c:order val="3"/>
          <c:tx>
            <c:strRef>
              <c:f>Dati!$F$177</c:f>
              <c:strCache>
                <c:ptCount val="1"/>
                <c:pt idx="0">
                  <c:v>Ir pārliecība, ka tiks panākts problēmas pozitīvs (vēlamais) risinājums</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Dati!$B$178:$B$208</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Dati!$F$178:$F$208</c:f>
              <c:numCache>
                <c:formatCode>General</c:formatCode>
                <c:ptCount val="31"/>
                <c:pt idx="0" formatCode="0">
                  <c:v>30.57743895722049</c:v>
                </c:pt>
                <c:pt idx="2" formatCode="0">
                  <c:v>34.450782038174964</c:v>
                </c:pt>
                <c:pt idx="3" formatCode="0">
                  <c:v>27.255571356923753</c:v>
                </c:pt>
                <c:pt idx="5" formatCode="0">
                  <c:v>34.099248540497911</c:v>
                </c:pt>
                <c:pt idx="6" formatCode="0">
                  <c:v>36.563959230302245</c:v>
                </c:pt>
                <c:pt idx="7" formatCode="0">
                  <c:v>34.492709731160716</c:v>
                </c:pt>
                <c:pt idx="8" formatCode="0">
                  <c:v>36.055776234707729</c:v>
                </c:pt>
                <c:pt idx="9" formatCode="0">
                  <c:v>25.36276889080515</c:v>
                </c:pt>
                <c:pt idx="10" formatCode="0">
                  <c:v>23.928486346122195</c:v>
                </c:pt>
                <c:pt idx="11" formatCode="0">
                  <c:v>22.088072358725469</c:v>
                </c:pt>
                <c:pt idx="13" formatCode="0">
                  <c:v>27.424291248905334</c:v>
                </c:pt>
                <c:pt idx="14" formatCode="0">
                  <c:v>36.11923358149695</c:v>
                </c:pt>
                <c:pt idx="16" formatCode="0">
                  <c:v>31.100781488120727</c:v>
                </c:pt>
                <c:pt idx="17" formatCode="0">
                  <c:v>28.813626421315767</c:v>
                </c:pt>
                <c:pt idx="18" formatCode="0">
                  <c:v>33.419239720165208</c:v>
                </c:pt>
                <c:pt idx="20" formatCode="0">
                  <c:v>32.567049671991441</c:v>
                </c:pt>
                <c:pt idx="21" formatCode="0">
                  <c:v>30.559989215489299</c:v>
                </c:pt>
                <c:pt idx="22" formatCode="0">
                  <c:v>29.793029631287244</c:v>
                </c:pt>
                <c:pt idx="23" formatCode="0">
                  <c:v>24.568148161579717</c:v>
                </c:pt>
                <c:pt idx="24" formatCode="0">
                  <c:v>31.180092302616305</c:v>
                </c:pt>
                <c:pt idx="26" formatCode="0">
                  <c:v>28.98402660991324</c:v>
                </c:pt>
                <c:pt idx="27" formatCode="0">
                  <c:v>35.297332201326959</c:v>
                </c:pt>
                <c:pt idx="28" formatCode="0">
                  <c:v>28.247687183457842</c:v>
                </c:pt>
                <c:pt idx="29" formatCode="0">
                  <c:v>32.416413881717673</c:v>
                </c:pt>
                <c:pt idx="30" formatCode="0">
                  <c:v>32.057290779492263</c:v>
                </c:pt>
              </c:numCache>
            </c:numRef>
          </c:val>
          <c:extLst>
            <c:ext xmlns:c16="http://schemas.microsoft.com/office/drawing/2014/chart" uri="{C3380CC4-5D6E-409C-BE32-E72D297353CC}">
              <c16:uniqueId val="{00000003-81D6-43EA-8971-00E62EC3DC10}"/>
            </c:ext>
          </c:extLst>
        </c:ser>
        <c:ser>
          <c:idx val="4"/>
          <c:order val="4"/>
          <c:tx>
            <c:strRef>
              <c:f>Dati!$G$177</c:f>
              <c:strCache>
                <c:ptCount val="1"/>
                <c:pt idx="0">
                  <c:v>.</c:v>
                </c:pt>
              </c:strCache>
            </c:strRef>
          </c:tx>
          <c:spPr>
            <a:noFill/>
            <a:ln>
              <a:noFill/>
            </a:ln>
            <a:effectLst/>
          </c:spPr>
          <c:invertIfNegative val="0"/>
          <c:cat>
            <c:strRef>
              <c:f>Dati!$B$178:$B$208</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Dati!$G$178:$G$208</c:f>
              <c:numCache>
                <c:formatCode>General</c:formatCode>
                <c:ptCount val="31"/>
                <c:pt idx="0" formatCode="0">
                  <c:v>10.986520273081755</c:v>
                </c:pt>
                <c:pt idx="2" formatCode="0">
                  <c:v>7.1131771921272815</c:v>
                </c:pt>
                <c:pt idx="3" formatCode="0">
                  <c:v>14.308387873378493</c:v>
                </c:pt>
                <c:pt idx="5" formatCode="0">
                  <c:v>7.4647106898043347</c:v>
                </c:pt>
                <c:pt idx="6" formatCode="0">
                  <c:v>5</c:v>
                </c:pt>
                <c:pt idx="7" formatCode="0">
                  <c:v>7.0712494991415298</c:v>
                </c:pt>
                <c:pt idx="8" formatCode="0">
                  <c:v>5.5081829955945167</c:v>
                </c:pt>
                <c:pt idx="9" formatCode="0">
                  <c:v>16.201190339497096</c:v>
                </c:pt>
                <c:pt idx="10" formatCode="0">
                  <c:v>17.63547288418005</c:v>
                </c:pt>
                <c:pt idx="11" formatCode="0">
                  <c:v>19.475886871576776</c:v>
                </c:pt>
                <c:pt idx="13" formatCode="0">
                  <c:v>14.139667981396912</c:v>
                </c:pt>
                <c:pt idx="14" formatCode="0">
                  <c:v>5.4447256488052957</c:v>
                </c:pt>
                <c:pt idx="16" formatCode="0">
                  <c:v>10.463177742181518</c:v>
                </c:pt>
                <c:pt idx="17" formatCode="0">
                  <c:v>12.750332808986478</c:v>
                </c:pt>
                <c:pt idx="18" formatCode="0">
                  <c:v>8.1447195101370369</c:v>
                </c:pt>
                <c:pt idx="20" formatCode="0">
                  <c:v>8.9969095583108043</c:v>
                </c:pt>
                <c:pt idx="21" formatCode="0">
                  <c:v>11.003970014812946</c:v>
                </c:pt>
                <c:pt idx="22" formatCode="0">
                  <c:v>11.770929599015002</c:v>
                </c:pt>
                <c:pt idx="23" formatCode="0">
                  <c:v>16.995811068722528</c:v>
                </c:pt>
                <c:pt idx="24" formatCode="0">
                  <c:v>10.38386692768594</c:v>
                </c:pt>
                <c:pt idx="26" formatCode="0">
                  <c:v>12.579932620389005</c:v>
                </c:pt>
                <c:pt idx="27" formatCode="0">
                  <c:v>6.2666270289752859</c:v>
                </c:pt>
                <c:pt idx="28" formatCode="0">
                  <c:v>13.316272046844404</c:v>
                </c:pt>
                <c:pt idx="29" formatCode="0">
                  <c:v>9.1475453485845719</c:v>
                </c:pt>
                <c:pt idx="30" formatCode="0">
                  <c:v>9.5066684508099826</c:v>
                </c:pt>
              </c:numCache>
            </c:numRef>
          </c:val>
          <c:extLst>
            <c:ext xmlns:c16="http://schemas.microsoft.com/office/drawing/2014/chart" uri="{C3380CC4-5D6E-409C-BE32-E72D297353CC}">
              <c16:uniqueId val="{00000004-81D6-43EA-8971-00E62EC3DC10}"/>
            </c:ext>
          </c:extLst>
        </c:ser>
        <c:ser>
          <c:idx val="5"/>
          <c:order val="5"/>
          <c:tx>
            <c:strRef>
              <c:f>Dati!$H$177</c:f>
              <c:strCache>
                <c:ptCount val="1"/>
                <c:pt idx="0">
                  <c:v>Darbinieku attieksme ir laipnāka un pretimnākoša</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Dati!$B$178:$B$208</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Dati!$H$178:$H$208</c:f>
              <c:numCache>
                <c:formatCode>General</c:formatCode>
                <c:ptCount val="31"/>
                <c:pt idx="0" formatCode="0">
                  <c:v>29.679258336866138</c:v>
                </c:pt>
                <c:pt idx="2" formatCode="0">
                  <c:v>28.715393709086459</c:v>
                </c:pt>
                <c:pt idx="3" formatCode="0">
                  <c:v>30.505890682923322</c:v>
                </c:pt>
                <c:pt idx="5" formatCode="0">
                  <c:v>28.676658103318665</c:v>
                </c:pt>
                <c:pt idx="6" formatCode="0">
                  <c:v>28.164177117669475</c:v>
                </c:pt>
                <c:pt idx="7" formatCode="0">
                  <c:v>28.268826075494509</c:v>
                </c:pt>
                <c:pt idx="8" formatCode="0">
                  <c:v>28.412616101769675</c:v>
                </c:pt>
                <c:pt idx="9" formatCode="0">
                  <c:v>35.036855072329693</c:v>
                </c:pt>
                <c:pt idx="10" formatCode="0">
                  <c:v>30.165199660509131</c:v>
                </c:pt>
                <c:pt idx="11" formatCode="0">
                  <c:v>28.05890428337063</c:v>
                </c:pt>
                <c:pt idx="13" formatCode="0">
                  <c:v>29.792585924168044</c:v>
                </c:pt>
                <c:pt idx="14" formatCode="0">
                  <c:v>29.400499194556563</c:v>
                </c:pt>
                <c:pt idx="16" formatCode="0">
                  <c:v>30.956024343060768</c:v>
                </c:pt>
                <c:pt idx="17" formatCode="0">
                  <c:v>29.545153748169138</c:v>
                </c:pt>
                <c:pt idx="18" formatCode="0">
                  <c:v>29.354802240686645</c:v>
                </c:pt>
                <c:pt idx="20" formatCode="0">
                  <c:v>31.852411147323657</c:v>
                </c:pt>
                <c:pt idx="21" formatCode="0">
                  <c:v>34.661772281772386</c:v>
                </c:pt>
                <c:pt idx="22" formatCode="0">
                  <c:v>30.716574885426713</c:v>
                </c:pt>
                <c:pt idx="23" formatCode="0">
                  <c:v>22.138609528470965</c:v>
                </c:pt>
                <c:pt idx="24" formatCode="0">
                  <c:v>31.551260559831416</c:v>
                </c:pt>
                <c:pt idx="26" formatCode="0">
                  <c:v>27.854977313830954</c:v>
                </c:pt>
                <c:pt idx="27" formatCode="0">
                  <c:v>27.821920789601791</c:v>
                </c:pt>
                <c:pt idx="28" formatCode="0">
                  <c:v>29.138395692529755</c:v>
                </c:pt>
                <c:pt idx="29" formatCode="0">
                  <c:v>39.218593431710808</c:v>
                </c:pt>
                <c:pt idx="30" formatCode="0">
                  <c:v>30.410185797307296</c:v>
                </c:pt>
              </c:numCache>
            </c:numRef>
          </c:val>
          <c:extLst>
            <c:ext xmlns:c16="http://schemas.microsoft.com/office/drawing/2014/chart" uri="{C3380CC4-5D6E-409C-BE32-E72D297353CC}">
              <c16:uniqueId val="{00000005-81D6-43EA-8971-00E62EC3DC10}"/>
            </c:ext>
          </c:extLst>
        </c:ser>
        <c:ser>
          <c:idx val="6"/>
          <c:order val="6"/>
          <c:tx>
            <c:strRef>
              <c:f>Dati!$I$177</c:f>
              <c:strCache>
                <c:ptCount val="1"/>
                <c:pt idx="0">
                  <c:v>.</c:v>
                </c:pt>
              </c:strCache>
            </c:strRef>
          </c:tx>
          <c:spPr>
            <a:noFill/>
            <a:ln>
              <a:noFill/>
            </a:ln>
            <a:effectLst/>
          </c:spPr>
          <c:invertIfNegative val="0"/>
          <c:cat>
            <c:strRef>
              <c:f>Dati!$B$178:$B$208</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Dati!$I$178:$I$208</c:f>
              <c:numCache>
                <c:formatCode>General</c:formatCode>
                <c:ptCount val="31"/>
                <c:pt idx="0" formatCode="0">
                  <c:v>14.53933509484467</c:v>
                </c:pt>
                <c:pt idx="2" formatCode="0">
                  <c:v>15.503199722624348</c:v>
                </c:pt>
                <c:pt idx="3" formatCode="0">
                  <c:v>13.712702748787486</c:v>
                </c:pt>
                <c:pt idx="5" formatCode="0">
                  <c:v>15.541935328392142</c:v>
                </c:pt>
                <c:pt idx="6" formatCode="0">
                  <c:v>16.054416314041333</c:v>
                </c:pt>
                <c:pt idx="7" formatCode="0">
                  <c:v>15.949767356216299</c:v>
                </c:pt>
                <c:pt idx="8" formatCode="0">
                  <c:v>15.805977329941133</c:v>
                </c:pt>
                <c:pt idx="9" formatCode="0">
                  <c:v>9.1817383593811144</c:v>
                </c:pt>
                <c:pt idx="10" formatCode="0">
                  <c:v>14.053393771201677</c:v>
                </c:pt>
                <c:pt idx="11" formatCode="0">
                  <c:v>16.159689148340178</c:v>
                </c:pt>
                <c:pt idx="13" formatCode="0">
                  <c:v>14.426007507542764</c:v>
                </c:pt>
                <c:pt idx="14" formatCode="0">
                  <c:v>14.818094237154245</c:v>
                </c:pt>
                <c:pt idx="16" formatCode="0">
                  <c:v>13.262569088650039</c:v>
                </c:pt>
                <c:pt idx="17" formatCode="0">
                  <c:v>14.67343968354167</c:v>
                </c:pt>
                <c:pt idx="18" formatCode="0">
                  <c:v>14.863791191024163</c:v>
                </c:pt>
                <c:pt idx="20" formatCode="0">
                  <c:v>12.366182284387151</c:v>
                </c:pt>
                <c:pt idx="21" formatCode="0">
                  <c:v>9.5568211499384219</c:v>
                </c:pt>
                <c:pt idx="22" formatCode="0">
                  <c:v>13.502018546284095</c:v>
                </c:pt>
                <c:pt idx="23" formatCode="0">
                  <c:v>22.079983903239842</c:v>
                </c:pt>
                <c:pt idx="24" formatCode="0">
                  <c:v>12.667332871879392</c:v>
                </c:pt>
                <c:pt idx="26" formatCode="0">
                  <c:v>16.363616117879854</c:v>
                </c:pt>
                <c:pt idx="27" formatCode="0">
                  <c:v>16.396672642109017</c:v>
                </c:pt>
                <c:pt idx="28" formatCode="0">
                  <c:v>15.080197739181052</c:v>
                </c:pt>
                <c:pt idx="29" formatCode="0">
                  <c:v>5</c:v>
                </c:pt>
                <c:pt idx="30" formatCode="0">
                  <c:v>13.808407634403512</c:v>
                </c:pt>
              </c:numCache>
            </c:numRef>
          </c:val>
          <c:extLst>
            <c:ext xmlns:c16="http://schemas.microsoft.com/office/drawing/2014/chart" uri="{C3380CC4-5D6E-409C-BE32-E72D297353CC}">
              <c16:uniqueId val="{00000006-81D6-43EA-8971-00E62EC3DC10}"/>
            </c:ext>
          </c:extLst>
        </c:ser>
        <c:ser>
          <c:idx val="7"/>
          <c:order val="7"/>
          <c:tx>
            <c:strRef>
              <c:f>Dati!$J$177</c:f>
              <c:strCache>
                <c:ptCount val="1"/>
                <c:pt idx="0">
                  <c:v>Jautājums (problēma) tiek izskatīta ātrāk</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Dati!$B$178:$B$208</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Dati!$J$178:$J$208</c:f>
              <c:numCache>
                <c:formatCode>General</c:formatCode>
                <c:ptCount val="31"/>
                <c:pt idx="0" formatCode="0">
                  <c:v>28.87270309632326</c:v>
                </c:pt>
                <c:pt idx="2" formatCode="0">
                  <c:v>31.539163167733868</c:v>
                </c:pt>
                <c:pt idx="3" formatCode="0">
                  <c:v>26.585885963532427</c:v>
                </c:pt>
                <c:pt idx="5" formatCode="0">
                  <c:v>30.852064758310469</c:v>
                </c:pt>
                <c:pt idx="6" formatCode="0">
                  <c:v>33.380919585381143</c:v>
                </c:pt>
                <c:pt idx="7" formatCode="0">
                  <c:v>34.943078124772228</c:v>
                </c:pt>
                <c:pt idx="8" formatCode="0">
                  <c:v>27.160783859156439</c:v>
                </c:pt>
                <c:pt idx="9" formatCode="0">
                  <c:v>25.42132409531591</c:v>
                </c:pt>
                <c:pt idx="10" formatCode="0">
                  <c:v>25.240082485223439</c:v>
                </c:pt>
                <c:pt idx="11" formatCode="0">
                  <c:v>24.139529288293705</c:v>
                </c:pt>
                <c:pt idx="13" formatCode="0">
                  <c:v>27.683269166682411</c:v>
                </c:pt>
                <c:pt idx="14" formatCode="0">
                  <c:v>31.519266594318701</c:v>
                </c:pt>
                <c:pt idx="16" formatCode="0">
                  <c:v>27.18501398270784</c:v>
                </c:pt>
                <c:pt idx="17" formatCode="0">
                  <c:v>28.61277370328996</c:v>
                </c:pt>
                <c:pt idx="18" formatCode="0">
                  <c:v>30.062663765339536</c:v>
                </c:pt>
                <c:pt idx="20" formatCode="0">
                  <c:v>35.267076587861176</c:v>
                </c:pt>
                <c:pt idx="21" formatCode="0">
                  <c:v>26.286641483499565</c:v>
                </c:pt>
                <c:pt idx="22" formatCode="0">
                  <c:v>25.945842375356467</c:v>
                </c:pt>
                <c:pt idx="23" formatCode="0">
                  <c:v>30.748635654096745</c:v>
                </c:pt>
                <c:pt idx="24" formatCode="0">
                  <c:v>27.022512586373832</c:v>
                </c:pt>
                <c:pt idx="26" formatCode="0">
                  <c:v>28.108338779512618</c:v>
                </c:pt>
                <c:pt idx="27" formatCode="0">
                  <c:v>30.061548993760102</c:v>
                </c:pt>
                <c:pt idx="28" formatCode="0">
                  <c:v>28.88173319016613</c:v>
                </c:pt>
                <c:pt idx="29" formatCode="0">
                  <c:v>32.083429496510426</c:v>
                </c:pt>
                <c:pt idx="30" formatCode="0">
                  <c:v>27.485197353894893</c:v>
                </c:pt>
              </c:numCache>
            </c:numRef>
          </c:val>
          <c:extLst>
            <c:ext xmlns:c16="http://schemas.microsoft.com/office/drawing/2014/chart" uri="{C3380CC4-5D6E-409C-BE32-E72D297353CC}">
              <c16:uniqueId val="{00000007-81D6-43EA-8971-00E62EC3DC10}"/>
            </c:ext>
          </c:extLst>
        </c:ser>
        <c:ser>
          <c:idx val="8"/>
          <c:order val="8"/>
          <c:tx>
            <c:strRef>
              <c:f>Dati!$K$177</c:f>
              <c:strCache>
                <c:ptCount val="1"/>
                <c:pt idx="0">
                  <c:v>.</c:v>
                </c:pt>
              </c:strCache>
            </c:strRef>
          </c:tx>
          <c:spPr>
            <a:noFill/>
            <a:ln>
              <a:noFill/>
            </a:ln>
            <a:effectLst/>
          </c:spPr>
          <c:invertIfNegative val="0"/>
          <c:cat>
            <c:strRef>
              <c:f>Dati!$B$178:$B$208</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Dati!$K$178:$K$208</c:f>
              <c:numCache>
                <c:formatCode>General</c:formatCode>
                <c:ptCount val="31"/>
                <c:pt idx="0" formatCode="0">
                  <c:v>11.394373491537916</c:v>
                </c:pt>
                <c:pt idx="2" formatCode="0">
                  <c:v>8.7279134201273081</c:v>
                </c:pt>
                <c:pt idx="3" formatCode="0">
                  <c:v>13.68119062432875</c:v>
                </c:pt>
                <c:pt idx="5" formatCode="0">
                  <c:v>9.415011829550707</c:v>
                </c:pt>
                <c:pt idx="6" formatCode="0">
                  <c:v>6.8861570024800329</c:v>
                </c:pt>
                <c:pt idx="7" formatCode="0">
                  <c:v>5.3239984630889481</c:v>
                </c:pt>
                <c:pt idx="8" formatCode="0">
                  <c:v>13.106292728704737</c:v>
                </c:pt>
                <c:pt idx="9" formatCode="0">
                  <c:v>14.845752492545266</c:v>
                </c:pt>
                <c:pt idx="10" formatCode="0">
                  <c:v>15.026994102637737</c:v>
                </c:pt>
                <c:pt idx="11" formatCode="0">
                  <c:v>16.127547299567471</c:v>
                </c:pt>
                <c:pt idx="13" formatCode="0">
                  <c:v>12.583807421178765</c:v>
                </c:pt>
                <c:pt idx="14" formatCode="0">
                  <c:v>8.7478099935424751</c:v>
                </c:pt>
                <c:pt idx="16" formatCode="0">
                  <c:v>13.082062605153336</c:v>
                </c:pt>
                <c:pt idx="17" formatCode="0">
                  <c:v>11.654302884571216</c:v>
                </c:pt>
                <c:pt idx="18" formatCode="0">
                  <c:v>10.20441282252164</c:v>
                </c:pt>
                <c:pt idx="20" formatCode="0">
                  <c:v>5</c:v>
                </c:pt>
                <c:pt idx="21" formatCode="0">
                  <c:v>13.980435104361611</c:v>
                </c:pt>
                <c:pt idx="22" formatCode="0">
                  <c:v>14.321234212504709</c:v>
                </c:pt>
                <c:pt idx="23" formatCode="0">
                  <c:v>9.5184409337644311</c:v>
                </c:pt>
                <c:pt idx="24" formatCode="0">
                  <c:v>13.244564001487344</c:v>
                </c:pt>
                <c:pt idx="26" formatCode="0">
                  <c:v>12.158737808348558</c:v>
                </c:pt>
                <c:pt idx="27" formatCode="0">
                  <c:v>10.205527594101074</c:v>
                </c:pt>
                <c:pt idx="28" formatCode="0">
                  <c:v>11.385343397695046</c:v>
                </c:pt>
                <c:pt idx="29" formatCode="0">
                  <c:v>8.1836470913507497</c:v>
                </c:pt>
                <c:pt idx="30" formatCode="0">
                  <c:v>12.781879233966283</c:v>
                </c:pt>
              </c:numCache>
            </c:numRef>
          </c:val>
          <c:extLst>
            <c:ext xmlns:c16="http://schemas.microsoft.com/office/drawing/2014/chart" uri="{C3380CC4-5D6E-409C-BE32-E72D297353CC}">
              <c16:uniqueId val="{00000008-81D6-43EA-8971-00E62EC3DC10}"/>
            </c:ext>
          </c:extLst>
        </c:ser>
        <c:ser>
          <c:idx val="9"/>
          <c:order val="9"/>
          <c:tx>
            <c:strRef>
              <c:f>Dati!$L$177</c:f>
              <c:strCache>
                <c:ptCount val="1"/>
                <c:pt idx="0">
                  <c:v>Drošība, ka tādējādi ir garantēta pakalpojuma kvalitatīva izpilde (piemēram, visi vajadzīgie dokumenti, izziņas, atļaujas pareizi noformēti u. tml.)</c:v>
                </c:pt>
              </c:strCache>
            </c:strRef>
          </c:tx>
          <c:spPr>
            <a:solidFill>
              <a:srgbClr val="E6EE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Dati!$B$178:$B$208</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Dati!$L$178:$L$208</c:f>
              <c:numCache>
                <c:formatCode>General</c:formatCode>
                <c:ptCount val="31"/>
                <c:pt idx="0" formatCode="0">
                  <c:v>24.24609272471745</c:v>
                </c:pt>
                <c:pt idx="2" formatCode="0">
                  <c:v>24.229389850165965</c:v>
                </c:pt>
                <c:pt idx="3" formatCode="0">
                  <c:v>24.260417491887466</c:v>
                </c:pt>
                <c:pt idx="5" formatCode="0">
                  <c:v>29.170260676040396</c:v>
                </c:pt>
                <c:pt idx="6" formatCode="0">
                  <c:v>25.360226883289659</c:v>
                </c:pt>
                <c:pt idx="7" formatCode="0">
                  <c:v>30.849683038928521</c:v>
                </c:pt>
                <c:pt idx="8" formatCode="0">
                  <c:v>21.076791092182457</c:v>
                </c:pt>
                <c:pt idx="9" formatCode="0">
                  <c:v>21.228223688318799</c:v>
                </c:pt>
                <c:pt idx="10" formatCode="0">
                  <c:v>24.595714348621552</c:v>
                </c:pt>
                <c:pt idx="11" formatCode="0">
                  <c:v>17.242160243339693</c:v>
                </c:pt>
                <c:pt idx="13" formatCode="0">
                  <c:v>21.769607933323933</c:v>
                </c:pt>
                <c:pt idx="14" formatCode="0">
                  <c:v>28.179796226660297</c:v>
                </c:pt>
                <c:pt idx="16" formatCode="0">
                  <c:v>19.584544496753441</c:v>
                </c:pt>
                <c:pt idx="17" formatCode="0">
                  <c:v>24.350821055709837</c:v>
                </c:pt>
                <c:pt idx="18" formatCode="0">
                  <c:v>26.100736063968746</c:v>
                </c:pt>
                <c:pt idx="20" formatCode="0">
                  <c:v>24.349566318857491</c:v>
                </c:pt>
                <c:pt idx="21" formatCode="0">
                  <c:v>24.347923048589898</c:v>
                </c:pt>
                <c:pt idx="22" formatCode="0">
                  <c:v>25.762198448448082</c:v>
                </c:pt>
                <c:pt idx="23" formatCode="0">
                  <c:v>23.89464070048567</c:v>
                </c:pt>
                <c:pt idx="24" formatCode="0">
                  <c:v>24.17350715770111</c:v>
                </c:pt>
                <c:pt idx="26" formatCode="0">
                  <c:v>24.990660722830771</c:v>
                </c:pt>
                <c:pt idx="27" formatCode="0">
                  <c:v>19.423004367670526</c:v>
                </c:pt>
                <c:pt idx="28" formatCode="0">
                  <c:v>27.065831694665498</c:v>
                </c:pt>
                <c:pt idx="29" formatCode="0">
                  <c:v>23.822233930104634</c:v>
                </c:pt>
                <c:pt idx="30" formatCode="0">
                  <c:v>24.106096799188592</c:v>
                </c:pt>
              </c:numCache>
            </c:numRef>
          </c:val>
          <c:extLst>
            <c:ext xmlns:c16="http://schemas.microsoft.com/office/drawing/2014/chart" uri="{C3380CC4-5D6E-409C-BE32-E72D297353CC}">
              <c16:uniqueId val="{00000009-81D6-43EA-8971-00E62EC3DC10}"/>
            </c:ext>
          </c:extLst>
        </c:ser>
        <c:dLbls>
          <c:showLegendKey val="0"/>
          <c:showVal val="0"/>
          <c:showCatName val="0"/>
          <c:showSerName val="0"/>
          <c:showPercent val="0"/>
          <c:showBubbleSize val="0"/>
        </c:dLbls>
        <c:gapWidth val="30"/>
        <c:overlap val="100"/>
        <c:axId val="1452064111"/>
        <c:axId val="1452073231"/>
      </c:barChart>
      <c:catAx>
        <c:axId val="1452064111"/>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210"/>
          <c:min val="0"/>
        </c:scaling>
        <c:delete val="1"/>
        <c:axPos val="t"/>
        <c:numFmt formatCode="General"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[Grafiki_KNAB_2025.xlsx]Dati!$C$214</c:f>
              <c:strCache>
                <c:ptCount val="1"/>
                <c:pt idx="0">
                  <c:v>2025., n=1005</c:v>
                </c:pt>
              </c:strCache>
            </c:strRef>
          </c:tx>
          <c:spPr>
            <a:solidFill>
              <a:srgbClr val="714B2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[Grafiki_KNAB_2025.xlsx]Dati!$B$215:$B$221</c:f>
              <c:strCache>
                <c:ptCount val="7"/>
                <c:pt idx="0">
                  <c:v>Tiek veicināts ierēdņu, darbinieku negodīgums</c:v>
                </c:pt>
                <c:pt idx="1">
                  <c:v>Morāli nepieņemami, kauns dot kukuli</c:v>
                </c:pt>
                <c:pt idx="2">
                  <c:v>Uztrauc sabiedrības korumpētība</c:v>
                </c:pt>
                <c:pt idx="3">
                  <c:v>Amatpersonu algas ir pietiekami labas, un viņiem nevajag maksāt papildus</c:v>
                </c:pt>
                <c:pt idx="4">
                  <c:v>Bailes, ka par kukuļiem pieķers, var sodīt</c:v>
                </c:pt>
                <c:pt idx="5">
                  <c:v>Finansiāli nevar atļauties dot kukuli</c:v>
                </c:pt>
                <c:pt idx="6">
                  <c:v>Oficiālie maksājumi jau vien ir pārāk augsti</c:v>
                </c:pt>
              </c:strCache>
            </c:strRef>
          </c:cat>
          <c:val>
            <c:numRef>
              <c:f>[Grafiki_KNAB_2025.xlsx]Dati!$C$215:$C$221</c:f>
              <c:numCache>
                <c:formatCode>0</c:formatCode>
                <c:ptCount val="7"/>
                <c:pt idx="0">
                  <c:v>46.368159203980099</c:v>
                </c:pt>
                <c:pt idx="1">
                  <c:v>41.791044776119406</c:v>
                </c:pt>
                <c:pt idx="2">
                  <c:v>39.303482587064678</c:v>
                </c:pt>
                <c:pt idx="3">
                  <c:v>32.537313432835823</c:v>
                </c:pt>
                <c:pt idx="4">
                  <c:v>32.338308457711442</c:v>
                </c:pt>
                <c:pt idx="5">
                  <c:v>26.368159203980099</c:v>
                </c:pt>
                <c:pt idx="6">
                  <c:v>24.278606965174131</c:v>
                </c:pt>
              </c:numCache>
            </c:numRef>
          </c:val>
          <c:extLst>
            <c:ext xmlns:c16="http://schemas.microsoft.com/office/drawing/2014/chart" uri="{C3380CC4-5D6E-409C-BE32-E72D297353CC}">
              <c16:uniqueId val="{00000000-7669-48D7-A31A-53DDB5BA4418}"/>
            </c:ext>
          </c:extLst>
        </c:ser>
        <c:ser>
          <c:idx val="1"/>
          <c:order val="1"/>
          <c:tx>
            <c:strRef>
              <c:f>[Grafiki_KNAB_2025.xlsx]Dati!$D$214</c:f>
              <c:strCache>
                <c:ptCount val="1"/>
                <c:pt idx="0">
                  <c:v>2024., n=1001</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[Grafiki_KNAB_2025.xlsx]Dati!$B$215:$B$221</c:f>
              <c:strCache>
                <c:ptCount val="7"/>
                <c:pt idx="0">
                  <c:v>Tiek veicināts ierēdņu, darbinieku negodīgums</c:v>
                </c:pt>
                <c:pt idx="1">
                  <c:v>Morāli nepieņemami, kauns dot kukuli</c:v>
                </c:pt>
                <c:pt idx="2">
                  <c:v>Uztrauc sabiedrības korumpētība</c:v>
                </c:pt>
                <c:pt idx="3">
                  <c:v>Amatpersonu algas ir pietiekami labas, un viņiem nevajag maksāt papildus</c:v>
                </c:pt>
                <c:pt idx="4">
                  <c:v>Bailes, ka par kukuļiem pieķers, var sodīt</c:v>
                </c:pt>
                <c:pt idx="5">
                  <c:v>Finansiāli nevar atļauties dot kukuli</c:v>
                </c:pt>
                <c:pt idx="6">
                  <c:v>Oficiālie maksājumi jau vien ir pārāk augsti</c:v>
                </c:pt>
              </c:strCache>
            </c:strRef>
          </c:cat>
          <c:val>
            <c:numRef>
              <c:f>[Grafiki_KNAB_2025.xlsx]Dati!$D$215:$D$221</c:f>
              <c:numCache>
                <c:formatCode>General</c:formatCode>
                <c:ptCount val="7"/>
                <c:pt idx="0">
                  <c:v>47</c:v>
                </c:pt>
                <c:pt idx="1">
                  <c:v>48</c:v>
                </c:pt>
                <c:pt idx="2">
                  <c:v>41</c:v>
                </c:pt>
                <c:pt idx="3">
                  <c:v>27</c:v>
                </c:pt>
                <c:pt idx="4">
                  <c:v>34</c:v>
                </c:pt>
                <c:pt idx="5">
                  <c:v>19</c:v>
                </c:pt>
                <c:pt idx="6">
                  <c:v>23</c:v>
                </c:pt>
              </c:numCache>
            </c:numRef>
          </c:val>
          <c:extLst>
            <c:ext xmlns:c16="http://schemas.microsoft.com/office/drawing/2014/chart" uri="{C3380CC4-5D6E-409C-BE32-E72D297353CC}">
              <c16:uniqueId val="{00000001-7669-48D7-A31A-53DDB5BA4418}"/>
            </c:ext>
          </c:extLst>
        </c:ser>
        <c:ser>
          <c:idx val="2"/>
          <c:order val="2"/>
          <c:tx>
            <c:strRef>
              <c:f>[Grafiki_KNAB_2025.xlsx]Dati!$E$214</c:f>
              <c:strCache>
                <c:ptCount val="1"/>
                <c:pt idx="0">
                  <c:v>2023., n=1047</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[Grafiki_KNAB_2025.xlsx]Dati!$B$215:$B$221</c:f>
              <c:strCache>
                <c:ptCount val="7"/>
                <c:pt idx="0">
                  <c:v>Tiek veicināts ierēdņu, darbinieku negodīgums</c:v>
                </c:pt>
                <c:pt idx="1">
                  <c:v>Morāli nepieņemami, kauns dot kukuli</c:v>
                </c:pt>
                <c:pt idx="2">
                  <c:v>Uztrauc sabiedrības korumpētība</c:v>
                </c:pt>
                <c:pt idx="3">
                  <c:v>Amatpersonu algas ir pietiekami labas, un viņiem nevajag maksāt papildus</c:v>
                </c:pt>
                <c:pt idx="4">
                  <c:v>Bailes, ka par kukuļiem pieķers, var sodīt</c:v>
                </c:pt>
                <c:pt idx="5">
                  <c:v>Finansiāli nevar atļauties dot kukuli</c:v>
                </c:pt>
                <c:pt idx="6">
                  <c:v>Oficiālie maksājumi jau vien ir pārāk augsti</c:v>
                </c:pt>
              </c:strCache>
            </c:strRef>
          </c:cat>
          <c:val>
            <c:numRef>
              <c:f>[Grafiki_KNAB_2025.xlsx]Dati!$E$215:$E$221</c:f>
              <c:numCache>
                <c:formatCode>General</c:formatCode>
                <c:ptCount val="7"/>
                <c:pt idx="0">
                  <c:v>46</c:v>
                </c:pt>
                <c:pt idx="1">
                  <c:v>45</c:v>
                </c:pt>
                <c:pt idx="2">
                  <c:v>39</c:v>
                </c:pt>
                <c:pt idx="3">
                  <c:v>25</c:v>
                </c:pt>
                <c:pt idx="4">
                  <c:v>30</c:v>
                </c:pt>
                <c:pt idx="5">
                  <c:v>19</c:v>
                </c:pt>
                <c:pt idx="6">
                  <c:v>20</c:v>
                </c:pt>
              </c:numCache>
            </c:numRef>
          </c:val>
          <c:extLst>
            <c:ext xmlns:c16="http://schemas.microsoft.com/office/drawing/2014/chart" uri="{C3380CC4-5D6E-409C-BE32-E72D297353CC}">
              <c16:uniqueId val="{00000002-7669-48D7-A31A-53DDB5BA4418}"/>
            </c:ext>
          </c:extLst>
        </c:ser>
        <c:ser>
          <c:idx val="3"/>
          <c:order val="3"/>
          <c:tx>
            <c:strRef>
              <c:f>[Grafiki_KNAB_2025.xlsx]Dati!$F$214</c:f>
              <c:strCache>
                <c:ptCount val="1"/>
                <c:pt idx="0">
                  <c:v>2022., n=1041</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[Grafiki_KNAB_2025.xlsx]Dati!$B$215:$B$221</c:f>
              <c:strCache>
                <c:ptCount val="7"/>
                <c:pt idx="0">
                  <c:v>Tiek veicināts ierēdņu, darbinieku negodīgums</c:v>
                </c:pt>
                <c:pt idx="1">
                  <c:v>Morāli nepieņemami, kauns dot kukuli</c:v>
                </c:pt>
                <c:pt idx="2">
                  <c:v>Uztrauc sabiedrības korumpētība</c:v>
                </c:pt>
                <c:pt idx="3">
                  <c:v>Amatpersonu algas ir pietiekami labas, un viņiem nevajag maksāt papildus</c:v>
                </c:pt>
                <c:pt idx="4">
                  <c:v>Bailes, ka par kukuļiem pieķers, var sodīt</c:v>
                </c:pt>
                <c:pt idx="5">
                  <c:v>Finansiāli nevar atļauties dot kukuli</c:v>
                </c:pt>
                <c:pt idx="6">
                  <c:v>Oficiālie maksājumi jau vien ir pārāk augsti</c:v>
                </c:pt>
              </c:strCache>
            </c:strRef>
          </c:cat>
          <c:val>
            <c:numRef>
              <c:f>[Grafiki_KNAB_2025.xlsx]Dati!$F$215:$F$221</c:f>
              <c:numCache>
                <c:formatCode>General</c:formatCode>
                <c:ptCount val="7"/>
                <c:pt idx="0">
                  <c:v>51</c:v>
                </c:pt>
                <c:pt idx="1">
                  <c:v>49</c:v>
                </c:pt>
                <c:pt idx="2">
                  <c:v>41</c:v>
                </c:pt>
                <c:pt idx="3">
                  <c:v>27</c:v>
                </c:pt>
                <c:pt idx="4">
                  <c:v>33</c:v>
                </c:pt>
                <c:pt idx="5">
                  <c:v>19</c:v>
                </c:pt>
                <c:pt idx="6">
                  <c:v>21</c:v>
                </c:pt>
              </c:numCache>
            </c:numRef>
          </c:val>
          <c:extLst>
            <c:ext xmlns:c16="http://schemas.microsoft.com/office/drawing/2014/chart" uri="{C3380CC4-5D6E-409C-BE32-E72D297353CC}">
              <c16:uniqueId val="{00000003-7669-48D7-A31A-53DDB5BA4418}"/>
            </c:ext>
          </c:extLst>
        </c:ser>
        <c:dLbls>
          <c:showLegendKey val="0"/>
          <c:showVal val="0"/>
          <c:showCatName val="0"/>
          <c:showSerName val="0"/>
          <c:showPercent val="0"/>
          <c:showBubbleSize val="0"/>
        </c:dLbls>
        <c:gapWidth val="100"/>
        <c:axId val="1525881311"/>
        <c:axId val="1525881791"/>
      </c:barChart>
      <c:catAx>
        <c:axId val="1525881311"/>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525881791"/>
        <c:crosses val="autoZero"/>
        <c:auto val="1"/>
        <c:lblAlgn val="ctr"/>
        <c:lblOffset val="100"/>
        <c:noMultiLvlLbl val="0"/>
      </c:catAx>
      <c:valAx>
        <c:axId val="1525881791"/>
        <c:scaling>
          <c:orientation val="minMax"/>
        </c:scaling>
        <c:delete val="1"/>
        <c:axPos val="t"/>
        <c:numFmt formatCode="0" sourceLinked="1"/>
        <c:majorTickMark val="out"/>
        <c:minorTickMark val="none"/>
        <c:tickLblPos val="nextTo"/>
        <c:crossAx val="1525881311"/>
        <c:crosses val="autoZero"/>
        <c:crossBetween val="between"/>
      </c:valAx>
      <c:spPr>
        <a:noFill/>
        <a:ln>
          <a:noFill/>
        </a:ln>
        <a:effectLst/>
      </c:spPr>
    </c:plotArea>
    <c:legend>
      <c:legendPos val="r"/>
      <c:layout>
        <c:manualLayout>
          <c:xMode val="edge"/>
          <c:yMode val="edge"/>
          <c:x val="0.71519857823414701"/>
          <c:y val="0.43581571540185676"/>
          <c:w val="0.16776902887139108"/>
          <c:h val="0.16767516037535657"/>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ysClr val="windowText" lastClr="000000"/>
                </a:solidFill>
                <a:latin typeface="Arial" panose="020B0604020202020204" pitchFamily="34" charset="0"/>
                <a:cs typeface="Arial" panose="020B0604020202020204" pitchFamily="34" charset="0"/>
              </a:rPr>
              <a:t>%</a:t>
            </a:r>
          </a:p>
        </c:rich>
      </c:tx>
      <c:layout>
        <c:manualLayout>
          <c:xMode val="edge"/>
          <c:yMode val="edge"/>
          <c:x val="0.96185997910135845"/>
          <c:y val="2.2503516174402251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5309219160104985"/>
          <c:y val="2.6287030576874097E-2"/>
          <c:w val="0.52607447506561689"/>
          <c:h val="0.94277063468332278"/>
        </c:manualLayout>
      </c:layout>
      <c:barChart>
        <c:barDir val="bar"/>
        <c:grouping val="clustered"/>
        <c:varyColors val="0"/>
        <c:ser>
          <c:idx val="0"/>
          <c:order val="0"/>
          <c:tx>
            <c:strRef>
              <c:f>[Grafiki_KNAB_2025.xlsx]Dati!$C$223</c:f>
              <c:strCache>
                <c:ptCount val="1"/>
                <c:pt idx="0">
                  <c:v>2025., n=1005</c:v>
                </c:pt>
              </c:strCache>
            </c:strRef>
          </c:tx>
          <c:spPr>
            <a:solidFill>
              <a:srgbClr val="714B2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[Grafiki_KNAB_2025.xlsx]Dati!$B$224:$B$230</c:f>
              <c:strCache>
                <c:ptCount val="7"/>
                <c:pt idx="0">
                  <c:v>Ja vienreiz samaksās, nākošreiz vajadzēs maksāt atkal</c:v>
                </c:pt>
                <c:pt idx="1">
                  <c:v>Ierēdņi pieprasa arvien lielākus neoficiālos maksājumus</c:v>
                </c:pt>
                <c:pt idx="2">
                  <c:v>No tā cietīs citi cilvēki, kuru jautājums netiks izskatīts laikā</c:v>
                </c:pt>
                <c:pt idx="3">
                  <c:v>Bail, ka šo cilvēku varētu apvainot</c:v>
                </c:pt>
                <c:pt idx="4">
                  <c:v>Bail, ka kukulis netiks pieņemts</c:v>
                </c:pt>
                <c:pt idx="5">
                  <c:v>Cits (lūdzu, norādīt) </c:v>
                </c:pt>
                <c:pt idx="6">
                  <c:v>Grūti pateikt / NA</c:v>
                </c:pt>
              </c:strCache>
            </c:strRef>
          </c:cat>
          <c:val>
            <c:numRef>
              <c:f>[Grafiki_KNAB_2025.xlsx]Dati!$C$224:$C$230</c:f>
              <c:numCache>
                <c:formatCode>0</c:formatCode>
                <c:ptCount val="7"/>
                <c:pt idx="0">
                  <c:v>21.094527363184081</c:v>
                </c:pt>
                <c:pt idx="1">
                  <c:v>17.412935323383085</c:v>
                </c:pt>
                <c:pt idx="2">
                  <c:v>12.537313432835822</c:v>
                </c:pt>
                <c:pt idx="3">
                  <c:v>10.547263681592041</c:v>
                </c:pt>
                <c:pt idx="4">
                  <c:v>8.8557213930348251</c:v>
                </c:pt>
                <c:pt idx="5">
                  <c:v>0</c:v>
                </c:pt>
                <c:pt idx="6">
                  <c:v>7.1641791044776122</c:v>
                </c:pt>
              </c:numCache>
            </c:numRef>
          </c:val>
          <c:extLst>
            <c:ext xmlns:c16="http://schemas.microsoft.com/office/drawing/2014/chart" uri="{C3380CC4-5D6E-409C-BE32-E72D297353CC}">
              <c16:uniqueId val="{00000000-2CC9-495D-A893-B28A6B2F71A6}"/>
            </c:ext>
          </c:extLst>
        </c:ser>
        <c:ser>
          <c:idx val="1"/>
          <c:order val="1"/>
          <c:tx>
            <c:strRef>
              <c:f>[Grafiki_KNAB_2025.xlsx]Dati!$D$223</c:f>
              <c:strCache>
                <c:ptCount val="1"/>
                <c:pt idx="0">
                  <c:v>2024., n=1001</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[Grafiki_KNAB_2025.xlsx]Dati!$B$224:$B$230</c:f>
              <c:strCache>
                <c:ptCount val="7"/>
                <c:pt idx="0">
                  <c:v>Ja vienreiz samaksās, nākošreiz vajadzēs maksāt atkal</c:v>
                </c:pt>
                <c:pt idx="1">
                  <c:v>Ierēdņi pieprasa arvien lielākus neoficiālos maksājumus</c:v>
                </c:pt>
                <c:pt idx="2">
                  <c:v>No tā cietīs citi cilvēki, kuru jautājums netiks izskatīts laikā</c:v>
                </c:pt>
                <c:pt idx="3">
                  <c:v>Bail, ka šo cilvēku varētu apvainot</c:v>
                </c:pt>
                <c:pt idx="4">
                  <c:v>Bail, ka kukulis netiks pieņemts</c:v>
                </c:pt>
                <c:pt idx="5">
                  <c:v>Cits (lūdzu, norādīt) </c:v>
                </c:pt>
                <c:pt idx="6">
                  <c:v>Grūti pateikt / NA</c:v>
                </c:pt>
              </c:strCache>
            </c:strRef>
          </c:cat>
          <c:val>
            <c:numRef>
              <c:f>[Grafiki_KNAB_2025.xlsx]Dati!$D$224:$D$230</c:f>
              <c:numCache>
                <c:formatCode>General</c:formatCode>
                <c:ptCount val="7"/>
                <c:pt idx="0">
                  <c:v>21</c:v>
                </c:pt>
                <c:pt idx="1">
                  <c:v>20</c:v>
                </c:pt>
                <c:pt idx="2">
                  <c:v>12</c:v>
                </c:pt>
                <c:pt idx="3">
                  <c:v>13</c:v>
                </c:pt>
                <c:pt idx="4">
                  <c:v>9</c:v>
                </c:pt>
                <c:pt idx="5">
                  <c:v>0.1</c:v>
                </c:pt>
                <c:pt idx="6">
                  <c:v>9</c:v>
                </c:pt>
              </c:numCache>
            </c:numRef>
          </c:val>
          <c:extLst>
            <c:ext xmlns:c16="http://schemas.microsoft.com/office/drawing/2014/chart" uri="{C3380CC4-5D6E-409C-BE32-E72D297353CC}">
              <c16:uniqueId val="{00000001-2CC9-495D-A893-B28A6B2F71A6}"/>
            </c:ext>
          </c:extLst>
        </c:ser>
        <c:ser>
          <c:idx val="2"/>
          <c:order val="2"/>
          <c:tx>
            <c:strRef>
              <c:f>[Grafiki_KNAB_2025.xlsx]Dati!$E$223</c:f>
              <c:strCache>
                <c:ptCount val="1"/>
                <c:pt idx="0">
                  <c:v>2023., n=1047</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[Grafiki_KNAB_2025.xlsx]Dati!$B$224:$B$230</c:f>
              <c:strCache>
                <c:ptCount val="7"/>
                <c:pt idx="0">
                  <c:v>Ja vienreiz samaksās, nākošreiz vajadzēs maksāt atkal</c:v>
                </c:pt>
                <c:pt idx="1">
                  <c:v>Ierēdņi pieprasa arvien lielākus neoficiālos maksājumus</c:v>
                </c:pt>
                <c:pt idx="2">
                  <c:v>No tā cietīs citi cilvēki, kuru jautājums netiks izskatīts laikā</c:v>
                </c:pt>
                <c:pt idx="3">
                  <c:v>Bail, ka šo cilvēku varētu apvainot</c:v>
                </c:pt>
                <c:pt idx="4">
                  <c:v>Bail, ka kukulis netiks pieņemts</c:v>
                </c:pt>
                <c:pt idx="5">
                  <c:v>Cits (lūdzu, norādīt) </c:v>
                </c:pt>
                <c:pt idx="6">
                  <c:v>Grūti pateikt / NA</c:v>
                </c:pt>
              </c:strCache>
            </c:strRef>
          </c:cat>
          <c:val>
            <c:numRef>
              <c:f>[Grafiki_KNAB_2025.xlsx]Dati!$E$224:$E$230</c:f>
              <c:numCache>
                <c:formatCode>General</c:formatCode>
                <c:ptCount val="7"/>
                <c:pt idx="0">
                  <c:v>20</c:v>
                </c:pt>
                <c:pt idx="1">
                  <c:v>14</c:v>
                </c:pt>
                <c:pt idx="2">
                  <c:v>10</c:v>
                </c:pt>
                <c:pt idx="3">
                  <c:v>9</c:v>
                </c:pt>
                <c:pt idx="4">
                  <c:v>7</c:v>
                </c:pt>
                <c:pt idx="5">
                  <c:v>0.4</c:v>
                </c:pt>
                <c:pt idx="6">
                  <c:v>8</c:v>
                </c:pt>
              </c:numCache>
            </c:numRef>
          </c:val>
          <c:extLst>
            <c:ext xmlns:c16="http://schemas.microsoft.com/office/drawing/2014/chart" uri="{C3380CC4-5D6E-409C-BE32-E72D297353CC}">
              <c16:uniqueId val="{00000002-2CC9-495D-A893-B28A6B2F71A6}"/>
            </c:ext>
          </c:extLst>
        </c:ser>
        <c:ser>
          <c:idx val="3"/>
          <c:order val="3"/>
          <c:tx>
            <c:strRef>
              <c:f>[Grafiki_KNAB_2025.xlsx]Dati!$F$223</c:f>
              <c:strCache>
                <c:ptCount val="1"/>
                <c:pt idx="0">
                  <c:v>2022., n=1041</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[Grafiki_KNAB_2025.xlsx]Dati!$B$224:$B$230</c:f>
              <c:strCache>
                <c:ptCount val="7"/>
                <c:pt idx="0">
                  <c:v>Ja vienreiz samaksās, nākošreiz vajadzēs maksāt atkal</c:v>
                </c:pt>
                <c:pt idx="1">
                  <c:v>Ierēdņi pieprasa arvien lielākus neoficiālos maksājumus</c:v>
                </c:pt>
                <c:pt idx="2">
                  <c:v>No tā cietīs citi cilvēki, kuru jautājums netiks izskatīts laikā</c:v>
                </c:pt>
                <c:pt idx="3">
                  <c:v>Bail, ka šo cilvēku varētu apvainot</c:v>
                </c:pt>
                <c:pt idx="4">
                  <c:v>Bail, ka kukulis netiks pieņemts</c:v>
                </c:pt>
                <c:pt idx="5">
                  <c:v>Cits (lūdzu, norādīt) </c:v>
                </c:pt>
                <c:pt idx="6">
                  <c:v>Grūti pateikt / NA</c:v>
                </c:pt>
              </c:strCache>
            </c:strRef>
          </c:cat>
          <c:val>
            <c:numRef>
              <c:f>[Grafiki_KNAB_2025.xlsx]Dati!$F$224:$F$230</c:f>
              <c:numCache>
                <c:formatCode>General</c:formatCode>
                <c:ptCount val="7"/>
                <c:pt idx="0">
                  <c:v>23</c:v>
                </c:pt>
                <c:pt idx="1">
                  <c:v>20</c:v>
                </c:pt>
                <c:pt idx="2">
                  <c:v>12</c:v>
                </c:pt>
                <c:pt idx="3">
                  <c:v>10</c:v>
                </c:pt>
                <c:pt idx="4">
                  <c:v>8</c:v>
                </c:pt>
                <c:pt idx="5">
                  <c:v>1</c:v>
                </c:pt>
                <c:pt idx="6">
                  <c:v>5</c:v>
                </c:pt>
              </c:numCache>
            </c:numRef>
          </c:val>
          <c:extLst>
            <c:ext xmlns:c16="http://schemas.microsoft.com/office/drawing/2014/chart" uri="{C3380CC4-5D6E-409C-BE32-E72D297353CC}">
              <c16:uniqueId val="{00000003-2CC9-495D-A893-B28A6B2F71A6}"/>
            </c:ext>
          </c:extLst>
        </c:ser>
        <c:dLbls>
          <c:showLegendKey val="0"/>
          <c:showVal val="0"/>
          <c:showCatName val="0"/>
          <c:showSerName val="0"/>
          <c:showPercent val="0"/>
          <c:showBubbleSize val="0"/>
        </c:dLbls>
        <c:gapWidth val="100"/>
        <c:axId val="1525881311"/>
        <c:axId val="1525881791"/>
      </c:barChart>
      <c:catAx>
        <c:axId val="1525881311"/>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525881791"/>
        <c:crosses val="autoZero"/>
        <c:auto val="1"/>
        <c:lblAlgn val="ctr"/>
        <c:lblOffset val="100"/>
        <c:noMultiLvlLbl val="0"/>
      </c:catAx>
      <c:valAx>
        <c:axId val="1525881791"/>
        <c:scaling>
          <c:orientation val="minMax"/>
          <c:max val="60"/>
        </c:scaling>
        <c:delete val="1"/>
        <c:axPos val="t"/>
        <c:numFmt formatCode="0" sourceLinked="1"/>
        <c:majorTickMark val="out"/>
        <c:minorTickMark val="none"/>
        <c:tickLblPos val="nextTo"/>
        <c:crossAx val="15258813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95941016149722924"/>
          <c:y val="0.14960489492953508"/>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24546663153666406"/>
          <c:y val="0.1616718992928432"/>
          <c:w val="0.73366044548874632"/>
          <c:h val="0.80742905862881786"/>
        </c:manualLayout>
      </c:layout>
      <c:barChart>
        <c:barDir val="bar"/>
        <c:grouping val="stacked"/>
        <c:varyColors val="0"/>
        <c:ser>
          <c:idx val="0"/>
          <c:order val="0"/>
          <c:tx>
            <c:strRef>
              <c:f>Dati!$C$232</c:f>
              <c:strCache>
                <c:ptCount val="1"/>
                <c:pt idx="0">
                  <c:v>.</c:v>
                </c:pt>
              </c:strCache>
            </c:strRef>
          </c:tx>
          <c:spPr>
            <a:noFill/>
            <a:ln>
              <a:noFill/>
            </a:ln>
            <a:effectLst/>
          </c:spPr>
          <c:invertIfNegative val="0"/>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Dati!$C$233:$C$263</c:f>
              <c:numCache>
                <c:formatCode>General</c:formatCode>
                <c:ptCount val="31"/>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numCache>
            </c:numRef>
          </c:val>
          <c:extLst>
            <c:ext xmlns:c16="http://schemas.microsoft.com/office/drawing/2014/chart" uri="{C3380CC4-5D6E-409C-BE32-E72D297353CC}">
              <c16:uniqueId val="{00000000-2B09-4CF9-A703-99925E6FC527}"/>
            </c:ext>
          </c:extLst>
        </c:ser>
        <c:ser>
          <c:idx val="1"/>
          <c:order val="1"/>
          <c:tx>
            <c:strRef>
              <c:f>Dati!$D$232</c:f>
              <c:strCache>
                <c:ptCount val="1"/>
                <c:pt idx="0">
                  <c:v>Tiek veicināts ierēdņu, darbinieku negodīgums</c:v>
                </c:pt>
              </c:strCache>
            </c:strRef>
          </c:tx>
          <c:spPr>
            <a:solidFill>
              <a:srgbClr val="714B2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Dati!$D$233:$D$263</c:f>
              <c:numCache>
                <c:formatCode>General</c:formatCode>
                <c:ptCount val="31"/>
                <c:pt idx="0" formatCode="0">
                  <c:v>46.368159203980099</c:v>
                </c:pt>
                <c:pt idx="2" formatCode="0">
                  <c:v>48.922413793103445</c:v>
                </c:pt>
                <c:pt idx="3" formatCode="0">
                  <c:v>44.177449168207026</c:v>
                </c:pt>
                <c:pt idx="5" formatCode="0">
                  <c:v>60</c:v>
                </c:pt>
                <c:pt idx="6" formatCode="0">
                  <c:v>52.941176470588232</c:v>
                </c:pt>
                <c:pt idx="7" formatCode="0">
                  <c:v>45.5026455026455</c:v>
                </c:pt>
                <c:pt idx="8" formatCode="0">
                  <c:v>42.690058479532162</c:v>
                </c:pt>
                <c:pt idx="9" formatCode="0">
                  <c:v>39.520958083832333</c:v>
                </c:pt>
                <c:pt idx="10" formatCode="0">
                  <c:v>45.714285714285715</c:v>
                </c:pt>
                <c:pt idx="11" formatCode="0">
                  <c:v>46.153846153846153</c:v>
                </c:pt>
                <c:pt idx="13" formatCode="0">
                  <c:v>48.726114649681527</c:v>
                </c:pt>
                <c:pt idx="14" formatCode="0">
                  <c:v>42.19178082191781</c:v>
                </c:pt>
                <c:pt idx="16" formatCode="0">
                  <c:v>42.622950819672134</c:v>
                </c:pt>
                <c:pt idx="17" formatCode="0">
                  <c:v>46.655791190864598</c:v>
                </c:pt>
                <c:pt idx="18" formatCode="0">
                  <c:v>46.525679758308158</c:v>
                </c:pt>
                <c:pt idx="20" formatCode="0">
                  <c:v>40.601503759398497</c:v>
                </c:pt>
                <c:pt idx="21" formatCode="0">
                  <c:v>42.285714285714285</c:v>
                </c:pt>
                <c:pt idx="22" formatCode="0">
                  <c:v>46.478873239436616</c:v>
                </c:pt>
                <c:pt idx="23" formatCode="0">
                  <c:v>51.824817518248175</c:v>
                </c:pt>
                <c:pt idx="24" formatCode="0">
                  <c:v>51.19047619047619</c:v>
                </c:pt>
                <c:pt idx="26" formatCode="0">
                  <c:v>49.786324786324784</c:v>
                </c:pt>
                <c:pt idx="27" formatCode="0">
                  <c:v>41.95804195804196</c:v>
                </c:pt>
                <c:pt idx="28" formatCode="0">
                  <c:v>45.890410958904113</c:v>
                </c:pt>
                <c:pt idx="29" formatCode="0">
                  <c:v>46.956521739130437</c:v>
                </c:pt>
                <c:pt idx="30" formatCode="0">
                  <c:v>39.097744360902254</c:v>
                </c:pt>
              </c:numCache>
            </c:numRef>
          </c:val>
          <c:extLst>
            <c:ext xmlns:c16="http://schemas.microsoft.com/office/drawing/2014/chart" uri="{C3380CC4-5D6E-409C-BE32-E72D297353CC}">
              <c16:uniqueId val="{00000001-2B09-4CF9-A703-99925E6FC527}"/>
            </c:ext>
          </c:extLst>
        </c:ser>
        <c:ser>
          <c:idx val="2"/>
          <c:order val="2"/>
          <c:tx>
            <c:strRef>
              <c:f>Dati!$E$232</c:f>
              <c:strCache>
                <c:ptCount val="1"/>
                <c:pt idx="0">
                  <c:v>.</c:v>
                </c:pt>
              </c:strCache>
            </c:strRef>
          </c:tx>
          <c:spPr>
            <a:noFill/>
            <a:ln>
              <a:noFill/>
            </a:ln>
            <a:effectLst/>
          </c:spPr>
          <c:invertIfNegative val="0"/>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Dati!$E$233:$E$263</c:f>
              <c:numCache>
                <c:formatCode>0</c:formatCode>
                <c:ptCount val="31"/>
                <c:pt idx="0">
                  <c:v>18.631840796019901</c:v>
                </c:pt>
                <c:pt idx="1">
                  <c:v>65</c:v>
                </c:pt>
                <c:pt idx="2">
                  <c:v>16.077586206896555</c:v>
                </c:pt>
                <c:pt idx="3">
                  <c:v>20.822550831792974</c:v>
                </c:pt>
                <c:pt idx="4">
                  <c:v>65</c:v>
                </c:pt>
                <c:pt idx="5">
                  <c:v>5</c:v>
                </c:pt>
                <c:pt idx="6">
                  <c:v>12.058823529411768</c:v>
                </c:pt>
                <c:pt idx="7">
                  <c:v>19.4973544973545</c:v>
                </c:pt>
                <c:pt idx="8">
                  <c:v>22.309941520467838</c:v>
                </c:pt>
                <c:pt idx="9">
                  <c:v>25.479041916167667</c:v>
                </c:pt>
                <c:pt idx="10">
                  <c:v>19.285714285714285</c:v>
                </c:pt>
                <c:pt idx="11">
                  <c:v>18.846153846153847</c:v>
                </c:pt>
                <c:pt idx="12">
                  <c:v>65</c:v>
                </c:pt>
                <c:pt idx="13">
                  <c:v>16.273885350318473</c:v>
                </c:pt>
                <c:pt idx="14">
                  <c:v>22.80821917808219</c:v>
                </c:pt>
                <c:pt idx="15">
                  <c:v>65</c:v>
                </c:pt>
                <c:pt idx="16">
                  <c:v>22.377049180327866</c:v>
                </c:pt>
                <c:pt idx="17">
                  <c:v>18.344208809135402</c:v>
                </c:pt>
                <c:pt idx="18">
                  <c:v>18.474320241691842</c:v>
                </c:pt>
                <c:pt idx="19">
                  <c:v>65</c:v>
                </c:pt>
                <c:pt idx="20">
                  <c:v>24.398496240601503</c:v>
                </c:pt>
                <c:pt idx="21">
                  <c:v>22.714285714285715</c:v>
                </c:pt>
                <c:pt idx="22">
                  <c:v>18.521126760563384</c:v>
                </c:pt>
                <c:pt idx="23">
                  <c:v>13.175182481751825</c:v>
                </c:pt>
                <c:pt idx="24">
                  <c:v>13.80952380952381</c:v>
                </c:pt>
                <c:pt idx="25">
                  <c:v>65</c:v>
                </c:pt>
                <c:pt idx="26">
                  <c:v>15.213675213675216</c:v>
                </c:pt>
                <c:pt idx="27">
                  <c:v>23.04195804195804</c:v>
                </c:pt>
                <c:pt idx="28">
                  <c:v>19.109589041095887</c:v>
                </c:pt>
                <c:pt idx="29">
                  <c:v>18.043478260869563</c:v>
                </c:pt>
                <c:pt idx="30">
                  <c:v>25.902255639097746</c:v>
                </c:pt>
              </c:numCache>
            </c:numRef>
          </c:val>
          <c:extLst>
            <c:ext xmlns:c16="http://schemas.microsoft.com/office/drawing/2014/chart" uri="{C3380CC4-5D6E-409C-BE32-E72D297353CC}">
              <c16:uniqueId val="{00000002-2B09-4CF9-A703-99925E6FC527}"/>
            </c:ext>
          </c:extLst>
        </c:ser>
        <c:ser>
          <c:idx val="3"/>
          <c:order val="3"/>
          <c:tx>
            <c:strRef>
              <c:f>Dati!$F$232</c:f>
              <c:strCache>
                <c:ptCount val="1"/>
                <c:pt idx="0">
                  <c:v>Morāli nepieņemami, kauns dot kukuli</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Dati!$F$233:$F$263</c:f>
              <c:numCache>
                <c:formatCode>General</c:formatCode>
                <c:ptCount val="31"/>
                <c:pt idx="0" formatCode="0">
                  <c:v>41.791044776119406</c:v>
                </c:pt>
                <c:pt idx="2" formatCode="0">
                  <c:v>41.379310344827587</c:v>
                </c:pt>
                <c:pt idx="3" formatCode="0">
                  <c:v>42.144177449168204</c:v>
                </c:pt>
                <c:pt idx="5" formatCode="0">
                  <c:v>65.882352941176464</c:v>
                </c:pt>
                <c:pt idx="6" formatCode="0">
                  <c:v>56.617647058823529</c:v>
                </c:pt>
                <c:pt idx="7" formatCode="0">
                  <c:v>38.624338624338627</c:v>
                </c:pt>
                <c:pt idx="8" formatCode="0">
                  <c:v>32.748538011695906</c:v>
                </c:pt>
                <c:pt idx="9" formatCode="0">
                  <c:v>29.341317365269461</c:v>
                </c:pt>
                <c:pt idx="10" formatCode="0">
                  <c:v>38.571428571428569</c:v>
                </c:pt>
                <c:pt idx="11" formatCode="0">
                  <c:v>47.008547008547012</c:v>
                </c:pt>
                <c:pt idx="13" formatCode="0">
                  <c:v>44.267515923566876</c:v>
                </c:pt>
                <c:pt idx="14" formatCode="0">
                  <c:v>37.534246575342465</c:v>
                </c:pt>
                <c:pt idx="16" formatCode="0">
                  <c:v>37.704918032786885</c:v>
                </c:pt>
                <c:pt idx="17" formatCode="0">
                  <c:v>40.456769983686783</c:v>
                </c:pt>
                <c:pt idx="18" formatCode="0">
                  <c:v>45.015105740181269</c:v>
                </c:pt>
                <c:pt idx="20" formatCode="0">
                  <c:v>30.075187969924812</c:v>
                </c:pt>
                <c:pt idx="21" formatCode="0">
                  <c:v>33.142857142857146</c:v>
                </c:pt>
                <c:pt idx="22" formatCode="0">
                  <c:v>45.070422535211264</c:v>
                </c:pt>
                <c:pt idx="23" formatCode="0">
                  <c:v>46.715328467153284</c:v>
                </c:pt>
                <c:pt idx="24" formatCode="0">
                  <c:v>50.595238095238095</c:v>
                </c:pt>
                <c:pt idx="26" formatCode="0">
                  <c:v>45.512820512820511</c:v>
                </c:pt>
                <c:pt idx="27" formatCode="0">
                  <c:v>41.25874125874126</c:v>
                </c:pt>
                <c:pt idx="28" formatCode="0">
                  <c:v>39.726027397260275</c:v>
                </c:pt>
                <c:pt idx="29" formatCode="0">
                  <c:v>40</c:v>
                </c:pt>
                <c:pt idx="30" formatCode="0">
                  <c:v>33.082706766917291</c:v>
                </c:pt>
              </c:numCache>
            </c:numRef>
          </c:val>
          <c:extLst>
            <c:ext xmlns:c16="http://schemas.microsoft.com/office/drawing/2014/chart" uri="{C3380CC4-5D6E-409C-BE32-E72D297353CC}">
              <c16:uniqueId val="{00000003-2B09-4CF9-A703-99925E6FC527}"/>
            </c:ext>
          </c:extLst>
        </c:ser>
        <c:ser>
          <c:idx val="4"/>
          <c:order val="4"/>
          <c:tx>
            <c:strRef>
              <c:f>Dati!$G$232</c:f>
              <c:strCache>
                <c:ptCount val="1"/>
                <c:pt idx="0">
                  <c:v>.</c:v>
                </c:pt>
              </c:strCache>
            </c:strRef>
          </c:tx>
          <c:spPr>
            <a:noFill/>
            <a:ln>
              <a:noFill/>
            </a:ln>
            <a:effectLst/>
          </c:spPr>
          <c:invertIfNegative val="0"/>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Dati!$G$233:$G$263</c:f>
              <c:numCache>
                <c:formatCode>0</c:formatCode>
                <c:ptCount val="31"/>
                <c:pt idx="0">
                  <c:v>29.091308165057058</c:v>
                </c:pt>
                <c:pt idx="1">
                  <c:v>70.882352941176464</c:v>
                </c:pt>
                <c:pt idx="2">
                  <c:v>29.503042596348877</c:v>
                </c:pt>
                <c:pt idx="3">
                  <c:v>28.73817549200826</c:v>
                </c:pt>
                <c:pt idx="4">
                  <c:v>70.882352941176464</c:v>
                </c:pt>
                <c:pt idx="5">
                  <c:v>5</c:v>
                </c:pt>
                <c:pt idx="6">
                  <c:v>14.264705882352935</c:v>
                </c:pt>
                <c:pt idx="7">
                  <c:v>32.258014316837837</c:v>
                </c:pt>
                <c:pt idx="8">
                  <c:v>38.133814929480558</c:v>
                </c:pt>
                <c:pt idx="9">
                  <c:v>41.541035575907003</c:v>
                </c:pt>
                <c:pt idx="10">
                  <c:v>32.310924369747895</c:v>
                </c:pt>
                <c:pt idx="11">
                  <c:v>23.873805932629452</c:v>
                </c:pt>
                <c:pt idx="12">
                  <c:v>70.882352941176464</c:v>
                </c:pt>
                <c:pt idx="13">
                  <c:v>26.614837017609588</c:v>
                </c:pt>
                <c:pt idx="14">
                  <c:v>33.348106365833999</c:v>
                </c:pt>
                <c:pt idx="15">
                  <c:v>70.882352941176464</c:v>
                </c:pt>
                <c:pt idx="16">
                  <c:v>33.177434908389579</c:v>
                </c:pt>
                <c:pt idx="17">
                  <c:v>30.425582957489681</c:v>
                </c:pt>
                <c:pt idx="18">
                  <c:v>25.867247200995195</c:v>
                </c:pt>
                <c:pt idx="19">
                  <c:v>70.882352941176464</c:v>
                </c:pt>
                <c:pt idx="20">
                  <c:v>40.807164971251652</c:v>
                </c:pt>
                <c:pt idx="21">
                  <c:v>37.739495798319318</c:v>
                </c:pt>
                <c:pt idx="22">
                  <c:v>25.811930405965199</c:v>
                </c:pt>
                <c:pt idx="23">
                  <c:v>24.167024474023179</c:v>
                </c:pt>
                <c:pt idx="24">
                  <c:v>20.287114845938369</c:v>
                </c:pt>
                <c:pt idx="25">
                  <c:v>70.882352941176464</c:v>
                </c:pt>
                <c:pt idx="26">
                  <c:v>25.369532428355953</c:v>
                </c:pt>
                <c:pt idx="27">
                  <c:v>29.623611682435204</c:v>
                </c:pt>
                <c:pt idx="28">
                  <c:v>31.156325543916189</c:v>
                </c:pt>
                <c:pt idx="29">
                  <c:v>30.882352941176464</c:v>
                </c:pt>
                <c:pt idx="30">
                  <c:v>37.799646174259173</c:v>
                </c:pt>
              </c:numCache>
            </c:numRef>
          </c:val>
          <c:extLst>
            <c:ext xmlns:c16="http://schemas.microsoft.com/office/drawing/2014/chart" uri="{C3380CC4-5D6E-409C-BE32-E72D297353CC}">
              <c16:uniqueId val="{00000004-2B09-4CF9-A703-99925E6FC527}"/>
            </c:ext>
          </c:extLst>
        </c:ser>
        <c:ser>
          <c:idx val="5"/>
          <c:order val="5"/>
          <c:tx>
            <c:strRef>
              <c:f>Dati!$H$232</c:f>
              <c:strCache>
                <c:ptCount val="1"/>
                <c:pt idx="0">
                  <c:v>Uztrauc sabiedrības korumpētība</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Dati!$H$233:$H$263</c:f>
              <c:numCache>
                <c:formatCode>General</c:formatCode>
                <c:ptCount val="31"/>
                <c:pt idx="0" formatCode="0">
                  <c:v>39.303482587064678</c:v>
                </c:pt>
                <c:pt idx="2" formatCode="0">
                  <c:v>43.75</c:v>
                </c:pt>
                <c:pt idx="3" formatCode="0">
                  <c:v>35.489833641404807</c:v>
                </c:pt>
                <c:pt idx="5" formatCode="0">
                  <c:v>55.294117647058826</c:v>
                </c:pt>
                <c:pt idx="6" formatCode="0">
                  <c:v>52.941176470588232</c:v>
                </c:pt>
                <c:pt idx="7" formatCode="0">
                  <c:v>42.857142857142854</c:v>
                </c:pt>
                <c:pt idx="8" formatCode="0">
                  <c:v>32.163742690058477</c:v>
                </c:pt>
                <c:pt idx="9" formatCode="0">
                  <c:v>29.940119760479043</c:v>
                </c:pt>
                <c:pt idx="10" formatCode="0">
                  <c:v>34.285714285714285</c:v>
                </c:pt>
                <c:pt idx="11" formatCode="0">
                  <c:v>35.897435897435898</c:v>
                </c:pt>
                <c:pt idx="13" formatCode="0">
                  <c:v>39.012738853503187</c:v>
                </c:pt>
                <c:pt idx="14" formatCode="0">
                  <c:v>40</c:v>
                </c:pt>
                <c:pt idx="16" formatCode="0">
                  <c:v>31.147540983606557</c:v>
                </c:pt>
                <c:pt idx="17" formatCode="0">
                  <c:v>38.662316476345843</c:v>
                </c:pt>
                <c:pt idx="18" formatCode="0">
                  <c:v>41.993957703927492</c:v>
                </c:pt>
                <c:pt idx="20" formatCode="0">
                  <c:v>35.338345864661655</c:v>
                </c:pt>
                <c:pt idx="21" formatCode="0">
                  <c:v>37.142857142857146</c:v>
                </c:pt>
                <c:pt idx="22" formatCode="0">
                  <c:v>35.91549295774648</c:v>
                </c:pt>
                <c:pt idx="23" formatCode="0">
                  <c:v>40.145985401459853</c:v>
                </c:pt>
                <c:pt idx="24" formatCode="0">
                  <c:v>52.976190476190474</c:v>
                </c:pt>
                <c:pt idx="26" formatCode="0">
                  <c:v>43.803418803418801</c:v>
                </c:pt>
                <c:pt idx="27" formatCode="0">
                  <c:v>36.363636363636367</c:v>
                </c:pt>
                <c:pt idx="28" formatCode="0">
                  <c:v>34.246575342465754</c:v>
                </c:pt>
                <c:pt idx="29" formatCode="0">
                  <c:v>37.391304347826086</c:v>
                </c:pt>
                <c:pt idx="30" formatCode="0">
                  <c:v>33.834586466165412</c:v>
                </c:pt>
              </c:numCache>
            </c:numRef>
          </c:val>
          <c:extLst>
            <c:ext xmlns:c16="http://schemas.microsoft.com/office/drawing/2014/chart" uri="{C3380CC4-5D6E-409C-BE32-E72D297353CC}">
              <c16:uniqueId val="{00000005-2B09-4CF9-A703-99925E6FC527}"/>
            </c:ext>
          </c:extLst>
        </c:ser>
        <c:ser>
          <c:idx val="6"/>
          <c:order val="6"/>
          <c:tx>
            <c:strRef>
              <c:f>Dati!$I$232</c:f>
              <c:strCache>
                <c:ptCount val="1"/>
                <c:pt idx="0">
                  <c:v>.</c:v>
                </c:pt>
              </c:strCache>
            </c:strRef>
          </c:tx>
          <c:spPr>
            <a:noFill/>
            <a:ln>
              <a:noFill/>
            </a:ln>
            <a:effectLst/>
          </c:spPr>
          <c:invertIfNegative val="0"/>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Dati!$I$233:$I$263</c:f>
              <c:numCache>
                <c:formatCode>0</c:formatCode>
                <c:ptCount val="31"/>
                <c:pt idx="0">
                  <c:v>20.990635059994148</c:v>
                </c:pt>
                <c:pt idx="1">
                  <c:v>60.294117647058826</c:v>
                </c:pt>
                <c:pt idx="2">
                  <c:v>16.544117647058826</c:v>
                </c:pt>
                <c:pt idx="3">
                  <c:v>24.804284005654019</c:v>
                </c:pt>
                <c:pt idx="4">
                  <c:v>60.294117647058826</c:v>
                </c:pt>
                <c:pt idx="5">
                  <c:v>5</c:v>
                </c:pt>
                <c:pt idx="6">
                  <c:v>7.3529411764705941</c:v>
                </c:pt>
                <c:pt idx="7">
                  <c:v>17.436974789915972</c:v>
                </c:pt>
                <c:pt idx="8">
                  <c:v>28.130374957000349</c:v>
                </c:pt>
                <c:pt idx="9">
                  <c:v>30.353997886579783</c:v>
                </c:pt>
                <c:pt idx="10">
                  <c:v>26.008403361344541</c:v>
                </c:pt>
                <c:pt idx="11">
                  <c:v>24.396681749622928</c:v>
                </c:pt>
                <c:pt idx="12">
                  <c:v>60.294117647058826</c:v>
                </c:pt>
                <c:pt idx="13">
                  <c:v>21.281378793555639</c:v>
                </c:pt>
                <c:pt idx="14">
                  <c:v>20.294117647058826</c:v>
                </c:pt>
                <c:pt idx="15">
                  <c:v>60.294117647058826</c:v>
                </c:pt>
                <c:pt idx="16">
                  <c:v>29.146576663452269</c:v>
                </c:pt>
                <c:pt idx="17">
                  <c:v>21.631801170712983</c:v>
                </c:pt>
                <c:pt idx="18">
                  <c:v>18.300159943131334</c:v>
                </c:pt>
                <c:pt idx="19">
                  <c:v>60.294117647058826</c:v>
                </c:pt>
                <c:pt idx="20">
                  <c:v>24.955771782397171</c:v>
                </c:pt>
                <c:pt idx="21">
                  <c:v>23.15126050420168</c:v>
                </c:pt>
                <c:pt idx="22">
                  <c:v>24.378624689312346</c:v>
                </c:pt>
                <c:pt idx="23">
                  <c:v>20.148132245598973</c:v>
                </c:pt>
                <c:pt idx="24">
                  <c:v>7.3179271708683515</c:v>
                </c:pt>
                <c:pt idx="25">
                  <c:v>60.294117647058826</c:v>
                </c:pt>
                <c:pt idx="26">
                  <c:v>16.490698843640025</c:v>
                </c:pt>
                <c:pt idx="27">
                  <c:v>23.930481283422459</c:v>
                </c:pt>
                <c:pt idx="28">
                  <c:v>26.047542304593073</c:v>
                </c:pt>
                <c:pt idx="29">
                  <c:v>22.90281329923274</c:v>
                </c:pt>
                <c:pt idx="30">
                  <c:v>26.459531180893414</c:v>
                </c:pt>
              </c:numCache>
            </c:numRef>
          </c:val>
          <c:extLst>
            <c:ext xmlns:c16="http://schemas.microsoft.com/office/drawing/2014/chart" uri="{C3380CC4-5D6E-409C-BE32-E72D297353CC}">
              <c16:uniqueId val="{00000006-2B09-4CF9-A703-99925E6FC527}"/>
            </c:ext>
          </c:extLst>
        </c:ser>
        <c:ser>
          <c:idx val="7"/>
          <c:order val="7"/>
          <c:tx>
            <c:strRef>
              <c:f>Dati!$J$232</c:f>
              <c:strCache>
                <c:ptCount val="1"/>
                <c:pt idx="0">
                  <c:v>Amatpersonu algas ir pietiekami labas, un viņiem nevajag maksāt papildus</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Dati!$J$233:$J$263</c:f>
              <c:numCache>
                <c:formatCode>General</c:formatCode>
                <c:ptCount val="31"/>
                <c:pt idx="0" formatCode="0">
                  <c:v>32.537313432835823</c:v>
                </c:pt>
                <c:pt idx="2" formatCode="0">
                  <c:v>29.310344827586206</c:v>
                </c:pt>
                <c:pt idx="3" formatCode="0">
                  <c:v>35.304990757855819</c:v>
                </c:pt>
                <c:pt idx="5" formatCode="0">
                  <c:v>22.352941176470587</c:v>
                </c:pt>
                <c:pt idx="6" formatCode="0">
                  <c:v>28.676470588235293</c:v>
                </c:pt>
                <c:pt idx="7" formatCode="0">
                  <c:v>26.984126984126984</c:v>
                </c:pt>
                <c:pt idx="8" formatCode="0">
                  <c:v>33.333333333333336</c:v>
                </c:pt>
                <c:pt idx="9" formatCode="0">
                  <c:v>42.514970059880241</c:v>
                </c:pt>
                <c:pt idx="10" formatCode="0">
                  <c:v>38.571428571428569</c:v>
                </c:pt>
                <c:pt idx="11" formatCode="0">
                  <c:v>30.76923076923077</c:v>
                </c:pt>
                <c:pt idx="13" formatCode="0">
                  <c:v>33.757961783439491</c:v>
                </c:pt>
                <c:pt idx="14" formatCode="0">
                  <c:v>30.684931506849313</c:v>
                </c:pt>
                <c:pt idx="16" formatCode="0">
                  <c:v>36.065573770491802</c:v>
                </c:pt>
                <c:pt idx="17" formatCode="0">
                  <c:v>34.094616639477977</c:v>
                </c:pt>
                <c:pt idx="18" formatCode="0">
                  <c:v>29.003021148036254</c:v>
                </c:pt>
                <c:pt idx="20" formatCode="0">
                  <c:v>39.849624060150376</c:v>
                </c:pt>
                <c:pt idx="21" formatCode="0">
                  <c:v>32.571428571428569</c:v>
                </c:pt>
                <c:pt idx="22" formatCode="0">
                  <c:v>33.802816901408448</c:v>
                </c:pt>
                <c:pt idx="23" formatCode="0">
                  <c:v>29.927007299270073</c:v>
                </c:pt>
                <c:pt idx="24" formatCode="0">
                  <c:v>30.952380952380953</c:v>
                </c:pt>
                <c:pt idx="26" formatCode="0">
                  <c:v>27.991452991452991</c:v>
                </c:pt>
                <c:pt idx="27" formatCode="0">
                  <c:v>39.86013986013986</c:v>
                </c:pt>
                <c:pt idx="28" formatCode="0">
                  <c:v>32.876712328767127</c:v>
                </c:pt>
                <c:pt idx="29" formatCode="0">
                  <c:v>33.913043478260867</c:v>
                </c:pt>
                <c:pt idx="30" formatCode="0">
                  <c:v>39.097744360902254</c:v>
                </c:pt>
              </c:numCache>
            </c:numRef>
          </c:val>
          <c:extLst>
            <c:ext xmlns:c16="http://schemas.microsoft.com/office/drawing/2014/chart" uri="{C3380CC4-5D6E-409C-BE32-E72D297353CC}">
              <c16:uniqueId val="{00000007-2B09-4CF9-A703-99925E6FC527}"/>
            </c:ext>
          </c:extLst>
        </c:ser>
        <c:ser>
          <c:idx val="8"/>
          <c:order val="8"/>
          <c:tx>
            <c:strRef>
              <c:f>Dati!$K$232</c:f>
              <c:strCache>
                <c:ptCount val="1"/>
                <c:pt idx="0">
                  <c:v>.</c:v>
                </c:pt>
              </c:strCache>
            </c:strRef>
          </c:tx>
          <c:spPr>
            <a:noFill/>
            <a:ln>
              <a:noFill/>
            </a:ln>
            <a:effectLst/>
          </c:spPr>
          <c:invertIfNegative val="0"/>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Dati!$K$233:$K$263</c:f>
              <c:numCache>
                <c:formatCode>0</c:formatCode>
                <c:ptCount val="31"/>
                <c:pt idx="0">
                  <c:v>14.977656627044418</c:v>
                </c:pt>
                <c:pt idx="1">
                  <c:v>47.514970059880241</c:v>
                </c:pt>
                <c:pt idx="2">
                  <c:v>18.204625232294035</c:v>
                </c:pt>
                <c:pt idx="3">
                  <c:v>12.209979302024422</c:v>
                </c:pt>
                <c:pt idx="4">
                  <c:v>47.514970059880241</c:v>
                </c:pt>
                <c:pt idx="5">
                  <c:v>25.162028883409654</c:v>
                </c:pt>
                <c:pt idx="6">
                  <c:v>18.838499471644948</c:v>
                </c:pt>
                <c:pt idx="7">
                  <c:v>20.530843075753257</c:v>
                </c:pt>
                <c:pt idx="8">
                  <c:v>14.181636726546905</c:v>
                </c:pt>
                <c:pt idx="9">
                  <c:v>5</c:v>
                </c:pt>
                <c:pt idx="10">
                  <c:v>8.9435414884516717</c:v>
                </c:pt>
                <c:pt idx="11">
                  <c:v>16.745739290649471</c:v>
                </c:pt>
                <c:pt idx="12">
                  <c:v>47.514970059880241</c:v>
                </c:pt>
                <c:pt idx="13">
                  <c:v>13.75700827644075</c:v>
                </c:pt>
                <c:pt idx="14">
                  <c:v>16.830038553030928</c:v>
                </c:pt>
                <c:pt idx="15">
                  <c:v>47.514970059880241</c:v>
                </c:pt>
                <c:pt idx="16">
                  <c:v>11.449396289388439</c:v>
                </c:pt>
                <c:pt idx="17">
                  <c:v>13.420353420402265</c:v>
                </c:pt>
                <c:pt idx="18">
                  <c:v>18.511948911843987</c:v>
                </c:pt>
                <c:pt idx="19">
                  <c:v>47.514970059880241</c:v>
                </c:pt>
                <c:pt idx="20">
                  <c:v>7.6653459997298654</c:v>
                </c:pt>
                <c:pt idx="21">
                  <c:v>14.943541488451672</c:v>
                </c:pt>
                <c:pt idx="22">
                  <c:v>13.712153158471793</c:v>
                </c:pt>
                <c:pt idx="23">
                  <c:v>17.587962760610168</c:v>
                </c:pt>
                <c:pt idx="24">
                  <c:v>16.562589107499289</c:v>
                </c:pt>
                <c:pt idx="25">
                  <c:v>47.514970059880241</c:v>
                </c:pt>
                <c:pt idx="26">
                  <c:v>19.52351706842725</c:v>
                </c:pt>
                <c:pt idx="27">
                  <c:v>7.6548301997403811</c:v>
                </c:pt>
                <c:pt idx="28">
                  <c:v>14.638257731113114</c:v>
                </c:pt>
                <c:pt idx="29">
                  <c:v>13.601926581619374</c:v>
                </c:pt>
                <c:pt idx="30">
                  <c:v>8.4172256989779868</c:v>
                </c:pt>
              </c:numCache>
            </c:numRef>
          </c:val>
          <c:extLst>
            <c:ext xmlns:c16="http://schemas.microsoft.com/office/drawing/2014/chart" uri="{C3380CC4-5D6E-409C-BE32-E72D297353CC}">
              <c16:uniqueId val="{00000008-2B09-4CF9-A703-99925E6FC527}"/>
            </c:ext>
          </c:extLst>
        </c:ser>
        <c:ser>
          <c:idx val="9"/>
          <c:order val="9"/>
          <c:tx>
            <c:strRef>
              <c:f>Dati!$L$232</c:f>
              <c:strCache>
                <c:ptCount val="1"/>
                <c:pt idx="0">
                  <c:v>Bailes, ka par kukuļiem pieķers, var sodīt</c:v>
                </c:pt>
              </c:strCache>
            </c:strRef>
          </c:tx>
          <c:spPr>
            <a:solidFill>
              <a:srgbClr val="F4E8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Dati!$L$233:$L$263</c:f>
              <c:numCache>
                <c:formatCode>General</c:formatCode>
                <c:ptCount val="31"/>
                <c:pt idx="0" formatCode="0">
                  <c:v>32.338308457711442</c:v>
                </c:pt>
                <c:pt idx="2" formatCode="0">
                  <c:v>35.560344827586206</c:v>
                </c:pt>
                <c:pt idx="3" formatCode="0">
                  <c:v>29.57486136783734</c:v>
                </c:pt>
                <c:pt idx="5" formatCode="0">
                  <c:v>64.705882352941174</c:v>
                </c:pt>
                <c:pt idx="6" formatCode="0">
                  <c:v>48.529411764705884</c:v>
                </c:pt>
                <c:pt idx="7" formatCode="0">
                  <c:v>36.507936507936506</c:v>
                </c:pt>
                <c:pt idx="8" formatCode="0">
                  <c:v>27.485380116959064</c:v>
                </c:pt>
                <c:pt idx="9" formatCode="0">
                  <c:v>17.365269461077844</c:v>
                </c:pt>
                <c:pt idx="10" formatCode="0">
                  <c:v>26.428571428571427</c:v>
                </c:pt>
                <c:pt idx="11" formatCode="0">
                  <c:v>18.803418803418804</c:v>
                </c:pt>
                <c:pt idx="13" formatCode="0">
                  <c:v>31.369426751592357</c:v>
                </c:pt>
                <c:pt idx="14" formatCode="0">
                  <c:v>34.794520547945204</c:v>
                </c:pt>
                <c:pt idx="16" formatCode="0">
                  <c:v>47.540983606557376</c:v>
                </c:pt>
                <c:pt idx="17" formatCode="0">
                  <c:v>27.243066884176184</c:v>
                </c:pt>
                <c:pt idx="18" formatCode="0">
                  <c:v>38.972809667673715</c:v>
                </c:pt>
                <c:pt idx="20" formatCode="0">
                  <c:v>25.563909774436091</c:v>
                </c:pt>
                <c:pt idx="21" formatCode="0">
                  <c:v>28.571428571428573</c:v>
                </c:pt>
                <c:pt idx="22" formatCode="0">
                  <c:v>26.056338028169016</c:v>
                </c:pt>
                <c:pt idx="23" formatCode="0">
                  <c:v>31.386861313868614</c:v>
                </c:pt>
                <c:pt idx="24" formatCode="0">
                  <c:v>41.666666666666664</c:v>
                </c:pt>
                <c:pt idx="26" formatCode="0">
                  <c:v>33.974358974358971</c:v>
                </c:pt>
                <c:pt idx="27" formatCode="0">
                  <c:v>31.46853146853147</c:v>
                </c:pt>
                <c:pt idx="28" formatCode="0">
                  <c:v>32.19178082191781</c:v>
                </c:pt>
                <c:pt idx="29" formatCode="0">
                  <c:v>26.086956521739129</c:v>
                </c:pt>
                <c:pt idx="30" formatCode="0">
                  <c:v>33.082706766917291</c:v>
                </c:pt>
              </c:numCache>
            </c:numRef>
          </c:val>
          <c:extLst>
            <c:ext xmlns:c16="http://schemas.microsoft.com/office/drawing/2014/chart" uri="{C3380CC4-5D6E-409C-BE32-E72D297353CC}">
              <c16:uniqueId val="{00000009-2B09-4CF9-A703-99925E6FC527}"/>
            </c:ext>
          </c:extLst>
        </c:ser>
        <c:ser>
          <c:idx val="10"/>
          <c:order val="10"/>
          <c:tx>
            <c:strRef>
              <c:f>Dati!$M$232</c:f>
              <c:strCache>
                <c:ptCount val="1"/>
              </c:strCache>
            </c:strRef>
          </c:tx>
          <c:spPr>
            <a:noFill/>
            <a:ln>
              <a:noFill/>
            </a:ln>
            <a:effectLst/>
          </c:spPr>
          <c:invertIfNegative val="0"/>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Dati!$M$233:$M$263</c:f>
              <c:numCache>
                <c:formatCode>0</c:formatCode>
                <c:ptCount val="31"/>
                <c:pt idx="0">
                  <c:v>37.367573895229732</c:v>
                </c:pt>
                <c:pt idx="1">
                  <c:v>69.705882352941174</c:v>
                </c:pt>
                <c:pt idx="2">
                  <c:v>34.145537525354968</c:v>
                </c:pt>
                <c:pt idx="3">
                  <c:v>40.131020985103831</c:v>
                </c:pt>
                <c:pt idx="4">
                  <c:v>69.705882352941174</c:v>
                </c:pt>
                <c:pt idx="5">
                  <c:v>5</c:v>
                </c:pt>
                <c:pt idx="6">
                  <c:v>21.17647058823529</c:v>
                </c:pt>
                <c:pt idx="7">
                  <c:v>33.197945845004668</c:v>
                </c:pt>
                <c:pt idx="8">
                  <c:v>42.22050223598211</c:v>
                </c:pt>
                <c:pt idx="9">
                  <c:v>52.34061289186333</c:v>
                </c:pt>
                <c:pt idx="10">
                  <c:v>43.277310924369743</c:v>
                </c:pt>
                <c:pt idx="11">
                  <c:v>50.902463549522366</c:v>
                </c:pt>
                <c:pt idx="12">
                  <c:v>69.705882352941174</c:v>
                </c:pt>
                <c:pt idx="13">
                  <c:v>38.336455601348817</c:v>
                </c:pt>
                <c:pt idx="14">
                  <c:v>34.91136180499597</c:v>
                </c:pt>
                <c:pt idx="15">
                  <c:v>69.705882352941174</c:v>
                </c:pt>
                <c:pt idx="16">
                  <c:v>22.164898746383798</c:v>
                </c:pt>
                <c:pt idx="17">
                  <c:v>42.462815468764987</c:v>
                </c:pt>
                <c:pt idx="18">
                  <c:v>30.733072685267459</c:v>
                </c:pt>
                <c:pt idx="19">
                  <c:v>69.705882352941174</c:v>
                </c:pt>
                <c:pt idx="20">
                  <c:v>44.141972578505083</c:v>
                </c:pt>
                <c:pt idx="21">
                  <c:v>41.134453781512605</c:v>
                </c:pt>
                <c:pt idx="22">
                  <c:v>43.649544324772158</c:v>
                </c:pt>
                <c:pt idx="23">
                  <c:v>38.31902103907256</c:v>
                </c:pt>
                <c:pt idx="24">
                  <c:v>28.03921568627451</c:v>
                </c:pt>
                <c:pt idx="25">
                  <c:v>69.705882352941174</c:v>
                </c:pt>
                <c:pt idx="26">
                  <c:v>35.731523378582203</c:v>
                </c:pt>
                <c:pt idx="27">
                  <c:v>38.237350884409707</c:v>
                </c:pt>
                <c:pt idx="28">
                  <c:v>37.514101531023364</c:v>
                </c:pt>
                <c:pt idx="29">
                  <c:v>43.618925831202048</c:v>
                </c:pt>
                <c:pt idx="30">
                  <c:v>36.623175586023883</c:v>
                </c:pt>
              </c:numCache>
            </c:numRef>
          </c:val>
          <c:extLst>
            <c:ext xmlns:c16="http://schemas.microsoft.com/office/drawing/2014/chart" uri="{C3380CC4-5D6E-409C-BE32-E72D297353CC}">
              <c16:uniqueId val="{0000000A-2B09-4CF9-A703-99925E6FC527}"/>
            </c:ext>
          </c:extLst>
        </c:ser>
        <c:ser>
          <c:idx val="11"/>
          <c:order val="11"/>
          <c:tx>
            <c:strRef>
              <c:f>Dati!$N$232</c:f>
              <c:strCache>
                <c:ptCount val="1"/>
                <c:pt idx="0">
                  <c:v>Finansiāli nevar atļauties dot kukuli</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Dati!$N$233:$N$263</c:f>
              <c:numCache>
                <c:formatCode>General</c:formatCode>
                <c:ptCount val="31"/>
                <c:pt idx="0" formatCode="0">
                  <c:v>26.368159203980099</c:v>
                </c:pt>
                <c:pt idx="2" formatCode="0">
                  <c:v>21.982758620689655</c:v>
                </c:pt>
                <c:pt idx="3" formatCode="0">
                  <c:v>30.129390018484287</c:v>
                </c:pt>
                <c:pt idx="5" formatCode="0">
                  <c:v>37.647058823529413</c:v>
                </c:pt>
                <c:pt idx="6" formatCode="0">
                  <c:v>30.882352941176471</c:v>
                </c:pt>
                <c:pt idx="7" formatCode="0">
                  <c:v>23.280423280423282</c:v>
                </c:pt>
                <c:pt idx="8" formatCode="0">
                  <c:v>23.391812865497077</c:v>
                </c:pt>
                <c:pt idx="9" formatCode="0">
                  <c:v>26.347305389221557</c:v>
                </c:pt>
                <c:pt idx="10" formatCode="0">
                  <c:v>30.714285714285715</c:v>
                </c:pt>
                <c:pt idx="11" formatCode="0">
                  <c:v>17.094017094017094</c:v>
                </c:pt>
                <c:pt idx="13" formatCode="0">
                  <c:v>26.910828025477706</c:v>
                </c:pt>
                <c:pt idx="14" formatCode="0">
                  <c:v>25.479452054794521</c:v>
                </c:pt>
                <c:pt idx="16" formatCode="0">
                  <c:v>37.704918032786885</c:v>
                </c:pt>
                <c:pt idx="17" formatCode="0">
                  <c:v>28.058727569331158</c:v>
                </c:pt>
                <c:pt idx="18" formatCode="0">
                  <c:v>21.148036253776436</c:v>
                </c:pt>
                <c:pt idx="20" formatCode="0">
                  <c:v>42.857142857142854</c:v>
                </c:pt>
                <c:pt idx="21" formatCode="0">
                  <c:v>29.142857142857142</c:v>
                </c:pt>
                <c:pt idx="22" formatCode="0">
                  <c:v>28.169014084507044</c:v>
                </c:pt>
                <c:pt idx="23" formatCode="0">
                  <c:v>24.817518248175183</c:v>
                </c:pt>
                <c:pt idx="24" formatCode="0">
                  <c:v>13.095238095238095</c:v>
                </c:pt>
                <c:pt idx="26" formatCode="0">
                  <c:v>23.717948717948719</c:v>
                </c:pt>
                <c:pt idx="27" formatCode="0">
                  <c:v>24.475524475524477</c:v>
                </c:pt>
                <c:pt idx="28" formatCode="0">
                  <c:v>29.452054794520549</c:v>
                </c:pt>
                <c:pt idx="29" formatCode="0">
                  <c:v>30.434782608695652</c:v>
                </c:pt>
                <c:pt idx="30" formatCode="0">
                  <c:v>30.827067669172934</c:v>
                </c:pt>
              </c:numCache>
            </c:numRef>
          </c:val>
          <c:extLst>
            <c:ext xmlns:c16="http://schemas.microsoft.com/office/drawing/2014/chart" uri="{C3380CC4-5D6E-409C-BE32-E72D297353CC}">
              <c16:uniqueId val="{0000000B-2B09-4CF9-A703-99925E6FC527}"/>
            </c:ext>
          </c:extLst>
        </c:ser>
        <c:ser>
          <c:idx val="12"/>
          <c:order val="12"/>
          <c:tx>
            <c:strRef>
              <c:f>Dati!$O$232</c:f>
              <c:strCache>
                <c:ptCount val="1"/>
              </c:strCache>
            </c:strRef>
          </c:tx>
          <c:spPr>
            <a:noFill/>
            <a:ln>
              <a:noFill/>
            </a:ln>
            <a:effectLst/>
          </c:spPr>
          <c:invertIfNegative val="0"/>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Dati!$O$233:$O$263</c:f>
              <c:numCache>
                <c:formatCode>0</c:formatCode>
                <c:ptCount val="31"/>
                <c:pt idx="0">
                  <c:v>21.488983653162755</c:v>
                </c:pt>
                <c:pt idx="1">
                  <c:v>47.857142857142854</c:v>
                </c:pt>
                <c:pt idx="2">
                  <c:v>25.874384236453199</c:v>
                </c:pt>
                <c:pt idx="3">
                  <c:v>17.727752838658567</c:v>
                </c:pt>
                <c:pt idx="4">
                  <c:v>47.857142857142854</c:v>
                </c:pt>
                <c:pt idx="5">
                  <c:v>10.210084033613441</c:v>
                </c:pt>
                <c:pt idx="6">
                  <c:v>16.974789915966383</c:v>
                </c:pt>
                <c:pt idx="7">
                  <c:v>24.576719576719572</c:v>
                </c:pt>
                <c:pt idx="8">
                  <c:v>24.465329991645778</c:v>
                </c:pt>
                <c:pt idx="9">
                  <c:v>21.509837467921297</c:v>
                </c:pt>
                <c:pt idx="10">
                  <c:v>17.142857142857139</c:v>
                </c:pt>
                <c:pt idx="11">
                  <c:v>30.76312576312576</c:v>
                </c:pt>
                <c:pt idx="12">
                  <c:v>47.857142857142854</c:v>
                </c:pt>
                <c:pt idx="13">
                  <c:v>20.946314831665148</c:v>
                </c:pt>
                <c:pt idx="14">
                  <c:v>22.377690802348333</c:v>
                </c:pt>
                <c:pt idx="15">
                  <c:v>47.857142857142854</c:v>
                </c:pt>
                <c:pt idx="16">
                  <c:v>10.152224824355969</c:v>
                </c:pt>
                <c:pt idx="17">
                  <c:v>19.798415287811697</c:v>
                </c:pt>
                <c:pt idx="18">
                  <c:v>26.709106603366418</c:v>
                </c:pt>
                <c:pt idx="19">
                  <c:v>47.857142857142854</c:v>
                </c:pt>
                <c:pt idx="20">
                  <c:v>5</c:v>
                </c:pt>
                <c:pt idx="21">
                  <c:v>18.714285714285712</c:v>
                </c:pt>
                <c:pt idx="22">
                  <c:v>19.68812877263581</c:v>
                </c:pt>
                <c:pt idx="23">
                  <c:v>23.039624608967671</c:v>
                </c:pt>
                <c:pt idx="24">
                  <c:v>34.761904761904759</c:v>
                </c:pt>
                <c:pt idx="25">
                  <c:v>47.857142857142854</c:v>
                </c:pt>
                <c:pt idx="26">
                  <c:v>24.139194139194135</c:v>
                </c:pt>
                <c:pt idx="27">
                  <c:v>23.381618381618377</c:v>
                </c:pt>
                <c:pt idx="28">
                  <c:v>18.405088062622305</c:v>
                </c:pt>
                <c:pt idx="29">
                  <c:v>17.422360248447202</c:v>
                </c:pt>
                <c:pt idx="30">
                  <c:v>17.030075187969921</c:v>
                </c:pt>
              </c:numCache>
            </c:numRef>
          </c:val>
          <c:extLst>
            <c:ext xmlns:c16="http://schemas.microsoft.com/office/drawing/2014/chart" uri="{C3380CC4-5D6E-409C-BE32-E72D297353CC}">
              <c16:uniqueId val="{0000000C-2B09-4CF9-A703-99925E6FC527}"/>
            </c:ext>
          </c:extLst>
        </c:ser>
        <c:ser>
          <c:idx val="13"/>
          <c:order val="13"/>
          <c:tx>
            <c:strRef>
              <c:f>Dati!$P$232</c:f>
              <c:strCache>
                <c:ptCount val="1"/>
                <c:pt idx="0">
                  <c:v>Oficiālie maksājumi jau vien ir pārāk augsti</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Dati!$P$233:$P$263</c:f>
              <c:numCache>
                <c:formatCode>General</c:formatCode>
                <c:ptCount val="31"/>
                <c:pt idx="0" formatCode="0">
                  <c:v>24.278606965174131</c:v>
                </c:pt>
                <c:pt idx="2" formatCode="0">
                  <c:v>22.629310344827587</c:v>
                </c:pt>
                <c:pt idx="3" formatCode="0">
                  <c:v>25.693160813308687</c:v>
                </c:pt>
                <c:pt idx="5" formatCode="0">
                  <c:v>27.058823529411764</c:v>
                </c:pt>
                <c:pt idx="6" formatCode="0">
                  <c:v>23.529411764705884</c:v>
                </c:pt>
                <c:pt idx="7" formatCode="0">
                  <c:v>19.047619047619047</c:v>
                </c:pt>
                <c:pt idx="8" formatCode="0">
                  <c:v>28.654970760233919</c:v>
                </c:pt>
                <c:pt idx="9" formatCode="0">
                  <c:v>31.736526946107784</c:v>
                </c:pt>
                <c:pt idx="10" formatCode="0">
                  <c:v>20.714285714285715</c:v>
                </c:pt>
                <c:pt idx="11" formatCode="0">
                  <c:v>18.803418803418804</c:v>
                </c:pt>
                <c:pt idx="13" formatCode="0">
                  <c:v>23.089171974522294</c:v>
                </c:pt>
                <c:pt idx="14" formatCode="0">
                  <c:v>26.301369863013697</c:v>
                </c:pt>
                <c:pt idx="16" formatCode="0">
                  <c:v>24.590163934426229</c:v>
                </c:pt>
                <c:pt idx="17" formatCode="0">
                  <c:v>25.611745513866232</c:v>
                </c:pt>
                <c:pt idx="18" formatCode="0">
                  <c:v>21.75226586102719</c:v>
                </c:pt>
                <c:pt idx="20" formatCode="0">
                  <c:v>31.578947368421051</c:v>
                </c:pt>
                <c:pt idx="21" formatCode="0">
                  <c:v>22.857142857142858</c:v>
                </c:pt>
                <c:pt idx="22" formatCode="0">
                  <c:v>20.422535211267604</c:v>
                </c:pt>
                <c:pt idx="23" formatCode="0">
                  <c:v>22.627737226277372</c:v>
                </c:pt>
                <c:pt idx="24" formatCode="0">
                  <c:v>22.61904761904762</c:v>
                </c:pt>
                <c:pt idx="26" formatCode="0">
                  <c:v>24.358974358974358</c:v>
                </c:pt>
                <c:pt idx="27" formatCode="0">
                  <c:v>23.776223776223777</c:v>
                </c:pt>
                <c:pt idx="28" formatCode="0">
                  <c:v>28.082191780821919</c:v>
                </c:pt>
                <c:pt idx="29" formatCode="0">
                  <c:v>24.347826086956523</c:v>
                </c:pt>
                <c:pt idx="30" formatCode="0">
                  <c:v>20.300751879699249</c:v>
                </c:pt>
              </c:numCache>
            </c:numRef>
          </c:val>
          <c:extLst>
            <c:ext xmlns:c16="http://schemas.microsoft.com/office/drawing/2014/chart" uri="{C3380CC4-5D6E-409C-BE32-E72D297353CC}">
              <c16:uniqueId val="{0000000D-2B09-4CF9-A703-99925E6FC527}"/>
            </c:ext>
          </c:extLst>
        </c:ser>
        <c:ser>
          <c:idx val="14"/>
          <c:order val="14"/>
          <c:tx>
            <c:strRef>
              <c:f>Dati!$Q$232</c:f>
              <c:strCache>
                <c:ptCount val="1"/>
              </c:strCache>
            </c:strRef>
          </c:tx>
          <c:spPr>
            <a:noFill/>
            <a:ln>
              <a:noFill/>
            </a:ln>
            <a:effectLst/>
          </c:spPr>
          <c:invertIfNegative val="0"/>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Dati!$Q$233:$Q$263</c:f>
              <c:numCache>
                <c:formatCode>0</c:formatCode>
                <c:ptCount val="31"/>
                <c:pt idx="0">
                  <c:v>32.457919980933653</c:v>
                </c:pt>
                <c:pt idx="1">
                  <c:v>56.736526946107787</c:v>
                </c:pt>
                <c:pt idx="2">
                  <c:v>34.1072166012802</c:v>
                </c:pt>
                <c:pt idx="3">
                  <c:v>31.043366132799097</c:v>
                </c:pt>
                <c:pt idx="4">
                  <c:v>56.736526946107787</c:v>
                </c:pt>
                <c:pt idx="5">
                  <c:v>29.677703416696019</c:v>
                </c:pt>
                <c:pt idx="6">
                  <c:v>33.207115181401903</c:v>
                </c:pt>
                <c:pt idx="7">
                  <c:v>37.688907898488736</c:v>
                </c:pt>
                <c:pt idx="8">
                  <c:v>28.081556185873865</c:v>
                </c:pt>
                <c:pt idx="9">
                  <c:v>25</c:v>
                </c:pt>
                <c:pt idx="10">
                  <c:v>36.022241231822065</c:v>
                </c:pt>
                <c:pt idx="11">
                  <c:v>37.93310814268898</c:v>
                </c:pt>
                <c:pt idx="12">
                  <c:v>56.736526946107787</c:v>
                </c:pt>
                <c:pt idx="13">
                  <c:v>33.647354971585486</c:v>
                </c:pt>
                <c:pt idx="14">
                  <c:v>30.435157083094087</c:v>
                </c:pt>
                <c:pt idx="15">
                  <c:v>56.736526946107787</c:v>
                </c:pt>
                <c:pt idx="16">
                  <c:v>32.146363011681558</c:v>
                </c:pt>
                <c:pt idx="17">
                  <c:v>31.124781432241551</c:v>
                </c:pt>
                <c:pt idx="18">
                  <c:v>34.98426108508059</c:v>
                </c:pt>
                <c:pt idx="19">
                  <c:v>56.736526946107787</c:v>
                </c:pt>
                <c:pt idx="20">
                  <c:v>25.157579577686732</c:v>
                </c:pt>
                <c:pt idx="21">
                  <c:v>33.879384088964926</c:v>
                </c:pt>
                <c:pt idx="22">
                  <c:v>36.31399173484018</c:v>
                </c:pt>
                <c:pt idx="23">
                  <c:v>34.108789719830412</c:v>
                </c:pt>
                <c:pt idx="24">
                  <c:v>34.117479327060167</c:v>
                </c:pt>
                <c:pt idx="25">
                  <c:v>56.736526946107787</c:v>
                </c:pt>
                <c:pt idx="26">
                  <c:v>32.377552587133422</c:v>
                </c:pt>
                <c:pt idx="27">
                  <c:v>32.960303169884007</c:v>
                </c:pt>
                <c:pt idx="28">
                  <c:v>28.654335165285865</c:v>
                </c:pt>
                <c:pt idx="29">
                  <c:v>32.388700859151257</c:v>
                </c:pt>
                <c:pt idx="30">
                  <c:v>36.435775066408539</c:v>
                </c:pt>
              </c:numCache>
            </c:numRef>
          </c:val>
          <c:extLst>
            <c:ext xmlns:c16="http://schemas.microsoft.com/office/drawing/2014/chart" uri="{C3380CC4-5D6E-409C-BE32-E72D297353CC}">
              <c16:uniqueId val="{0000000E-2B09-4CF9-A703-99925E6FC527}"/>
            </c:ext>
          </c:extLst>
        </c:ser>
        <c:ser>
          <c:idx val="15"/>
          <c:order val="15"/>
          <c:tx>
            <c:strRef>
              <c:f>Dati!$R$232</c:f>
              <c:strCache>
                <c:ptCount val="1"/>
                <c:pt idx="0">
                  <c:v>Ja vienreiz samaksās, nākošreiz vajadzēs maksāt atkal</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Dati!$B$233:$B$263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Dati!$R$233:$R$263</c:f>
              <c:numCache>
                <c:formatCode>General</c:formatCode>
                <c:ptCount val="31"/>
                <c:pt idx="0" formatCode="0">
                  <c:v>21.094527363184081</c:v>
                </c:pt>
                <c:pt idx="2" formatCode="0">
                  <c:v>22.413793103448278</c:v>
                </c:pt>
                <c:pt idx="3" formatCode="0">
                  <c:v>19.963031423290204</c:v>
                </c:pt>
                <c:pt idx="5" formatCode="0">
                  <c:v>22.352941176470587</c:v>
                </c:pt>
                <c:pt idx="6" formatCode="0">
                  <c:v>25</c:v>
                </c:pt>
                <c:pt idx="7" formatCode="0">
                  <c:v>25.925925925925927</c:v>
                </c:pt>
                <c:pt idx="8" formatCode="0">
                  <c:v>21.05263157894737</c:v>
                </c:pt>
                <c:pt idx="9" formatCode="0">
                  <c:v>20.359281437125748</c:v>
                </c:pt>
                <c:pt idx="10" formatCode="0">
                  <c:v>12.857142857142858</c:v>
                </c:pt>
                <c:pt idx="11" formatCode="0">
                  <c:v>18.803418803418804</c:v>
                </c:pt>
                <c:pt idx="13" formatCode="0">
                  <c:v>20.063694267515924</c:v>
                </c:pt>
                <c:pt idx="14" formatCode="0">
                  <c:v>23.013698630136986</c:v>
                </c:pt>
                <c:pt idx="16" formatCode="0">
                  <c:v>18.032786885245901</c:v>
                </c:pt>
                <c:pt idx="17" formatCode="0">
                  <c:v>20.880913539967374</c:v>
                </c:pt>
                <c:pt idx="18" formatCode="0">
                  <c:v>22.05438066465257</c:v>
                </c:pt>
                <c:pt idx="20" formatCode="0">
                  <c:v>21.804511278195488</c:v>
                </c:pt>
                <c:pt idx="21" formatCode="0">
                  <c:v>18.857142857142858</c:v>
                </c:pt>
                <c:pt idx="22" formatCode="0">
                  <c:v>15.492957746478874</c:v>
                </c:pt>
                <c:pt idx="23" formatCode="0">
                  <c:v>24.087591240875913</c:v>
                </c:pt>
                <c:pt idx="24" formatCode="0">
                  <c:v>25.595238095238095</c:v>
                </c:pt>
                <c:pt idx="26" formatCode="0">
                  <c:v>23.717948717948719</c:v>
                </c:pt>
                <c:pt idx="27" formatCode="0">
                  <c:v>21.678321678321677</c:v>
                </c:pt>
                <c:pt idx="28" formatCode="0">
                  <c:v>15.753424657534246</c:v>
                </c:pt>
                <c:pt idx="29" formatCode="0">
                  <c:v>15.652173913043478</c:v>
                </c:pt>
                <c:pt idx="30" formatCode="0">
                  <c:v>21.804511278195488</c:v>
                </c:pt>
              </c:numCache>
            </c:numRef>
          </c:val>
          <c:extLst>
            <c:ext xmlns:c16="http://schemas.microsoft.com/office/drawing/2014/chart" uri="{C3380CC4-5D6E-409C-BE32-E72D297353CC}">
              <c16:uniqueId val="{0000000F-2B09-4CF9-A703-99925E6FC527}"/>
            </c:ext>
          </c:extLst>
        </c:ser>
        <c:dLbls>
          <c:showLegendKey val="0"/>
          <c:showVal val="0"/>
          <c:showCatName val="0"/>
          <c:showSerName val="0"/>
          <c:showPercent val="0"/>
          <c:showBubbleSize val="0"/>
        </c:dLbls>
        <c:gapWidth val="30"/>
        <c:overlap val="100"/>
        <c:axId val="1452064111"/>
        <c:axId val="1452073231"/>
      </c:barChart>
      <c:catAx>
        <c:axId val="1452064111"/>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470"/>
          <c:min val="0"/>
        </c:scaling>
        <c:delete val="1"/>
        <c:axPos val="t"/>
        <c:numFmt formatCode="General"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ysClr val="windowText" lastClr="000000"/>
                </a:solidFill>
                <a:latin typeface="Arial" panose="020B0604020202020204" pitchFamily="34" charset="0"/>
                <a:cs typeface="Arial" panose="020B0604020202020204" pitchFamily="34" charset="0"/>
              </a:rPr>
              <a:t>%</a:t>
            </a:r>
          </a:p>
        </c:rich>
      </c:tx>
      <c:layout>
        <c:manualLayout>
          <c:xMode val="edge"/>
          <c:yMode val="edge"/>
          <c:x val="0.92203742203742201"/>
          <c:y val="3.125E-2"/>
        </c:manualLayout>
      </c:layout>
      <c:overlay val="0"/>
      <c:spPr>
        <a:noFill/>
        <a:ln>
          <a:solidFill>
            <a:srgbClr val="996633"/>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365332646672178"/>
          <c:y val="0.24425360892388451"/>
          <c:w val="0.84453386097822114"/>
          <c:h val="0.71755194663167099"/>
        </c:manualLayout>
      </c:layout>
      <c:barChart>
        <c:barDir val="bar"/>
        <c:grouping val="stacked"/>
        <c:varyColors val="0"/>
        <c:ser>
          <c:idx val="0"/>
          <c:order val="0"/>
          <c:tx>
            <c:strRef>
              <c:f>Dati!$C$269</c:f>
              <c:strCache>
                <c:ptCount val="1"/>
                <c:pt idx="0">
                  <c:v>.</c:v>
                </c:pt>
              </c:strCache>
            </c:strRef>
          </c:tx>
          <c:spPr>
            <a:noFill/>
            <a:ln>
              <a:noFill/>
            </a:ln>
            <a:effectLst/>
          </c:spPr>
          <c:invertIfNegative val="0"/>
          <c:cat>
            <c:strRef>
              <c:f>Dati!$B$270:$B$274</c:f>
              <c:strCache>
                <c:ptCount val="5"/>
                <c:pt idx="0">
                  <c:v>2025., n=1005</c:v>
                </c:pt>
                <c:pt idx="1">
                  <c:v>2024., n=1001</c:v>
                </c:pt>
                <c:pt idx="2">
                  <c:v>2023., n=1047</c:v>
                </c:pt>
                <c:pt idx="3">
                  <c:v>2022., n=1041</c:v>
                </c:pt>
                <c:pt idx="4">
                  <c:v>2021., n=1001</c:v>
                </c:pt>
              </c:strCache>
            </c:strRef>
          </c:cat>
          <c:val>
            <c:numRef>
              <c:f>Dati!$C$270:$C$274</c:f>
              <c:numCache>
                <c:formatCode>General</c:formatCode>
                <c:ptCount val="5"/>
                <c:pt idx="0">
                  <c:v>3</c:v>
                </c:pt>
                <c:pt idx="1">
                  <c:v>3</c:v>
                </c:pt>
                <c:pt idx="2">
                  <c:v>3</c:v>
                </c:pt>
                <c:pt idx="3">
                  <c:v>3</c:v>
                </c:pt>
                <c:pt idx="4">
                  <c:v>3</c:v>
                </c:pt>
              </c:numCache>
            </c:numRef>
          </c:val>
          <c:extLst>
            <c:ext xmlns:c16="http://schemas.microsoft.com/office/drawing/2014/chart" uri="{C3380CC4-5D6E-409C-BE32-E72D297353CC}">
              <c16:uniqueId val="{00000000-6C7C-4327-B319-B27E975133F1}"/>
            </c:ext>
          </c:extLst>
        </c:ser>
        <c:ser>
          <c:idx val="1"/>
          <c:order val="1"/>
          <c:tx>
            <c:strRef>
              <c:f>Dati!$D$269</c:f>
              <c:strCache>
                <c:ptCount val="1"/>
                <c:pt idx="0">
                  <c:v>Neesmu gatavs/-a 
ziņot par korupcijas 
gadījumiem vispār</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Dati!$B$270:$B$274</c:f>
              <c:strCache>
                <c:ptCount val="5"/>
                <c:pt idx="0">
                  <c:v>2025., n=1005</c:v>
                </c:pt>
                <c:pt idx="1">
                  <c:v>2024., n=1001</c:v>
                </c:pt>
                <c:pt idx="2">
                  <c:v>2023., n=1047</c:v>
                </c:pt>
                <c:pt idx="3">
                  <c:v>2022., n=1041</c:v>
                </c:pt>
                <c:pt idx="4">
                  <c:v>2021., n=1001</c:v>
                </c:pt>
              </c:strCache>
            </c:strRef>
          </c:cat>
          <c:val>
            <c:numRef>
              <c:f>Dati!$D$270:$D$274</c:f>
              <c:numCache>
                <c:formatCode>0</c:formatCode>
                <c:ptCount val="5"/>
                <c:pt idx="0">
                  <c:v>13.134328358208956</c:v>
                </c:pt>
                <c:pt idx="1">
                  <c:v>12</c:v>
                </c:pt>
                <c:pt idx="2">
                  <c:v>14</c:v>
                </c:pt>
                <c:pt idx="3">
                  <c:v>16</c:v>
                </c:pt>
                <c:pt idx="4">
                  <c:v>14</c:v>
                </c:pt>
              </c:numCache>
            </c:numRef>
          </c:val>
          <c:extLst>
            <c:ext xmlns:c16="http://schemas.microsoft.com/office/drawing/2014/chart" uri="{C3380CC4-5D6E-409C-BE32-E72D297353CC}">
              <c16:uniqueId val="{00000001-6C7C-4327-B319-B27E975133F1}"/>
            </c:ext>
          </c:extLst>
        </c:ser>
        <c:ser>
          <c:idx val="2"/>
          <c:order val="2"/>
          <c:tx>
            <c:strRef>
              <c:f>Dati!$E$269</c:f>
              <c:strCache>
                <c:ptCount val="1"/>
                <c:pt idx="0">
                  <c:v>Esmu gatavs/-a ziņot par korupcijas gadījumiem, bet tikai anonīmi</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Dati!$B$270:$B$274</c:f>
              <c:strCache>
                <c:ptCount val="5"/>
                <c:pt idx="0">
                  <c:v>2025., n=1005</c:v>
                </c:pt>
                <c:pt idx="1">
                  <c:v>2024., n=1001</c:v>
                </c:pt>
                <c:pt idx="2">
                  <c:v>2023., n=1047</c:v>
                </c:pt>
                <c:pt idx="3">
                  <c:v>2022., n=1041</c:v>
                </c:pt>
                <c:pt idx="4">
                  <c:v>2021., n=1001</c:v>
                </c:pt>
              </c:strCache>
            </c:strRef>
          </c:cat>
          <c:val>
            <c:numRef>
              <c:f>Dati!$E$270:$E$274</c:f>
              <c:numCache>
                <c:formatCode>0</c:formatCode>
                <c:ptCount val="5"/>
                <c:pt idx="0">
                  <c:v>39.601990049751244</c:v>
                </c:pt>
                <c:pt idx="1">
                  <c:v>46</c:v>
                </c:pt>
                <c:pt idx="2">
                  <c:v>42</c:v>
                </c:pt>
                <c:pt idx="3">
                  <c:v>41</c:v>
                </c:pt>
                <c:pt idx="4">
                  <c:v>39</c:v>
                </c:pt>
              </c:numCache>
            </c:numRef>
          </c:val>
          <c:extLst>
            <c:ext xmlns:c16="http://schemas.microsoft.com/office/drawing/2014/chart" uri="{C3380CC4-5D6E-409C-BE32-E72D297353CC}">
              <c16:uniqueId val="{00000002-6C7C-4327-B319-B27E975133F1}"/>
            </c:ext>
          </c:extLst>
        </c:ser>
        <c:ser>
          <c:idx val="3"/>
          <c:order val="3"/>
          <c:tx>
            <c:strRef>
              <c:f>Dati!$F$269</c:f>
              <c:strCache>
                <c:ptCount val="1"/>
                <c:pt idx="0">
                  <c:v>Esmu gatavs/-a ziņot par korupcijas gadījumiem atklāti (t. i., norādot datus par sevi (ne anonīmi))</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Dati!$B$270:$B$274</c:f>
              <c:strCache>
                <c:ptCount val="5"/>
                <c:pt idx="0">
                  <c:v>2025., n=1005</c:v>
                </c:pt>
                <c:pt idx="1">
                  <c:v>2024., n=1001</c:v>
                </c:pt>
                <c:pt idx="2">
                  <c:v>2023., n=1047</c:v>
                </c:pt>
                <c:pt idx="3">
                  <c:v>2022., n=1041</c:v>
                </c:pt>
                <c:pt idx="4">
                  <c:v>2021., n=1001</c:v>
                </c:pt>
              </c:strCache>
            </c:strRef>
          </c:cat>
          <c:val>
            <c:numRef>
              <c:f>Dati!$F$270:$F$274</c:f>
              <c:numCache>
                <c:formatCode>0</c:formatCode>
                <c:ptCount val="5"/>
                <c:pt idx="0">
                  <c:v>20</c:v>
                </c:pt>
                <c:pt idx="1">
                  <c:v>17</c:v>
                </c:pt>
                <c:pt idx="2">
                  <c:v>16</c:v>
                </c:pt>
                <c:pt idx="3">
                  <c:v>19</c:v>
                </c:pt>
                <c:pt idx="4">
                  <c:v>18</c:v>
                </c:pt>
              </c:numCache>
            </c:numRef>
          </c:val>
          <c:extLst>
            <c:ext xmlns:c16="http://schemas.microsoft.com/office/drawing/2014/chart" uri="{C3380CC4-5D6E-409C-BE32-E72D297353CC}">
              <c16:uniqueId val="{00000003-6C7C-4327-B319-B27E975133F1}"/>
            </c:ext>
          </c:extLst>
        </c:ser>
        <c:ser>
          <c:idx val="4"/>
          <c:order val="4"/>
          <c:tx>
            <c:strRef>
              <c:f>Dati!$G$269</c:f>
              <c:strCache>
                <c:ptCount val="1"/>
                <c:pt idx="0">
                  <c:v>Cita atbilde</c:v>
                </c:pt>
              </c:strCache>
            </c:strRef>
          </c:tx>
          <c:spPr>
            <a:solidFill>
              <a:schemeClr val="accent4">
                <a:lumMod val="20000"/>
                <a:lumOff val="8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6C7C-4327-B319-B27E975133F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Dati!$B$270:$B$274</c:f>
              <c:strCache>
                <c:ptCount val="5"/>
                <c:pt idx="0">
                  <c:v>2025., n=1005</c:v>
                </c:pt>
                <c:pt idx="1">
                  <c:v>2024., n=1001</c:v>
                </c:pt>
                <c:pt idx="2">
                  <c:v>2023., n=1047</c:v>
                </c:pt>
                <c:pt idx="3">
                  <c:v>2022., n=1041</c:v>
                </c:pt>
                <c:pt idx="4">
                  <c:v>2021., n=1001</c:v>
                </c:pt>
              </c:strCache>
            </c:strRef>
          </c:cat>
          <c:val>
            <c:numRef>
              <c:f>Dati!$G$270:$G$274</c:f>
              <c:numCache>
                <c:formatCode>0</c:formatCode>
                <c:ptCount val="5"/>
                <c:pt idx="0">
                  <c:v>1.8905472636815921</c:v>
                </c:pt>
                <c:pt idx="1">
                  <c:v>0</c:v>
                </c:pt>
                <c:pt idx="2">
                  <c:v>1</c:v>
                </c:pt>
                <c:pt idx="3">
                  <c:v>1</c:v>
                </c:pt>
                <c:pt idx="4">
                  <c:v>1</c:v>
                </c:pt>
              </c:numCache>
            </c:numRef>
          </c:val>
          <c:extLst>
            <c:ext xmlns:c16="http://schemas.microsoft.com/office/drawing/2014/chart" uri="{C3380CC4-5D6E-409C-BE32-E72D297353CC}">
              <c16:uniqueId val="{00000005-6C7C-4327-B319-B27E975133F1}"/>
            </c:ext>
          </c:extLst>
        </c:ser>
        <c:ser>
          <c:idx val="5"/>
          <c:order val="5"/>
          <c:tx>
            <c:strRef>
              <c:f>Dati!$H$269</c:f>
              <c:strCache>
                <c:ptCount val="1"/>
                <c:pt idx="0">
                  <c:v>Grūti pateikt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Dati!$B$270:$B$274</c:f>
              <c:strCache>
                <c:ptCount val="5"/>
                <c:pt idx="0">
                  <c:v>2025., n=1005</c:v>
                </c:pt>
                <c:pt idx="1">
                  <c:v>2024., n=1001</c:v>
                </c:pt>
                <c:pt idx="2">
                  <c:v>2023., n=1047</c:v>
                </c:pt>
                <c:pt idx="3">
                  <c:v>2022., n=1041</c:v>
                </c:pt>
                <c:pt idx="4">
                  <c:v>2021., n=1001</c:v>
                </c:pt>
              </c:strCache>
            </c:strRef>
          </c:cat>
          <c:val>
            <c:numRef>
              <c:f>Dati!$H$270:$H$274</c:f>
              <c:numCache>
                <c:formatCode>0</c:formatCode>
                <c:ptCount val="5"/>
                <c:pt idx="0">
                  <c:v>25.373134328358208</c:v>
                </c:pt>
                <c:pt idx="1">
                  <c:v>25</c:v>
                </c:pt>
                <c:pt idx="2">
                  <c:v>27</c:v>
                </c:pt>
                <c:pt idx="3">
                  <c:v>23</c:v>
                </c:pt>
                <c:pt idx="4">
                  <c:v>28</c:v>
                </c:pt>
              </c:numCache>
            </c:numRef>
          </c:val>
          <c:extLst>
            <c:ext xmlns:c16="http://schemas.microsoft.com/office/drawing/2014/chart" uri="{C3380CC4-5D6E-409C-BE32-E72D297353CC}">
              <c16:uniqueId val="{00000006-6C7C-4327-B319-B27E975133F1}"/>
            </c:ext>
          </c:extLst>
        </c:ser>
        <c:dLbls>
          <c:showLegendKey val="0"/>
          <c:showVal val="0"/>
          <c:showCatName val="0"/>
          <c:showSerName val="0"/>
          <c:showPercent val="0"/>
          <c:showBubbleSize val="0"/>
        </c:dLbls>
        <c:gapWidth val="50"/>
        <c:overlap val="100"/>
        <c:axId val="1489410959"/>
        <c:axId val="1489395599"/>
      </c:barChart>
      <c:catAx>
        <c:axId val="1489410959"/>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89395599"/>
        <c:crosses val="autoZero"/>
        <c:auto val="1"/>
        <c:lblAlgn val="ctr"/>
        <c:lblOffset val="100"/>
        <c:noMultiLvlLbl val="0"/>
      </c:catAx>
      <c:valAx>
        <c:axId val="1489395599"/>
        <c:scaling>
          <c:orientation val="minMax"/>
        </c:scaling>
        <c:delete val="1"/>
        <c:axPos val="t"/>
        <c:numFmt formatCode="General" sourceLinked="1"/>
        <c:majorTickMark val="none"/>
        <c:minorTickMark val="none"/>
        <c:tickLblPos val="nextTo"/>
        <c:crossAx val="148941095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85805524635153507"/>
          <c:y val="0.16086543599463637"/>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28269552950832283"/>
          <c:y val="0.17486747255184654"/>
          <c:w val="0.696431506322296"/>
          <c:h val="0.79679433796767729"/>
        </c:manualLayout>
      </c:layout>
      <c:barChart>
        <c:barDir val="bar"/>
        <c:grouping val="stacked"/>
        <c:varyColors val="0"/>
        <c:ser>
          <c:idx val="0"/>
          <c:order val="0"/>
          <c:tx>
            <c:strRef>
              <c:f>Dati!$C$276</c:f>
              <c:strCache>
                <c:ptCount val="1"/>
                <c:pt idx="0">
                  <c:v>.</c:v>
                </c:pt>
              </c:strCache>
            </c:strRef>
          </c:tx>
          <c:spPr>
            <a:noFill/>
            <a:ln>
              <a:noFill/>
            </a:ln>
            <a:effectLst/>
          </c:spPr>
          <c:invertIfNegative val="0"/>
          <c:cat>
            <c:strRef>
              <c:f>Dati!$B$277:$B$307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Dati!$C$277:$C$307</c:f>
              <c:numCache>
                <c:formatCode>General</c:formatCode>
                <c:ptCount val="31"/>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numCache>
            </c:numRef>
          </c:val>
          <c:extLst>
            <c:ext xmlns:c16="http://schemas.microsoft.com/office/drawing/2014/chart" uri="{C3380CC4-5D6E-409C-BE32-E72D297353CC}">
              <c16:uniqueId val="{00000000-C368-49F6-8DB7-848D2EACC73A}"/>
            </c:ext>
          </c:extLst>
        </c:ser>
        <c:ser>
          <c:idx val="1"/>
          <c:order val="1"/>
          <c:tx>
            <c:strRef>
              <c:f>Dati!$D$276</c:f>
              <c:strCache>
                <c:ptCount val="1"/>
                <c:pt idx="0">
                  <c:v>Neesmu gatavs/-a ziņot par korupcijas gadījumiem vispār</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Dati!$B$277:$B$307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Dati!$D$277:$D$307</c:f>
              <c:numCache>
                <c:formatCode>General</c:formatCode>
                <c:ptCount val="31"/>
                <c:pt idx="0" formatCode="0">
                  <c:v>13.134328358208956</c:v>
                </c:pt>
                <c:pt idx="2" formatCode="0">
                  <c:v>13.146551724137931</c:v>
                </c:pt>
                <c:pt idx="3" formatCode="0">
                  <c:v>13.123844731977819</c:v>
                </c:pt>
                <c:pt idx="5" formatCode="0">
                  <c:v>5.882352941176471</c:v>
                </c:pt>
                <c:pt idx="6" formatCode="0">
                  <c:v>7.3529411764705879</c:v>
                </c:pt>
                <c:pt idx="7" formatCode="0">
                  <c:v>12.169312169312169</c:v>
                </c:pt>
                <c:pt idx="8" formatCode="0">
                  <c:v>16.374269005847953</c:v>
                </c:pt>
                <c:pt idx="9" formatCode="0">
                  <c:v>11.976047904191617</c:v>
                </c:pt>
                <c:pt idx="10" formatCode="0">
                  <c:v>20</c:v>
                </c:pt>
                <c:pt idx="11" formatCode="0">
                  <c:v>15.384615384615385</c:v>
                </c:pt>
                <c:pt idx="13" formatCode="0">
                  <c:v>11.464968152866241</c:v>
                </c:pt>
                <c:pt idx="14" formatCode="0">
                  <c:v>16.438356164383563</c:v>
                </c:pt>
                <c:pt idx="16" formatCode="0">
                  <c:v>13.114754098360656</c:v>
                </c:pt>
                <c:pt idx="17" formatCode="0">
                  <c:v>11.908646003262643</c:v>
                </c:pt>
                <c:pt idx="18" formatCode="0">
                  <c:v>15.407854984894259</c:v>
                </c:pt>
                <c:pt idx="20" formatCode="0">
                  <c:v>24.060150375939848</c:v>
                </c:pt>
                <c:pt idx="21" formatCode="0">
                  <c:v>8</c:v>
                </c:pt>
                <c:pt idx="22" formatCode="0">
                  <c:v>15.492957746478874</c:v>
                </c:pt>
                <c:pt idx="23" formatCode="0">
                  <c:v>10.948905109489051</c:v>
                </c:pt>
                <c:pt idx="24" formatCode="0">
                  <c:v>10.119047619047619</c:v>
                </c:pt>
                <c:pt idx="26" formatCode="0">
                  <c:v>10.256410256410257</c:v>
                </c:pt>
                <c:pt idx="27" formatCode="0">
                  <c:v>16.083916083916083</c:v>
                </c:pt>
                <c:pt idx="28" formatCode="0">
                  <c:v>13.013698630136986</c:v>
                </c:pt>
                <c:pt idx="29" formatCode="0">
                  <c:v>15.652173913043478</c:v>
                </c:pt>
                <c:pt idx="30" formatCode="0">
                  <c:v>18.045112781954888</c:v>
                </c:pt>
              </c:numCache>
            </c:numRef>
          </c:val>
          <c:extLst>
            <c:ext xmlns:c16="http://schemas.microsoft.com/office/drawing/2014/chart" uri="{C3380CC4-5D6E-409C-BE32-E72D297353CC}">
              <c16:uniqueId val="{00000001-C368-49F6-8DB7-848D2EACC73A}"/>
            </c:ext>
          </c:extLst>
        </c:ser>
        <c:ser>
          <c:idx val="2"/>
          <c:order val="2"/>
          <c:tx>
            <c:strRef>
              <c:f>Dati!$E$276</c:f>
              <c:strCache>
                <c:ptCount val="1"/>
                <c:pt idx="0">
                  <c:v>Esmu gatavs/-a ziņot par korupcijas gadījumiem, bet tikai anonīmi</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Dati!$B$277:$B$307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Dati!$E$277:$E$307</c:f>
              <c:numCache>
                <c:formatCode>General</c:formatCode>
                <c:ptCount val="31"/>
                <c:pt idx="0" formatCode="0">
                  <c:v>39.601990049751244</c:v>
                </c:pt>
                <c:pt idx="2" formatCode="0">
                  <c:v>39.655172413793103</c:v>
                </c:pt>
                <c:pt idx="3" formatCode="0">
                  <c:v>39.556377079482438</c:v>
                </c:pt>
                <c:pt idx="5" formatCode="0">
                  <c:v>48.235294117647058</c:v>
                </c:pt>
                <c:pt idx="6" formatCode="0">
                  <c:v>48.529411764705884</c:v>
                </c:pt>
                <c:pt idx="7" formatCode="0">
                  <c:v>46.031746031746032</c:v>
                </c:pt>
                <c:pt idx="8" formatCode="0">
                  <c:v>35.672514619883039</c:v>
                </c:pt>
                <c:pt idx="9" formatCode="0">
                  <c:v>35.928143712574851</c:v>
                </c:pt>
                <c:pt idx="10" formatCode="0">
                  <c:v>32.857142857142854</c:v>
                </c:pt>
                <c:pt idx="11" formatCode="0">
                  <c:v>31.623931623931625</c:v>
                </c:pt>
                <c:pt idx="13" formatCode="0">
                  <c:v>40.764331210191081</c:v>
                </c:pt>
                <c:pt idx="14" formatCode="0">
                  <c:v>38.356164383561641</c:v>
                </c:pt>
                <c:pt idx="16" formatCode="0">
                  <c:v>44.26229508196721</c:v>
                </c:pt>
                <c:pt idx="17" formatCode="0">
                  <c:v>38.988580750407827</c:v>
                </c:pt>
                <c:pt idx="18" formatCode="0">
                  <c:v>39.879154078549846</c:v>
                </c:pt>
                <c:pt idx="20" formatCode="0">
                  <c:v>28.571428571428573</c:v>
                </c:pt>
                <c:pt idx="21" formatCode="0">
                  <c:v>40</c:v>
                </c:pt>
                <c:pt idx="22" formatCode="0">
                  <c:v>39.436619718309856</c:v>
                </c:pt>
                <c:pt idx="23" formatCode="0">
                  <c:v>39.416058394160586</c:v>
                </c:pt>
                <c:pt idx="24" formatCode="0">
                  <c:v>50</c:v>
                </c:pt>
                <c:pt idx="26" formatCode="0">
                  <c:v>38.46153846153846</c:v>
                </c:pt>
                <c:pt idx="27" formatCode="0">
                  <c:v>41.95804195804196</c:v>
                </c:pt>
                <c:pt idx="28" formatCode="0">
                  <c:v>40.410958904109592</c:v>
                </c:pt>
                <c:pt idx="29" formatCode="0">
                  <c:v>44.347826086956523</c:v>
                </c:pt>
                <c:pt idx="30" formatCode="0">
                  <c:v>36.090225563909776</c:v>
                </c:pt>
              </c:numCache>
            </c:numRef>
          </c:val>
          <c:extLst>
            <c:ext xmlns:c16="http://schemas.microsoft.com/office/drawing/2014/chart" uri="{C3380CC4-5D6E-409C-BE32-E72D297353CC}">
              <c16:uniqueId val="{00000002-C368-49F6-8DB7-848D2EACC73A}"/>
            </c:ext>
          </c:extLst>
        </c:ser>
        <c:ser>
          <c:idx val="3"/>
          <c:order val="3"/>
          <c:tx>
            <c:strRef>
              <c:f>Dati!$F$276</c:f>
              <c:strCache>
                <c:ptCount val="1"/>
                <c:pt idx="0">
                  <c:v>Esmu gatavs/-a ziņot par korupcijas gadījumiem atklāti (t. i., norādot datus par sevi (ne anonīmi))</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Dati!$B$277:$B$307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Dati!$F$277:$F$307</c:f>
              <c:numCache>
                <c:formatCode>General</c:formatCode>
                <c:ptCount val="31"/>
                <c:pt idx="0" formatCode="0">
                  <c:v>20</c:v>
                </c:pt>
                <c:pt idx="2" formatCode="0">
                  <c:v>24.353448275862068</c:v>
                </c:pt>
                <c:pt idx="3" formatCode="0">
                  <c:v>16.266173752310536</c:v>
                </c:pt>
                <c:pt idx="5" formatCode="0">
                  <c:v>28.235294117647058</c:v>
                </c:pt>
                <c:pt idx="6" formatCode="0">
                  <c:v>23.529411764705884</c:v>
                </c:pt>
                <c:pt idx="7" formatCode="0">
                  <c:v>19.576719576719576</c:v>
                </c:pt>
                <c:pt idx="8" formatCode="0">
                  <c:v>19.883040935672515</c:v>
                </c:pt>
                <c:pt idx="9" formatCode="0">
                  <c:v>19.161676646706585</c:v>
                </c:pt>
                <c:pt idx="10" formatCode="0">
                  <c:v>15</c:v>
                </c:pt>
                <c:pt idx="11" formatCode="0">
                  <c:v>17.948717948717949</c:v>
                </c:pt>
                <c:pt idx="13" formatCode="0">
                  <c:v>21.496815286624205</c:v>
                </c:pt>
                <c:pt idx="14" formatCode="0">
                  <c:v>16.986301369863014</c:v>
                </c:pt>
                <c:pt idx="16" formatCode="0">
                  <c:v>16.393442622950818</c:v>
                </c:pt>
                <c:pt idx="17" formatCode="0">
                  <c:v>21.044045676998369</c:v>
                </c:pt>
                <c:pt idx="18" formatCode="0">
                  <c:v>18.731117824773413</c:v>
                </c:pt>
                <c:pt idx="20" formatCode="0">
                  <c:v>15.789473684210526</c:v>
                </c:pt>
                <c:pt idx="21" formatCode="0">
                  <c:v>21.142857142857142</c:v>
                </c:pt>
                <c:pt idx="22" formatCode="0">
                  <c:v>14.788732394366198</c:v>
                </c:pt>
                <c:pt idx="23" formatCode="0">
                  <c:v>29.197080291970803</c:v>
                </c:pt>
                <c:pt idx="24" formatCode="0">
                  <c:v>19.047619047619047</c:v>
                </c:pt>
                <c:pt idx="26" formatCode="0">
                  <c:v>22.863247863247864</c:v>
                </c:pt>
                <c:pt idx="27" formatCode="0">
                  <c:v>20.27972027972028</c:v>
                </c:pt>
                <c:pt idx="28" formatCode="0">
                  <c:v>21.232876712328768</c:v>
                </c:pt>
                <c:pt idx="29" formatCode="0">
                  <c:v>13.913043478260869</c:v>
                </c:pt>
                <c:pt idx="30" formatCode="0">
                  <c:v>13.533834586466165</c:v>
                </c:pt>
              </c:numCache>
            </c:numRef>
          </c:val>
          <c:extLst>
            <c:ext xmlns:c16="http://schemas.microsoft.com/office/drawing/2014/chart" uri="{C3380CC4-5D6E-409C-BE32-E72D297353CC}">
              <c16:uniqueId val="{00000003-C368-49F6-8DB7-848D2EACC73A}"/>
            </c:ext>
          </c:extLst>
        </c:ser>
        <c:ser>
          <c:idx val="4"/>
          <c:order val="4"/>
          <c:tx>
            <c:strRef>
              <c:f>Dati!$G$276</c:f>
              <c:strCache>
                <c:ptCount val="1"/>
                <c:pt idx="0">
                  <c:v>Cita atbilde</c:v>
                </c:pt>
              </c:strCache>
            </c:strRef>
          </c:tx>
          <c:spPr>
            <a:solidFill>
              <a:schemeClr val="accent4">
                <a:lumMod val="20000"/>
                <a:lumOff val="80000"/>
              </a:schemeClr>
            </a:solidFill>
            <a:ln>
              <a:no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4-C368-49F6-8DB7-848D2EACC73A}"/>
                </c:ext>
              </c:extLst>
            </c:dLbl>
            <c:dLbl>
              <c:idx val="29"/>
              <c:delete val="1"/>
              <c:extLst>
                <c:ext xmlns:c15="http://schemas.microsoft.com/office/drawing/2012/chart" uri="{CE6537A1-D6FC-4f65-9D91-7224C49458BB}"/>
                <c:ext xmlns:c16="http://schemas.microsoft.com/office/drawing/2014/chart" uri="{C3380CC4-5D6E-409C-BE32-E72D297353CC}">
                  <c16:uniqueId val="{00000005-C368-49F6-8DB7-848D2EACC73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Dati!$B$277:$B$307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Dati!$G$277:$G$307</c:f>
              <c:numCache>
                <c:formatCode>General</c:formatCode>
                <c:ptCount val="31"/>
                <c:pt idx="0" formatCode="0">
                  <c:v>1.8905472636815921</c:v>
                </c:pt>
                <c:pt idx="2" formatCode="0">
                  <c:v>2.5862068965517242</c:v>
                </c:pt>
                <c:pt idx="3" formatCode="0">
                  <c:v>1.2939001848428835</c:v>
                </c:pt>
                <c:pt idx="5" formatCode="0">
                  <c:v>2.3529411764705883</c:v>
                </c:pt>
                <c:pt idx="6" formatCode="0">
                  <c:v>5.1470588235294121</c:v>
                </c:pt>
                <c:pt idx="7" formatCode="0">
                  <c:v>0.52910052910052907</c:v>
                </c:pt>
                <c:pt idx="8" formatCode="0">
                  <c:v>1.1695906432748537</c:v>
                </c:pt>
                <c:pt idx="9" formatCode="0">
                  <c:v>1.1976047904191616</c:v>
                </c:pt>
                <c:pt idx="10" formatCode="0">
                  <c:v>0.7142857142857143</c:v>
                </c:pt>
                <c:pt idx="11" formatCode="0">
                  <c:v>3.4188034188034186</c:v>
                </c:pt>
                <c:pt idx="13" formatCode="0">
                  <c:v>2.2292993630573248</c:v>
                </c:pt>
                <c:pt idx="14" formatCode="0">
                  <c:v>1.095890410958904</c:v>
                </c:pt>
                <c:pt idx="16" formatCode="0">
                  <c:v>0</c:v>
                </c:pt>
                <c:pt idx="17" formatCode="0">
                  <c:v>1.1419249592169658</c:v>
                </c:pt>
                <c:pt idx="18" formatCode="0">
                  <c:v>3.6253776435045317</c:v>
                </c:pt>
                <c:pt idx="20" formatCode="0">
                  <c:v>0.75187969924812026</c:v>
                </c:pt>
                <c:pt idx="21" formatCode="0">
                  <c:v>0.5714285714285714</c:v>
                </c:pt>
                <c:pt idx="22" formatCode="0">
                  <c:v>4.929577464788732</c:v>
                </c:pt>
                <c:pt idx="23" formatCode="0">
                  <c:v>1.4598540145985401</c:v>
                </c:pt>
                <c:pt idx="24" formatCode="0">
                  <c:v>4.166666666666667</c:v>
                </c:pt>
                <c:pt idx="26" formatCode="0">
                  <c:v>2.7777777777777777</c:v>
                </c:pt>
                <c:pt idx="27" formatCode="0">
                  <c:v>0.69930069930069927</c:v>
                </c:pt>
                <c:pt idx="28" formatCode="0">
                  <c:v>2.0547945205479454</c:v>
                </c:pt>
                <c:pt idx="29" formatCode="0">
                  <c:v>0</c:v>
                </c:pt>
                <c:pt idx="30" formatCode="0">
                  <c:v>1.5037593984962405</c:v>
                </c:pt>
              </c:numCache>
            </c:numRef>
          </c:val>
          <c:extLst>
            <c:ext xmlns:c16="http://schemas.microsoft.com/office/drawing/2014/chart" uri="{C3380CC4-5D6E-409C-BE32-E72D297353CC}">
              <c16:uniqueId val="{00000006-C368-49F6-8DB7-848D2EACC73A}"/>
            </c:ext>
          </c:extLst>
        </c:ser>
        <c:ser>
          <c:idx val="5"/>
          <c:order val="5"/>
          <c:tx>
            <c:strRef>
              <c:f>Dati!$H$276</c:f>
              <c:strCache>
                <c:ptCount val="1"/>
                <c:pt idx="0">
                  <c:v>Grūti pateikt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Dati!$B$277:$B$307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Dati!$H$277:$H$307</c:f>
              <c:numCache>
                <c:formatCode>General</c:formatCode>
                <c:ptCount val="31"/>
                <c:pt idx="0" formatCode="0">
                  <c:v>25.373134328358208</c:v>
                </c:pt>
                <c:pt idx="2" formatCode="0">
                  <c:v>20.258620689655171</c:v>
                </c:pt>
                <c:pt idx="3" formatCode="0">
                  <c:v>29.759704251386321</c:v>
                </c:pt>
                <c:pt idx="5" formatCode="0">
                  <c:v>15.294117647058824</c:v>
                </c:pt>
                <c:pt idx="6" formatCode="0">
                  <c:v>15.441176470588236</c:v>
                </c:pt>
                <c:pt idx="7" formatCode="0">
                  <c:v>21.693121693121693</c:v>
                </c:pt>
                <c:pt idx="8" formatCode="0">
                  <c:v>26.900584795321638</c:v>
                </c:pt>
                <c:pt idx="9" formatCode="0">
                  <c:v>31.736526946107784</c:v>
                </c:pt>
                <c:pt idx="10" formatCode="0">
                  <c:v>31.428571428571427</c:v>
                </c:pt>
                <c:pt idx="11" formatCode="0">
                  <c:v>31.623931623931625</c:v>
                </c:pt>
                <c:pt idx="13" formatCode="0">
                  <c:v>24.044585987261147</c:v>
                </c:pt>
                <c:pt idx="14" formatCode="0">
                  <c:v>27.123287671232877</c:v>
                </c:pt>
                <c:pt idx="16" formatCode="0">
                  <c:v>26.229508196721312</c:v>
                </c:pt>
                <c:pt idx="17" formatCode="0">
                  <c:v>26.916802610114193</c:v>
                </c:pt>
                <c:pt idx="18" formatCode="0">
                  <c:v>22.356495468277945</c:v>
                </c:pt>
                <c:pt idx="20" formatCode="0">
                  <c:v>30.827067669172934</c:v>
                </c:pt>
                <c:pt idx="21" formatCode="0">
                  <c:v>30.285714285714285</c:v>
                </c:pt>
                <c:pt idx="22" formatCode="0">
                  <c:v>25.35211267605634</c:v>
                </c:pt>
                <c:pt idx="23" formatCode="0">
                  <c:v>18.978102189781023</c:v>
                </c:pt>
                <c:pt idx="24" formatCode="0">
                  <c:v>16.666666666666668</c:v>
                </c:pt>
                <c:pt idx="26" formatCode="0">
                  <c:v>25.641025641025642</c:v>
                </c:pt>
                <c:pt idx="27" formatCode="0">
                  <c:v>20.97902097902098</c:v>
                </c:pt>
                <c:pt idx="28" formatCode="0">
                  <c:v>23.287671232876711</c:v>
                </c:pt>
                <c:pt idx="29" formatCode="0">
                  <c:v>26.086956521739129</c:v>
                </c:pt>
                <c:pt idx="30" formatCode="0">
                  <c:v>30.827067669172934</c:v>
                </c:pt>
              </c:numCache>
            </c:numRef>
          </c:val>
          <c:extLst>
            <c:ext xmlns:c16="http://schemas.microsoft.com/office/drawing/2014/chart" uri="{C3380CC4-5D6E-409C-BE32-E72D297353CC}">
              <c16:uniqueId val="{00000007-C368-49F6-8DB7-848D2EACC73A}"/>
            </c:ext>
          </c:extLst>
        </c:ser>
        <c:dLbls>
          <c:showLegendKey val="0"/>
          <c:showVal val="0"/>
          <c:showCatName val="0"/>
          <c:showSerName val="0"/>
          <c:showPercent val="0"/>
          <c:showBubbleSize val="0"/>
        </c:dLbls>
        <c:gapWidth val="30"/>
        <c:overlap val="100"/>
        <c:axId val="1452064111"/>
        <c:axId val="1452073231"/>
      </c:barChart>
      <c:catAx>
        <c:axId val="1452064111"/>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130"/>
          <c:min val="0"/>
        </c:scaling>
        <c:delete val="1"/>
        <c:axPos val="t"/>
        <c:numFmt formatCode="General"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675959692184033"/>
          <c:y val="9.8045361454212401E-2"/>
          <c:w val="0.40178958962832867"/>
          <c:h val="0.86641344306921242"/>
        </c:manualLayout>
      </c:layout>
      <c:barChart>
        <c:barDir val="bar"/>
        <c:grouping val="clustered"/>
        <c:varyColors val="0"/>
        <c:ser>
          <c:idx val="0"/>
          <c:order val="0"/>
          <c:tx>
            <c:strRef>
              <c:f>Dati!$C$313</c:f>
              <c:strCache>
                <c:ptCount val="1"/>
                <c:pt idx="0">
                  <c:v>2025., n=1005</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Dati!$B$314:$B$318</c:f>
              <c:strCache>
                <c:ptCount val="5"/>
                <c:pt idx="0">
                  <c:v>Ziņotu Korupcijas novēršanas un apkarošanas birojam (KNAB)</c:v>
                </c:pt>
                <c:pt idx="1">
                  <c:v>Pastāstītu par šo gadījumu radiem, paziņām</c:v>
                </c:pt>
                <c:pt idx="2">
                  <c:v>Ziņotu policijai un/vai prokuratūrai </c:v>
                </c:pt>
                <c:pt idx="3">
                  <c:v>Ziņotu, bet nezinu, kur vērsties</c:v>
                </c:pt>
                <c:pt idx="4">
                  <c:v>Informētu plašsaziņas līdzekļus</c:v>
                </c:pt>
              </c:strCache>
            </c:strRef>
          </c:cat>
          <c:val>
            <c:numRef>
              <c:f>Dati!$C$314:$C$318</c:f>
              <c:numCache>
                <c:formatCode>0</c:formatCode>
                <c:ptCount val="5"/>
                <c:pt idx="0">
                  <c:v>40.895522388059703</c:v>
                </c:pt>
                <c:pt idx="1">
                  <c:v>27.46268656716418</c:v>
                </c:pt>
                <c:pt idx="2">
                  <c:v>26.666666666666668</c:v>
                </c:pt>
                <c:pt idx="3">
                  <c:v>17.71144278606965</c:v>
                </c:pt>
                <c:pt idx="4">
                  <c:v>17.512437810945272</c:v>
                </c:pt>
              </c:numCache>
            </c:numRef>
          </c:val>
          <c:extLst>
            <c:ext xmlns:c16="http://schemas.microsoft.com/office/drawing/2014/chart" uri="{C3380CC4-5D6E-409C-BE32-E72D297353CC}">
              <c16:uniqueId val="{00000000-F857-42B6-ABF1-C6CC76AC787E}"/>
            </c:ext>
          </c:extLst>
        </c:ser>
        <c:ser>
          <c:idx val="1"/>
          <c:order val="1"/>
          <c:tx>
            <c:strRef>
              <c:f>Dati!$D$313</c:f>
              <c:strCache>
                <c:ptCount val="1"/>
                <c:pt idx="0">
                  <c:v>2024., n=1001</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Dati!$B$314:$B$318</c:f>
              <c:strCache>
                <c:ptCount val="5"/>
                <c:pt idx="0">
                  <c:v>Ziņotu Korupcijas novēršanas un apkarošanas birojam (KNAB)</c:v>
                </c:pt>
                <c:pt idx="1">
                  <c:v>Pastāstītu par šo gadījumu radiem, paziņām</c:v>
                </c:pt>
                <c:pt idx="2">
                  <c:v>Ziņotu policijai un/vai prokuratūrai </c:v>
                </c:pt>
                <c:pt idx="3">
                  <c:v>Ziņotu, bet nezinu, kur vērsties</c:v>
                </c:pt>
                <c:pt idx="4">
                  <c:v>Informētu plašsaziņas līdzekļus</c:v>
                </c:pt>
              </c:strCache>
            </c:strRef>
          </c:cat>
          <c:val>
            <c:numRef>
              <c:f>Dati!$D$314:$D$318</c:f>
              <c:numCache>
                <c:formatCode>General</c:formatCode>
                <c:ptCount val="5"/>
                <c:pt idx="0">
                  <c:v>44</c:v>
                </c:pt>
                <c:pt idx="1">
                  <c:v>29</c:v>
                </c:pt>
                <c:pt idx="2">
                  <c:v>27</c:v>
                </c:pt>
                <c:pt idx="3">
                  <c:v>17</c:v>
                </c:pt>
                <c:pt idx="4">
                  <c:v>11</c:v>
                </c:pt>
              </c:numCache>
            </c:numRef>
          </c:val>
          <c:extLst>
            <c:ext xmlns:c16="http://schemas.microsoft.com/office/drawing/2014/chart" uri="{C3380CC4-5D6E-409C-BE32-E72D297353CC}">
              <c16:uniqueId val="{00000001-F857-42B6-ABF1-C6CC76AC787E}"/>
            </c:ext>
          </c:extLst>
        </c:ser>
        <c:ser>
          <c:idx val="2"/>
          <c:order val="2"/>
          <c:tx>
            <c:strRef>
              <c:f>Dati!$E$313</c:f>
              <c:strCache>
                <c:ptCount val="1"/>
                <c:pt idx="0">
                  <c:v>2023., n=1047</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Dati!$B$314:$B$318</c:f>
              <c:strCache>
                <c:ptCount val="5"/>
                <c:pt idx="0">
                  <c:v>Ziņotu Korupcijas novēršanas un apkarošanas birojam (KNAB)</c:v>
                </c:pt>
                <c:pt idx="1">
                  <c:v>Pastāstītu par šo gadījumu radiem, paziņām</c:v>
                </c:pt>
                <c:pt idx="2">
                  <c:v>Ziņotu policijai un/vai prokuratūrai </c:v>
                </c:pt>
                <c:pt idx="3">
                  <c:v>Ziņotu, bet nezinu, kur vērsties</c:v>
                </c:pt>
                <c:pt idx="4">
                  <c:v>Informētu plašsaziņas līdzekļus</c:v>
                </c:pt>
              </c:strCache>
            </c:strRef>
          </c:cat>
          <c:val>
            <c:numRef>
              <c:f>Dati!$E$314:$E$318</c:f>
              <c:numCache>
                <c:formatCode>General</c:formatCode>
                <c:ptCount val="5"/>
                <c:pt idx="0">
                  <c:v>39</c:v>
                </c:pt>
                <c:pt idx="1">
                  <c:v>24</c:v>
                </c:pt>
                <c:pt idx="2">
                  <c:v>17</c:v>
                </c:pt>
                <c:pt idx="3">
                  <c:v>18</c:v>
                </c:pt>
                <c:pt idx="4">
                  <c:v>11</c:v>
                </c:pt>
              </c:numCache>
            </c:numRef>
          </c:val>
          <c:extLst>
            <c:ext xmlns:c16="http://schemas.microsoft.com/office/drawing/2014/chart" uri="{C3380CC4-5D6E-409C-BE32-E72D297353CC}">
              <c16:uniqueId val="{00000002-F857-42B6-ABF1-C6CC76AC787E}"/>
            </c:ext>
          </c:extLst>
        </c:ser>
        <c:ser>
          <c:idx val="3"/>
          <c:order val="3"/>
          <c:tx>
            <c:strRef>
              <c:f>Dati!$F$313</c:f>
              <c:strCache>
                <c:ptCount val="1"/>
                <c:pt idx="0">
                  <c:v>2022., n=1041</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Dati!$B$314:$B$318</c:f>
              <c:strCache>
                <c:ptCount val="5"/>
                <c:pt idx="0">
                  <c:v>Ziņotu Korupcijas novēršanas un apkarošanas birojam (KNAB)</c:v>
                </c:pt>
                <c:pt idx="1">
                  <c:v>Pastāstītu par šo gadījumu radiem, paziņām</c:v>
                </c:pt>
                <c:pt idx="2">
                  <c:v>Ziņotu policijai un/vai prokuratūrai </c:v>
                </c:pt>
                <c:pt idx="3">
                  <c:v>Ziņotu, bet nezinu, kur vērsties</c:v>
                </c:pt>
                <c:pt idx="4">
                  <c:v>Informētu plašsaziņas līdzekļus</c:v>
                </c:pt>
              </c:strCache>
            </c:strRef>
          </c:cat>
          <c:val>
            <c:numRef>
              <c:f>Dati!$F$314:$F$318</c:f>
              <c:numCache>
                <c:formatCode>General</c:formatCode>
                <c:ptCount val="5"/>
                <c:pt idx="0">
                  <c:v>38</c:v>
                </c:pt>
                <c:pt idx="1">
                  <c:v>29</c:v>
                </c:pt>
                <c:pt idx="2">
                  <c:v>20</c:v>
                </c:pt>
                <c:pt idx="3">
                  <c:v>18</c:v>
                </c:pt>
                <c:pt idx="4">
                  <c:v>14</c:v>
                </c:pt>
              </c:numCache>
            </c:numRef>
          </c:val>
          <c:extLst>
            <c:ext xmlns:c16="http://schemas.microsoft.com/office/drawing/2014/chart" uri="{C3380CC4-5D6E-409C-BE32-E72D297353CC}">
              <c16:uniqueId val="{00000003-F857-42B6-ABF1-C6CC76AC787E}"/>
            </c:ext>
          </c:extLst>
        </c:ser>
        <c:ser>
          <c:idx val="4"/>
          <c:order val="4"/>
          <c:tx>
            <c:strRef>
              <c:f>Dati!$G$313</c:f>
              <c:strCache>
                <c:ptCount val="1"/>
                <c:pt idx="0">
                  <c:v>2021., n=1001</c:v>
                </c:pt>
              </c:strCache>
            </c:strRef>
          </c:tx>
          <c:spPr>
            <a:solidFill>
              <a:srgbClr val="E6EE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Dati!$B$314:$B$318</c:f>
              <c:strCache>
                <c:ptCount val="5"/>
                <c:pt idx="0">
                  <c:v>Ziņotu Korupcijas novēršanas un apkarošanas birojam (KNAB)</c:v>
                </c:pt>
                <c:pt idx="1">
                  <c:v>Pastāstītu par šo gadījumu radiem, paziņām</c:v>
                </c:pt>
                <c:pt idx="2">
                  <c:v>Ziņotu policijai un/vai prokuratūrai </c:v>
                </c:pt>
                <c:pt idx="3">
                  <c:v>Ziņotu, bet nezinu, kur vērsties</c:v>
                </c:pt>
                <c:pt idx="4">
                  <c:v>Informētu plašsaziņas līdzekļus</c:v>
                </c:pt>
              </c:strCache>
            </c:strRef>
          </c:cat>
          <c:val>
            <c:numRef>
              <c:f>Dati!$G$314:$G$318</c:f>
              <c:numCache>
                <c:formatCode>General</c:formatCode>
                <c:ptCount val="5"/>
                <c:pt idx="0">
                  <c:v>34</c:v>
                </c:pt>
                <c:pt idx="1">
                  <c:v>30</c:v>
                </c:pt>
                <c:pt idx="2">
                  <c:v>20</c:v>
                </c:pt>
                <c:pt idx="3">
                  <c:v>22</c:v>
                </c:pt>
                <c:pt idx="4">
                  <c:v>16</c:v>
                </c:pt>
              </c:numCache>
            </c:numRef>
          </c:val>
          <c:extLst>
            <c:ext xmlns:c16="http://schemas.microsoft.com/office/drawing/2014/chart" uri="{C3380CC4-5D6E-409C-BE32-E72D297353CC}">
              <c16:uniqueId val="{00000004-F857-42B6-ABF1-C6CC76AC787E}"/>
            </c:ext>
          </c:extLst>
        </c:ser>
        <c:dLbls>
          <c:showLegendKey val="0"/>
          <c:showVal val="0"/>
          <c:showCatName val="0"/>
          <c:showSerName val="0"/>
          <c:showPercent val="0"/>
          <c:showBubbleSize val="0"/>
        </c:dLbls>
        <c:gapWidth val="100"/>
        <c:axId val="1531082799"/>
        <c:axId val="1531085199"/>
      </c:barChart>
      <c:catAx>
        <c:axId val="1531082799"/>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531085199"/>
        <c:crosses val="autoZero"/>
        <c:auto val="1"/>
        <c:lblAlgn val="ctr"/>
        <c:lblOffset val="100"/>
        <c:noMultiLvlLbl val="0"/>
      </c:catAx>
      <c:valAx>
        <c:axId val="1531085199"/>
        <c:scaling>
          <c:orientation val="minMax"/>
          <c:max val="70"/>
        </c:scaling>
        <c:delete val="1"/>
        <c:axPos val="t"/>
        <c:numFmt formatCode="0" sourceLinked="1"/>
        <c:majorTickMark val="out"/>
        <c:minorTickMark val="none"/>
        <c:tickLblPos val="nextTo"/>
        <c:crossAx val="1531082799"/>
        <c:crosses val="autoZero"/>
        <c:crossBetween val="between"/>
      </c:valAx>
      <c:spPr>
        <a:noFill/>
        <a:ln>
          <a:noFill/>
        </a:ln>
        <a:effectLst/>
      </c:spPr>
    </c:plotArea>
    <c:legend>
      <c:legendPos val="r"/>
      <c:layout>
        <c:manualLayout>
          <c:xMode val="edge"/>
          <c:yMode val="edge"/>
          <c:x val="0.67138666369974787"/>
          <c:y val="0.49787357204677357"/>
          <c:w val="0.25066292093161252"/>
          <c:h val="0.22569603938509497"/>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91450319826924087"/>
          <c:y val="0.19727622047244095"/>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1.6381236038719285E-2"/>
          <c:y val="0.18221291262413239"/>
          <c:w val="0.96723752792256146"/>
          <c:h val="0.79118491083415055"/>
        </c:manualLayout>
      </c:layout>
      <c:barChart>
        <c:barDir val="bar"/>
        <c:grouping val="stacked"/>
        <c:varyColors val="0"/>
        <c:ser>
          <c:idx val="0"/>
          <c:order val="0"/>
          <c:tx>
            <c:strRef>
              <c:f>Dati!$C$22</c:f>
              <c:strCache>
                <c:ptCount val="1"/>
              </c:strCache>
            </c:strRef>
          </c:tx>
          <c:spPr>
            <a:noFill/>
            <a:ln>
              <a:noFill/>
            </a:ln>
            <a:effectLst/>
          </c:spPr>
          <c:invertIfNegative val="0"/>
          <c:cat>
            <c:strRef>
              <c:f>Dati!$B$23:$B$34</c:f>
              <c:strCache>
                <c:ptCount val="12"/>
                <c:pt idx="0">
                  <c:v>Darbā iekārtošanās valsts vai pašvaldību iestādēs, n=105</c:v>
                </c:pt>
                <c:pt idx="1">
                  <c:v>Veselības aprūpes saņemšana, n=846</c:v>
                </c:pt>
                <c:pt idx="2">
                  <c:v>Nekustamā īpašuma lietu kārtošana (zemes, dzīvokļa, 
mājas privatizācija, saņemšana, pirkšana/pārdošana u. c.), n=341</c:v>
                </c:pt>
                <c:pt idx="3">
                  <c:v>Lietu kārtošana pašvaldībās, n=190</c:v>
                </c:pt>
                <c:pt idx="4">
                  <c:v>Jautājumu kārtošana tiesā, n=68</c:v>
                </c:pt>
                <c:pt idx="5">
                  <c:v>Sociālās palīdzības saņemšana, n=139</c:v>
                </c:pt>
                <c:pt idx="6">
                  <c:v>Saskarsme ar Valsts policiju (lietu izskatīšana), n=119</c:v>
                </c:pt>
                <c:pt idx="7">
                  <c:v>Izglītības iegūšana (bērnudārzs, skola, augstskola), n=413</c:v>
                </c:pt>
                <c:pt idx="8">
                  <c:v>Saskarsme ar Ceļu policiju (CSN pārkāpums, soda nauda, soda punkti), n=301</c:v>
                </c:pt>
                <c:pt idx="9">
                  <c:v>Nodokļu administrēšana (deklarāciju iesniegšana, auditi, jautājumu kārtošana VID), n=612</c:v>
                </c:pt>
                <c:pt idx="10">
                  <c:v>Pases apmaiņa vai iegūšana, uzturēšanās atļauju, izsaukumu kārtošana, n=403</c:v>
                </c:pt>
                <c:pt idx="11">
                  <c:v>Autotransporta reģistrācija vai tehniskā apskate (CSDD), n=623</c:v>
                </c:pt>
              </c:strCache>
            </c:strRef>
          </c:cat>
          <c:val>
            <c:numRef>
              <c:f>Dati!$C$23:$C$34</c:f>
              <c:numCache>
                <c:formatCode>0</c:formatCode>
                <c:ptCount val="12"/>
                <c:pt idx="0">
                  <c:v>3</c:v>
                </c:pt>
                <c:pt idx="1">
                  <c:v>3</c:v>
                </c:pt>
                <c:pt idx="2">
                  <c:v>3</c:v>
                </c:pt>
                <c:pt idx="3">
                  <c:v>3</c:v>
                </c:pt>
                <c:pt idx="4">
                  <c:v>3</c:v>
                </c:pt>
                <c:pt idx="5">
                  <c:v>3</c:v>
                </c:pt>
                <c:pt idx="6">
                  <c:v>3</c:v>
                </c:pt>
                <c:pt idx="7">
                  <c:v>3</c:v>
                </c:pt>
                <c:pt idx="8">
                  <c:v>3</c:v>
                </c:pt>
                <c:pt idx="9">
                  <c:v>3</c:v>
                </c:pt>
                <c:pt idx="10">
                  <c:v>3</c:v>
                </c:pt>
                <c:pt idx="11">
                  <c:v>3</c:v>
                </c:pt>
              </c:numCache>
            </c:numRef>
          </c:val>
          <c:extLst>
            <c:ext xmlns:c16="http://schemas.microsoft.com/office/drawing/2014/chart" uri="{C3380CC4-5D6E-409C-BE32-E72D297353CC}">
              <c16:uniqueId val="{00000000-651A-4898-B98F-EC1383313227}"/>
            </c:ext>
          </c:extLst>
        </c:ser>
        <c:ser>
          <c:idx val="1"/>
          <c:order val="1"/>
          <c:tx>
            <c:strRef>
              <c:f>Dati!$D$22</c:f>
              <c:strCache>
                <c:ptCount val="1"/>
                <c:pt idx="0">
                  <c:v>Vajadzēja izmantot 
sakarus (draugus, 
paziņas u. tml.)</c:v>
                </c:pt>
              </c:strCache>
            </c:strRef>
          </c:tx>
          <c:spPr>
            <a:solidFill>
              <a:srgbClr val="0F552E"/>
            </a:solidFill>
            <a:ln>
              <a:noFill/>
            </a:ln>
            <a:effectLst/>
          </c:spPr>
          <c:invertIfNegative val="0"/>
          <c:dLbls>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1A-4898-B98F-EC1383313227}"/>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1A-4898-B98F-EC138331322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Dati!$B$23:$B$34</c:f>
              <c:strCache>
                <c:ptCount val="12"/>
                <c:pt idx="0">
                  <c:v>Darbā iekārtošanās valsts vai pašvaldību iestādēs, n=105</c:v>
                </c:pt>
                <c:pt idx="1">
                  <c:v>Veselības aprūpes saņemšana, n=846</c:v>
                </c:pt>
                <c:pt idx="2">
                  <c:v>Nekustamā īpašuma lietu kārtošana (zemes, dzīvokļa, 
mājas privatizācija, saņemšana, pirkšana/pārdošana u. c.), n=341</c:v>
                </c:pt>
                <c:pt idx="3">
                  <c:v>Lietu kārtošana pašvaldībās, n=190</c:v>
                </c:pt>
                <c:pt idx="4">
                  <c:v>Jautājumu kārtošana tiesā, n=68</c:v>
                </c:pt>
                <c:pt idx="5">
                  <c:v>Sociālās palīdzības saņemšana, n=139</c:v>
                </c:pt>
                <c:pt idx="6">
                  <c:v>Saskarsme ar Valsts policiju (lietu izskatīšana), n=119</c:v>
                </c:pt>
                <c:pt idx="7">
                  <c:v>Izglītības iegūšana (bērnudārzs, skola, augstskola), n=413</c:v>
                </c:pt>
                <c:pt idx="8">
                  <c:v>Saskarsme ar Ceļu policiju (CSN pārkāpums, soda nauda, soda punkti), n=301</c:v>
                </c:pt>
                <c:pt idx="9">
                  <c:v>Nodokļu administrēšana (deklarāciju iesniegšana, auditi, jautājumu kārtošana VID), n=612</c:v>
                </c:pt>
                <c:pt idx="10">
                  <c:v>Pases apmaiņa vai iegūšana, uzturēšanās atļauju, izsaukumu kārtošana, n=403</c:v>
                </c:pt>
                <c:pt idx="11">
                  <c:v>Autotransporta reģistrācija vai tehniskā apskate (CSDD), n=623</c:v>
                </c:pt>
              </c:strCache>
            </c:strRef>
          </c:cat>
          <c:val>
            <c:numRef>
              <c:f>Dati!$D$23:$D$34</c:f>
              <c:numCache>
                <c:formatCode>0</c:formatCode>
                <c:ptCount val="12"/>
                <c:pt idx="0">
                  <c:v>22.20184850033457</c:v>
                </c:pt>
                <c:pt idx="1">
                  <c:v>16.404016234032387</c:v>
                </c:pt>
                <c:pt idx="2">
                  <c:v>12.80966037009753</c:v>
                </c:pt>
                <c:pt idx="3">
                  <c:v>14.099439651736798</c:v>
                </c:pt>
                <c:pt idx="4">
                  <c:v>10.540005165774154</c:v>
                </c:pt>
                <c:pt idx="5">
                  <c:v>9.0616326977888697</c:v>
                </c:pt>
                <c:pt idx="6">
                  <c:v>9.1259105998231913</c:v>
                </c:pt>
                <c:pt idx="7">
                  <c:v>4.7376513536478031</c:v>
                </c:pt>
                <c:pt idx="8">
                  <c:v>3.9550125673134868</c:v>
                </c:pt>
                <c:pt idx="9">
                  <c:v>4.662220286670407</c:v>
                </c:pt>
                <c:pt idx="10">
                  <c:v>2.2817993130544227</c:v>
                </c:pt>
                <c:pt idx="11">
                  <c:v>2.0290498422092806</c:v>
                </c:pt>
              </c:numCache>
            </c:numRef>
          </c:val>
          <c:extLst>
            <c:ext xmlns:c16="http://schemas.microsoft.com/office/drawing/2014/chart" uri="{C3380CC4-5D6E-409C-BE32-E72D297353CC}">
              <c16:uniqueId val="{00000003-651A-4898-B98F-EC1383313227}"/>
            </c:ext>
          </c:extLst>
        </c:ser>
        <c:ser>
          <c:idx val="2"/>
          <c:order val="2"/>
          <c:tx>
            <c:strRef>
              <c:f>Dati!$E$22</c:f>
              <c:strCache>
                <c:ptCount val="1"/>
              </c:strCache>
            </c:strRef>
          </c:tx>
          <c:spPr>
            <a:noFill/>
            <a:ln>
              <a:noFill/>
            </a:ln>
            <a:effectLst/>
          </c:spPr>
          <c:invertIfNegative val="0"/>
          <c:cat>
            <c:strRef>
              <c:f>Dati!$B$23:$B$34</c:f>
              <c:strCache>
                <c:ptCount val="12"/>
                <c:pt idx="0">
                  <c:v>Darbā iekārtošanās valsts vai pašvaldību iestādēs, n=105</c:v>
                </c:pt>
                <c:pt idx="1">
                  <c:v>Veselības aprūpes saņemšana, n=846</c:v>
                </c:pt>
                <c:pt idx="2">
                  <c:v>Nekustamā īpašuma lietu kārtošana (zemes, dzīvokļa, 
mājas privatizācija, saņemšana, pirkšana/pārdošana u. c.), n=341</c:v>
                </c:pt>
                <c:pt idx="3">
                  <c:v>Lietu kārtošana pašvaldībās, n=190</c:v>
                </c:pt>
                <c:pt idx="4">
                  <c:v>Jautājumu kārtošana tiesā, n=68</c:v>
                </c:pt>
                <c:pt idx="5">
                  <c:v>Sociālās palīdzības saņemšana, n=139</c:v>
                </c:pt>
                <c:pt idx="6">
                  <c:v>Saskarsme ar Valsts policiju (lietu izskatīšana), n=119</c:v>
                </c:pt>
                <c:pt idx="7">
                  <c:v>Izglītības iegūšana (bērnudārzs, skola, augstskola), n=413</c:v>
                </c:pt>
                <c:pt idx="8">
                  <c:v>Saskarsme ar Ceļu policiju (CSN pārkāpums, soda nauda, soda punkti), n=301</c:v>
                </c:pt>
                <c:pt idx="9">
                  <c:v>Nodokļu administrēšana (deklarāciju iesniegšana, auditi, jautājumu kārtošana VID), n=612</c:v>
                </c:pt>
                <c:pt idx="10">
                  <c:v>Pases apmaiņa vai iegūšana, uzturēšanās atļauju, izsaukumu kārtošana, n=403</c:v>
                </c:pt>
                <c:pt idx="11">
                  <c:v>Autotransporta reģistrācija vai tehniskā apskate (CSDD), n=623</c:v>
                </c:pt>
              </c:strCache>
            </c:strRef>
          </c:cat>
          <c:val>
            <c:numRef>
              <c:f>Dati!$E$23:$E$34</c:f>
              <c:numCache>
                <c:formatCode>0</c:formatCode>
                <c:ptCount val="12"/>
                <c:pt idx="0">
                  <c:v>30</c:v>
                </c:pt>
                <c:pt idx="1">
                  <c:v>35.79783226630218</c:v>
                </c:pt>
                <c:pt idx="2">
                  <c:v>39.392188130237038</c:v>
                </c:pt>
                <c:pt idx="3">
                  <c:v>38.102408848597776</c:v>
                </c:pt>
                <c:pt idx="4">
                  <c:v>41.661843334560416</c:v>
                </c:pt>
                <c:pt idx="5">
                  <c:v>43.140215802545697</c:v>
                </c:pt>
                <c:pt idx="6">
                  <c:v>43.075937900511377</c:v>
                </c:pt>
                <c:pt idx="7">
                  <c:v>47.464197146686772</c:v>
                </c:pt>
                <c:pt idx="8">
                  <c:v>48.246835933021082</c:v>
                </c:pt>
                <c:pt idx="9">
                  <c:v>47.539628213664159</c:v>
                </c:pt>
                <c:pt idx="10">
                  <c:v>49.920049187280149</c:v>
                </c:pt>
                <c:pt idx="11">
                  <c:v>50.172798658125288</c:v>
                </c:pt>
              </c:numCache>
            </c:numRef>
          </c:val>
          <c:extLst>
            <c:ext xmlns:c16="http://schemas.microsoft.com/office/drawing/2014/chart" uri="{C3380CC4-5D6E-409C-BE32-E72D297353CC}">
              <c16:uniqueId val="{00000004-651A-4898-B98F-EC1383313227}"/>
            </c:ext>
          </c:extLst>
        </c:ser>
        <c:ser>
          <c:idx val="3"/>
          <c:order val="3"/>
          <c:tx>
            <c:strRef>
              <c:f>Dati!$F$22</c:f>
              <c:strCache>
                <c:ptCount val="1"/>
                <c:pt idx="0">
                  <c:v>Bija nepieciešamas 
nelielas (simboliskas) 
dāvanas, piemēram, 
ziedi, suvenīri</c:v>
                </c:pt>
              </c:strCache>
            </c:strRef>
          </c:tx>
          <c:spPr>
            <a:solidFill>
              <a:srgbClr val="4C8264"/>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1A-4898-B98F-EC1383313227}"/>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1A-4898-B98F-EC138331322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Dati!$B$23:$B$34</c:f>
              <c:strCache>
                <c:ptCount val="12"/>
                <c:pt idx="0">
                  <c:v>Darbā iekārtošanās valsts vai pašvaldību iestādēs, n=105</c:v>
                </c:pt>
                <c:pt idx="1">
                  <c:v>Veselības aprūpes saņemšana, n=846</c:v>
                </c:pt>
                <c:pt idx="2">
                  <c:v>Nekustamā īpašuma lietu kārtošana (zemes, dzīvokļa, 
mājas privatizācija, saņemšana, pirkšana/pārdošana u. c.), n=341</c:v>
                </c:pt>
                <c:pt idx="3">
                  <c:v>Lietu kārtošana pašvaldībās, n=190</c:v>
                </c:pt>
                <c:pt idx="4">
                  <c:v>Jautājumu kārtošana tiesā, n=68</c:v>
                </c:pt>
                <c:pt idx="5">
                  <c:v>Sociālās palīdzības saņemšana, n=139</c:v>
                </c:pt>
                <c:pt idx="6">
                  <c:v>Saskarsme ar Valsts policiju (lietu izskatīšana), n=119</c:v>
                </c:pt>
                <c:pt idx="7">
                  <c:v>Izglītības iegūšana (bērnudārzs, skola, augstskola), n=413</c:v>
                </c:pt>
                <c:pt idx="8">
                  <c:v>Saskarsme ar Ceļu policiju (CSN pārkāpums, soda nauda, soda punkti), n=301</c:v>
                </c:pt>
                <c:pt idx="9">
                  <c:v>Nodokļu administrēšana (deklarāciju iesniegšana, auditi, jautājumu kārtošana VID), n=612</c:v>
                </c:pt>
                <c:pt idx="10">
                  <c:v>Pases apmaiņa vai iegūšana, uzturēšanās atļauju, izsaukumu kārtošana, n=403</c:v>
                </c:pt>
                <c:pt idx="11">
                  <c:v>Autotransporta reģistrācija vai tehniskā apskate (CSDD), n=623</c:v>
                </c:pt>
              </c:strCache>
            </c:strRef>
          </c:cat>
          <c:val>
            <c:numRef>
              <c:f>Dati!$F$23:$F$34</c:f>
              <c:numCache>
                <c:formatCode>0</c:formatCode>
                <c:ptCount val="12"/>
                <c:pt idx="0">
                  <c:v>0.91662294284222612</c:v>
                </c:pt>
                <c:pt idx="1">
                  <c:v>5.305021543862984</c:v>
                </c:pt>
                <c:pt idx="2">
                  <c:v>1.8096185851806068</c:v>
                </c:pt>
                <c:pt idx="3">
                  <c:v>2.2943288625855112</c:v>
                </c:pt>
                <c:pt idx="4">
                  <c:v>1.3259284122580703</c:v>
                </c:pt>
                <c:pt idx="5">
                  <c:v>2.0383191293337992</c:v>
                </c:pt>
                <c:pt idx="6">
                  <c:v>2.8516544814720146</c:v>
                </c:pt>
                <c:pt idx="7">
                  <c:v>4.2858633837713649</c:v>
                </c:pt>
                <c:pt idx="8">
                  <c:v>1.1719342665851717</c:v>
                </c:pt>
                <c:pt idx="9">
                  <c:v>0.95273229988033215</c:v>
                </c:pt>
                <c:pt idx="10">
                  <c:v>2.0832953065755477</c:v>
                </c:pt>
                <c:pt idx="11" formatCode="0.0">
                  <c:v>0.15054734322228311</c:v>
                </c:pt>
              </c:numCache>
            </c:numRef>
          </c:val>
          <c:extLst>
            <c:ext xmlns:c16="http://schemas.microsoft.com/office/drawing/2014/chart" uri="{C3380CC4-5D6E-409C-BE32-E72D297353CC}">
              <c16:uniqueId val="{00000007-651A-4898-B98F-EC1383313227}"/>
            </c:ext>
          </c:extLst>
        </c:ser>
        <c:ser>
          <c:idx val="4"/>
          <c:order val="4"/>
          <c:tx>
            <c:strRef>
              <c:f>Dati!$G$22</c:f>
              <c:strCache>
                <c:ptCount val="1"/>
              </c:strCache>
            </c:strRef>
          </c:tx>
          <c:spPr>
            <a:noFill/>
            <a:ln>
              <a:noFill/>
            </a:ln>
            <a:effectLst/>
          </c:spPr>
          <c:invertIfNegative val="0"/>
          <c:cat>
            <c:strRef>
              <c:f>Dati!$B$23:$B$34</c:f>
              <c:strCache>
                <c:ptCount val="12"/>
                <c:pt idx="0">
                  <c:v>Darbā iekārtošanās valsts vai pašvaldību iestādēs, n=105</c:v>
                </c:pt>
                <c:pt idx="1">
                  <c:v>Veselības aprūpes saņemšana, n=846</c:v>
                </c:pt>
                <c:pt idx="2">
                  <c:v>Nekustamā īpašuma lietu kārtošana (zemes, dzīvokļa, 
mājas privatizācija, saņemšana, pirkšana/pārdošana u. c.), n=341</c:v>
                </c:pt>
                <c:pt idx="3">
                  <c:v>Lietu kārtošana pašvaldībās, n=190</c:v>
                </c:pt>
                <c:pt idx="4">
                  <c:v>Jautājumu kārtošana tiesā, n=68</c:v>
                </c:pt>
                <c:pt idx="5">
                  <c:v>Sociālās palīdzības saņemšana, n=139</c:v>
                </c:pt>
                <c:pt idx="6">
                  <c:v>Saskarsme ar Valsts policiju (lietu izskatīšana), n=119</c:v>
                </c:pt>
                <c:pt idx="7">
                  <c:v>Izglītības iegūšana (bērnudārzs, skola, augstskola), n=413</c:v>
                </c:pt>
                <c:pt idx="8">
                  <c:v>Saskarsme ar Ceļu policiju (CSN pārkāpums, soda nauda, soda punkti), n=301</c:v>
                </c:pt>
                <c:pt idx="9">
                  <c:v>Nodokļu administrēšana (deklarāciju iesniegšana, auditi, jautājumu kārtošana VID), n=612</c:v>
                </c:pt>
                <c:pt idx="10">
                  <c:v>Pases apmaiņa vai iegūšana, uzturēšanās atļauju, izsaukumu kārtošana, n=403</c:v>
                </c:pt>
                <c:pt idx="11">
                  <c:v>Autotransporta reģistrācija vai tehniskā apskate (CSDD), n=623</c:v>
                </c:pt>
              </c:strCache>
            </c:strRef>
          </c:cat>
          <c:val>
            <c:numRef>
              <c:f>Dati!$G$23:$G$34</c:f>
              <c:numCache>
                <c:formatCode>0</c:formatCode>
                <c:ptCount val="12"/>
                <c:pt idx="0">
                  <c:v>34.388398601020761</c:v>
                </c:pt>
                <c:pt idx="1">
                  <c:v>30</c:v>
                </c:pt>
                <c:pt idx="2">
                  <c:v>33.495402958682376</c:v>
                </c:pt>
                <c:pt idx="3">
                  <c:v>33.010692681277476</c:v>
                </c:pt>
                <c:pt idx="4">
                  <c:v>33.979093131604913</c:v>
                </c:pt>
                <c:pt idx="5">
                  <c:v>33.266702414529185</c:v>
                </c:pt>
                <c:pt idx="6">
                  <c:v>32.453367062390967</c:v>
                </c:pt>
                <c:pt idx="7">
                  <c:v>31.019158160091621</c:v>
                </c:pt>
                <c:pt idx="8">
                  <c:v>34.133087277277809</c:v>
                </c:pt>
                <c:pt idx="9">
                  <c:v>34.352289243982653</c:v>
                </c:pt>
                <c:pt idx="10">
                  <c:v>33.221726237287434</c:v>
                </c:pt>
                <c:pt idx="11">
                  <c:v>35.154474200640699</c:v>
                </c:pt>
              </c:numCache>
            </c:numRef>
          </c:val>
          <c:extLst>
            <c:ext xmlns:c16="http://schemas.microsoft.com/office/drawing/2014/chart" uri="{C3380CC4-5D6E-409C-BE32-E72D297353CC}">
              <c16:uniqueId val="{00000008-651A-4898-B98F-EC1383313227}"/>
            </c:ext>
          </c:extLst>
        </c:ser>
        <c:ser>
          <c:idx val="5"/>
          <c:order val="5"/>
          <c:tx>
            <c:strRef>
              <c:f>Dati!$H$22</c:f>
              <c:strCache>
                <c:ptCount val="1"/>
                <c:pt idx="0">
                  <c:v>Bija nepieciešamas 
vērtīgas dāvanas, 
piemēram, dāvanu 
kartes, preces, 
produkti, pakalpojumi</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Dati!$B$23:$B$34</c:f>
              <c:strCache>
                <c:ptCount val="12"/>
                <c:pt idx="0">
                  <c:v>Darbā iekārtošanās valsts vai pašvaldību iestādēs, n=105</c:v>
                </c:pt>
                <c:pt idx="1">
                  <c:v>Veselības aprūpes saņemšana, n=846</c:v>
                </c:pt>
                <c:pt idx="2">
                  <c:v>Nekustamā īpašuma lietu kārtošana (zemes, dzīvokļa, 
mājas privatizācija, saņemšana, pirkšana/pārdošana u. c.), n=341</c:v>
                </c:pt>
                <c:pt idx="3">
                  <c:v>Lietu kārtošana pašvaldībās, n=190</c:v>
                </c:pt>
                <c:pt idx="4">
                  <c:v>Jautājumu kārtošana tiesā, n=68</c:v>
                </c:pt>
                <c:pt idx="5">
                  <c:v>Sociālās palīdzības saņemšana, n=139</c:v>
                </c:pt>
                <c:pt idx="6">
                  <c:v>Saskarsme ar Valsts policiju (lietu izskatīšana), n=119</c:v>
                </c:pt>
                <c:pt idx="7">
                  <c:v>Izglītības iegūšana (bērnudārzs, skola, augstskola), n=413</c:v>
                </c:pt>
                <c:pt idx="8">
                  <c:v>Saskarsme ar Ceļu policiju (CSN pārkāpums, soda nauda, soda punkti), n=301</c:v>
                </c:pt>
                <c:pt idx="9">
                  <c:v>Nodokļu administrēšana (deklarāciju iesniegšana, auditi, jautājumu kārtošana VID), n=612</c:v>
                </c:pt>
                <c:pt idx="10">
                  <c:v>Pases apmaiņa vai iegūšana, uzturēšanās atļauju, izsaukumu kārtošana, n=403</c:v>
                </c:pt>
                <c:pt idx="11">
                  <c:v>Autotransporta reģistrācija vai tehniskā apskate (CSDD), n=623</c:v>
                </c:pt>
              </c:strCache>
            </c:strRef>
          </c:cat>
          <c:val>
            <c:numRef>
              <c:f>Dati!$H$23:$H$34</c:f>
              <c:numCache>
                <c:formatCode>0</c:formatCode>
                <c:ptCount val="12"/>
                <c:pt idx="0">
                  <c:v>2.6186237730695487</c:v>
                </c:pt>
                <c:pt idx="1">
                  <c:v>3.1283612367525615</c:v>
                </c:pt>
                <c:pt idx="2">
                  <c:v>1.1523712038767362</c:v>
                </c:pt>
                <c:pt idx="3">
                  <c:v>1.9785084833969497</c:v>
                </c:pt>
                <c:pt idx="4">
                  <c:v>1.3267235302254248</c:v>
                </c:pt>
                <c:pt idx="5">
                  <c:v>1.2969964937375926</c:v>
                </c:pt>
                <c:pt idx="6">
                  <c:v>2.5632872463745109</c:v>
                </c:pt>
                <c:pt idx="7">
                  <c:v>1.510281910743785</c:v>
                </c:pt>
                <c:pt idx="8">
                  <c:v>0.63653423972463297</c:v>
                </c:pt>
                <c:pt idx="9">
                  <c:v>0.57331900558161375</c:v>
                </c:pt>
                <c:pt idx="10" formatCode="0.0">
                  <c:v>0.44082304498831287</c:v>
                </c:pt>
                <c:pt idx="11">
                  <c:v>0.50038726138916656</c:v>
                </c:pt>
              </c:numCache>
            </c:numRef>
          </c:val>
          <c:extLst>
            <c:ext xmlns:c16="http://schemas.microsoft.com/office/drawing/2014/chart" uri="{C3380CC4-5D6E-409C-BE32-E72D297353CC}">
              <c16:uniqueId val="{00000009-651A-4898-B98F-EC1383313227}"/>
            </c:ext>
          </c:extLst>
        </c:ser>
        <c:ser>
          <c:idx val="6"/>
          <c:order val="6"/>
          <c:tx>
            <c:strRef>
              <c:f>Dati!$I$22</c:f>
              <c:strCache>
                <c:ptCount val="1"/>
              </c:strCache>
            </c:strRef>
          </c:tx>
          <c:spPr>
            <a:noFill/>
            <a:ln>
              <a:noFill/>
            </a:ln>
            <a:effectLst/>
          </c:spPr>
          <c:invertIfNegative val="0"/>
          <c:cat>
            <c:strRef>
              <c:f>Dati!$B$23:$B$34</c:f>
              <c:strCache>
                <c:ptCount val="12"/>
                <c:pt idx="0">
                  <c:v>Darbā iekārtošanās valsts vai pašvaldību iestādēs, n=105</c:v>
                </c:pt>
                <c:pt idx="1">
                  <c:v>Veselības aprūpes saņemšana, n=846</c:v>
                </c:pt>
                <c:pt idx="2">
                  <c:v>Nekustamā īpašuma lietu kārtošana (zemes, dzīvokļa, 
mājas privatizācija, saņemšana, pirkšana/pārdošana u. c.), n=341</c:v>
                </c:pt>
                <c:pt idx="3">
                  <c:v>Lietu kārtošana pašvaldībās, n=190</c:v>
                </c:pt>
                <c:pt idx="4">
                  <c:v>Jautājumu kārtošana tiesā, n=68</c:v>
                </c:pt>
                <c:pt idx="5">
                  <c:v>Sociālās palīdzības saņemšana, n=139</c:v>
                </c:pt>
                <c:pt idx="6">
                  <c:v>Saskarsme ar Valsts policiju (lietu izskatīšana), n=119</c:v>
                </c:pt>
                <c:pt idx="7">
                  <c:v>Izglītības iegūšana (bērnudārzs, skola, augstskola), n=413</c:v>
                </c:pt>
                <c:pt idx="8">
                  <c:v>Saskarsme ar Ceļu policiju (CSN pārkāpums, soda nauda, soda punkti), n=301</c:v>
                </c:pt>
                <c:pt idx="9">
                  <c:v>Nodokļu administrēšana (deklarāciju iesniegšana, auditi, jautājumu kārtošana VID), n=612</c:v>
                </c:pt>
                <c:pt idx="10">
                  <c:v>Pases apmaiņa vai iegūšana, uzturēšanās atļauju, izsaukumu kārtošana, n=403</c:v>
                </c:pt>
                <c:pt idx="11">
                  <c:v>Autotransporta reģistrācija vai tehniskā apskate (CSDD), n=623</c:v>
                </c:pt>
              </c:strCache>
            </c:strRef>
          </c:cat>
          <c:val>
            <c:numRef>
              <c:f>Dati!$I$23:$I$34</c:f>
              <c:numCache>
                <c:formatCode>0</c:formatCode>
                <c:ptCount val="12"/>
                <c:pt idx="0">
                  <c:v>30.509737463683013</c:v>
                </c:pt>
                <c:pt idx="1">
                  <c:v>30</c:v>
                </c:pt>
                <c:pt idx="2">
                  <c:v>31.975990032875824</c:v>
                </c:pt>
                <c:pt idx="3">
                  <c:v>31.14985275335561</c:v>
                </c:pt>
                <c:pt idx="4">
                  <c:v>31.801637706527139</c:v>
                </c:pt>
                <c:pt idx="5">
                  <c:v>31.831364743014969</c:v>
                </c:pt>
                <c:pt idx="6">
                  <c:v>30.56507399037805</c:v>
                </c:pt>
                <c:pt idx="7">
                  <c:v>31.618079326008775</c:v>
                </c:pt>
                <c:pt idx="8">
                  <c:v>32.491826997027928</c:v>
                </c:pt>
                <c:pt idx="9">
                  <c:v>32.555042231170944</c:v>
                </c:pt>
                <c:pt idx="10">
                  <c:v>32.687538191764247</c:v>
                </c:pt>
                <c:pt idx="11">
                  <c:v>32.627973975363396</c:v>
                </c:pt>
              </c:numCache>
            </c:numRef>
          </c:val>
          <c:extLst>
            <c:ext xmlns:c16="http://schemas.microsoft.com/office/drawing/2014/chart" uri="{C3380CC4-5D6E-409C-BE32-E72D297353CC}">
              <c16:uniqueId val="{0000000A-651A-4898-B98F-EC1383313227}"/>
            </c:ext>
          </c:extLst>
        </c:ser>
        <c:ser>
          <c:idx val="7"/>
          <c:order val="7"/>
          <c:tx>
            <c:strRef>
              <c:f>Dati!$J$22</c:f>
              <c:strCache>
                <c:ptCount val="1"/>
                <c:pt idx="0">
                  <c:v>Bija nepieciešami 
neoficiāli maksājumi 
(līdz EUR 7)</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Dati!$B$23:$B$34</c:f>
              <c:strCache>
                <c:ptCount val="12"/>
                <c:pt idx="0">
                  <c:v>Darbā iekārtošanās valsts vai pašvaldību iestādēs, n=105</c:v>
                </c:pt>
                <c:pt idx="1">
                  <c:v>Veselības aprūpes saņemšana, n=846</c:v>
                </c:pt>
                <c:pt idx="2">
                  <c:v>Nekustamā īpašuma lietu kārtošana (zemes, dzīvokļa, 
mājas privatizācija, saņemšana, pirkšana/pārdošana u. c.), n=341</c:v>
                </c:pt>
                <c:pt idx="3">
                  <c:v>Lietu kārtošana pašvaldībās, n=190</c:v>
                </c:pt>
                <c:pt idx="4">
                  <c:v>Jautājumu kārtošana tiesā, n=68</c:v>
                </c:pt>
                <c:pt idx="5">
                  <c:v>Sociālās palīdzības saņemšana, n=139</c:v>
                </c:pt>
                <c:pt idx="6">
                  <c:v>Saskarsme ar Valsts policiju (lietu izskatīšana), n=119</c:v>
                </c:pt>
                <c:pt idx="7">
                  <c:v>Izglītības iegūšana (bērnudārzs, skola, augstskola), n=413</c:v>
                </c:pt>
                <c:pt idx="8">
                  <c:v>Saskarsme ar Ceļu policiju (CSN pārkāpums, soda nauda, soda punkti), n=301</c:v>
                </c:pt>
                <c:pt idx="9">
                  <c:v>Nodokļu administrēšana (deklarāciju iesniegšana, auditi, jautājumu kārtošana VID), n=612</c:v>
                </c:pt>
                <c:pt idx="10">
                  <c:v>Pases apmaiņa vai iegūšana, uzturēšanās atļauju, izsaukumu kārtošana, n=403</c:v>
                </c:pt>
                <c:pt idx="11">
                  <c:v>Autotransporta reģistrācija vai tehniskā apskate (CSDD), n=623</c:v>
                </c:pt>
              </c:strCache>
            </c:strRef>
          </c:cat>
          <c:val>
            <c:numRef>
              <c:f>Dati!$J$23:$J$34</c:f>
              <c:numCache>
                <c:formatCode>0</c:formatCode>
                <c:ptCount val="12"/>
                <c:pt idx="0">
                  <c:v>0</c:v>
                </c:pt>
                <c:pt idx="1">
                  <c:v>1.4190260427000883</c:v>
                </c:pt>
                <c:pt idx="2">
                  <c:v>0.59167652695918405</c:v>
                </c:pt>
                <c:pt idx="3">
                  <c:v>0</c:v>
                </c:pt>
                <c:pt idx="4">
                  <c:v>1.3259284122580703</c:v>
                </c:pt>
                <c:pt idx="5">
                  <c:v>0</c:v>
                </c:pt>
                <c:pt idx="6">
                  <c:v>2.0881496486512896</c:v>
                </c:pt>
                <c:pt idx="7">
                  <c:v>1.1349209462339178</c:v>
                </c:pt>
                <c:pt idx="8" formatCode="0.0">
                  <c:v>0.32280975335296375</c:v>
                </c:pt>
                <c:pt idx="9">
                  <c:v>0.57331900558161375</c:v>
                </c:pt>
                <c:pt idx="10">
                  <c:v>0.63462374860355752</c:v>
                </c:pt>
                <c:pt idx="11" formatCode="0.0">
                  <c:v>0.28977722147091928</c:v>
                </c:pt>
              </c:numCache>
            </c:numRef>
          </c:val>
          <c:extLst>
            <c:ext xmlns:c16="http://schemas.microsoft.com/office/drawing/2014/chart" uri="{C3380CC4-5D6E-409C-BE32-E72D297353CC}">
              <c16:uniqueId val="{0000000B-651A-4898-B98F-EC1383313227}"/>
            </c:ext>
          </c:extLst>
        </c:ser>
        <c:ser>
          <c:idx val="8"/>
          <c:order val="8"/>
          <c:tx>
            <c:strRef>
              <c:f>Dati!$K$22</c:f>
              <c:strCache>
                <c:ptCount val="1"/>
              </c:strCache>
            </c:strRef>
          </c:tx>
          <c:spPr>
            <a:noFill/>
            <a:ln>
              <a:noFill/>
            </a:ln>
            <a:effectLst/>
          </c:spPr>
          <c:invertIfNegative val="0"/>
          <c:cat>
            <c:strRef>
              <c:f>Dati!$B$23:$B$34</c:f>
              <c:strCache>
                <c:ptCount val="12"/>
                <c:pt idx="0">
                  <c:v>Darbā iekārtošanās valsts vai pašvaldību iestādēs, n=105</c:v>
                </c:pt>
                <c:pt idx="1">
                  <c:v>Veselības aprūpes saņemšana, n=846</c:v>
                </c:pt>
                <c:pt idx="2">
                  <c:v>Nekustamā īpašuma lietu kārtošana (zemes, dzīvokļa, 
mājas privatizācija, saņemšana, pirkšana/pārdošana u. c.), n=341</c:v>
                </c:pt>
                <c:pt idx="3">
                  <c:v>Lietu kārtošana pašvaldībās, n=190</c:v>
                </c:pt>
                <c:pt idx="4">
                  <c:v>Jautājumu kārtošana tiesā, n=68</c:v>
                </c:pt>
                <c:pt idx="5">
                  <c:v>Sociālās palīdzības saņemšana, n=139</c:v>
                </c:pt>
                <c:pt idx="6">
                  <c:v>Saskarsme ar Valsts policiju (lietu izskatīšana), n=119</c:v>
                </c:pt>
                <c:pt idx="7">
                  <c:v>Izglītības iegūšana (bērnudārzs, skola, augstskola), n=413</c:v>
                </c:pt>
                <c:pt idx="8">
                  <c:v>Saskarsme ar Ceļu policiju (CSN pārkāpums, soda nauda, soda punkti), n=301</c:v>
                </c:pt>
                <c:pt idx="9">
                  <c:v>Nodokļu administrēšana (deklarāciju iesniegšana, auditi, jautājumu kārtošana VID), n=612</c:v>
                </c:pt>
                <c:pt idx="10">
                  <c:v>Pases apmaiņa vai iegūšana, uzturēšanās atļauju, izsaukumu kārtošana, n=403</c:v>
                </c:pt>
                <c:pt idx="11">
                  <c:v>Autotransporta reģistrācija vai tehniskā apskate (CSDD), n=623</c:v>
                </c:pt>
              </c:strCache>
            </c:strRef>
          </c:cat>
          <c:val>
            <c:numRef>
              <c:f>Dati!$K$23:$K$34</c:f>
              <c:numCache>
                <c:formatCode>0</c:formatCode>
                <c:ptCount val="12"/>
                <c:pt idx="0">
                  <c:v>52.088149648651289</c:v>
                </c:pt>
                <c:pt idx="1">
                  <c:v>50.669123605951199</c:v>
                </c:pt>
                <c:pt idx="2">
                  <c:v>51.496473121692105</c:v>
                </c:pt>
                <c:pt idx="3">
                  <c:v>52.088149648651289</c:v>
                </c:pt>
                <c:pt idx="4">
                  <c:v>50.762221236393216</c:v>
                </c:pt>
                <c:pt idx="5">
                  <c:v>52.088149648651289</c:v>
                </c:pt>
                <c:pt idx="6">
                  <c:v>50</c:v>
                </c:pt>
                <c:pt idx="7">
                  <c:v>50.95322870241737</c:v>
                </c:pt>
                <c:pt idx="8">
                  <c:v>51.765339895298325</c:v>
                </c:pt>
                <c:pt idx="9">
                  <c:v>51.514830643069679</c:v>
                </c:pt>
                <c:pt idx="10">
                  <c:v>51.45352590004773</c:v>
                </c:pt>
                <c:pt idx="11">
                  <c:v>51.798372427180368</c:v>
                </c:pt>
              </c:numCache>
            </c:numRef>
          </c:val>
          <c:extLst>
            <c:ext xmlns:c16="http://schemas.microsoft.com/office/drawing/2014/chart" uri="{C3380CC4-5D6E-409C-BE32-E72D297353CC}">
              <c16:uniqueId val="{0000000C-651A-4898-B98F-EC1383313227}"/>
            </c:ext>
          </c:extLst>
        </c:ser>
        <c:ser>
          <c:idx val="9"/>
          <c:order val="9"/>
          <c:tx>
            <c:strRef>
              <c:f>Dati!$L$22</c:f>
              <c:strCache>
                <c:ptCount val="1"/>
                <c:pt idx="0">
                  <c:v>Bija nepieciešami 
neoficiāli maksājumi 
(EUR 7 un vairāk)</c:v>
                </c:pt>
              </c:strCache>
            </c:strRef>
          </c:tx>
          <c:spPr>
            <a:solidFill>
              <a:srgbClr val="E4C7AA"/>
            </a:solidFill>
            <a:ln w="3175">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1A-4898-B98F-EC1383313227}"/>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51A-4898-B98F-EC1383313227}"/>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51A-4898-B98F-EC138331322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Dati!$B$23:$B$34</c:f>
              <c:strCache>
                <c:ptCount val="12"/>
                <c:pt idx="0">
                  <c:v>Darbā iekārtošanās valsts vai pašvaldību iestādēs, n=105</c:v>
                </c:pt>
                <c:pt idx="1">
                  <c:v>Veselības aprūpes saņemšana, n=846</c:v>
                </c:pt>
                <c:pt idx="2">
                  <c:v>Nekustamā īpašuma lietu kārtošana (zemes, dzīvokļa, 
mājas privatizācija, saņemšana, pirkšana/pārdošana u. c.), n=341</c:v>
                </c:pt>
                <c:pt idx="3">
                  <c:v>Lietu kārtošana pašvaldībās, n=190</c:v>
                </c:pt>
                <c:pt idx="4">
                  <c:v>Jautājumu kārtošana tiesā, n=68</c:v>
                </c:pt>
                <c:pt idx="5">
                  <c:v>Sociālās palīdzības saņemšana, n=139</c:v>
                </c:pt>
                <c:pt idx="6">
                  <c:v>Saskarsme ar Valsts policiju (lietu izskatīšana), n=119</c:v>
                </c:pt>
                <c:pt idx="7">
                  <c:v>Izglītības iegūšana (bērnudārzs, skola, augstskola), n=413</c:v>
                </c:pt>
                <c:pt idx="8">
                  <c:v>Saskarsme ar Ceļu policiju (CSN pārkāpums, soda nauda, soda punkti), n=301</c:v>
                </c:pt>
                <c:pt idx="9">
                  <c:v>Nodokļu administrēšana (deklarāciju iesniegšana, auditi, jautājumu kārtošana VID), n=612</c:v>
                </c:pt>
                <c:pt idx="10">
                  <c:v>Pases apmaiņa vai iegūšana, uzturēšanās atļauju, izsaukumu kārtošana, n=403</c:v>
                </c:pt>
                <c:pt idx="11">
                  <c:v>Autotransporta reģistrācija vai tehniskā apskate (CSDD), n=623</c:v>
                </c:pt>
              </c:strCache>
            </c:strRef>
          </c:cat>
          <c:val>
            <c:numRef>
              <c:f>Dati!$L$23:$L$34</c:f>
              <c:numCache>
                <c:formatCode>0</c:formatCode>
                <c:ptCount val="12"/>
                <c:pt idx="0">
                  <c:v>1.8557023822684864</c:v>
                </c:pt>
                <c:pt idx="1">
                  <c:v>4.0789122210307127</c:v>
                </c:pt>
                <c:pt idx="2">
                  <c:v>3.8653221013914481</c:v>
                </c:pt>
                <c:pt idx="3">
                  <c:v>1.7704959343320998</c:v>
                </c:pt>
                <c:pt idx="4">
                  <c:v>5.7234044897919585</c:v>
                </c:pt>
                <c:pt idx="5">
                  <c:v>2.1871618851931243</c:v>
                </c:pt>
                <c:pt idx="6">
                  <c:v>1.7997824135537865</c:v>
                </c:pt>
                <c:pt idx="7">
                  <c:v>1.4090598767414091</c:v>
                </c:pt>
                <c:pt idx="8">
                  <c:v>1.5826234657913774</c:v>
                </c:pt>
                <c:pt idx="9" formatCode="0.0">
                  <c:v>0.13811343386983682</c:v>
                </c:pt>
                <c:pt idx="10">
                  <c:v>0.67958477774787207</c:v>
                </c:pt>
                <c:pt idx="11" formatCode="0.0">
                  <c:v>0.30545444434015695</c:v>
                </c:pt>
              </c:numCache>
            </c:numRef>
          </c:val>
          <c:extLst>
            <c:ext xmlns:c16="http://schemas.microsoft.com/office/drawing/2014/chart" uri="{C3380CC4-5D6E-409C-BE32-E72D297353CC}">
              <c16:uniqueId val="{00000010-651A-4898-B98F-EC1383313227}"/>
            </c:ext>
          </c:extLst>
        </c:ser>
        <c:ser>
          <c:idx val="10"/>
          <c:order val="10"/>
          <c:tx>
            <c:strRef>
              <c:f>Dati!$M$22</c:f>
              <c:strCache>
                <c:ptCount val="1"/>
              </c:strCache>
            </c:strRef>
          </c:tx>
          <c:spPr>
            <a:noFill/>
            <a:ln>
              <a:noFill/>
            </a:ln>
            <a:effectLst/>
          </c:spPr>
          <c:invertIfNegative val="0"/>
          <c:cat>
            <c:strRef>
              <c:f>Dati!$B$23:$B$34</c:f>
              <c:strCache>
                <c:ptCount val="12"/>
                <c:pt idx="0">
                  <c:v>Darbā iekārtošanās valsts vai pašvaldību iestādēs, n=105</c:v>
                </c:pt>
                <c:pt idx="1">
                  <c:v>Veselības aprūpes saņemšana, n=846</c:v>
                </c:pt>
                <c:pt idx="2">
                  <c:v>Nekustamā īpašuma lietu kārtošana (zemes, dzīvokļa, 
mājas privatizācija, saņemšana, pirkšana/pārdošana u. c.), n=341</c:v>
                </c:pt>
                <c:pt idx="3">
                  <c:v>Lietu kārtošana pašvaldībās, n=190</c:v>
                </c:pt>
                <c:pt idx="4">
                  <c:v>Jautājumu kārtošana tiesā, n=68</c:v>
                </c:pt>
                <c:pt idx="5">
                  <c:v>Sociālās palīdzības saņemšana, n=139</c:v>
                </c:pt>
                <c:pt idx="6">
                  <c:v>Saskarsme ar Valsts policiju (lietu izskatīšana), n=119</c:v>
                </c:pt>
                <c:pt idx="7">
                  <c:v>Izglītības iegūšana (bērnudārzs, skola, augstskola), n=413</c:v>
                </c:pt>
                <c:pt idx="8">
                  <c:v>Saskarsme ar Ceļu policiju (CSN pārkāpums, soda nauda, soda punkti), n=301</c:v>
                </c:pt>
                <c:pt idx="9">
                  <c:v>Nodokļu administrēšana (deklarāciju iesniegšana, auditi, jautājumu kārtošana VID), n=612</c:v>
                </c:pt>
                <c:pt idx="10">
                  <c:v>Pases apmaiņa vai iegūšana, uzturēšanās atļauju, izsaukumu kārtošana, n=403</c:v>
                </c:pt>
                <c:pt idx="11">
                  <c:v>Autotransporta reģistrācija vai tehniskā apskate (CSDD), n=623</c:v>
                </c:pt>
              </c:strCache>
            </c:strRef>
          </c:cat>
          <c:val>
            <c:numRef>
              <c:f>Dati!$M$23:$M$34</c:f>
              <c:numCache>
                <c:formatCode>0</c:formatCode>
                <c:ptCount val="12"/>
                <c:pt idx="0">
                  <c:v>43.867702107523471</c:v>
                </c:pt>
                <c:pt idx="1">
                  <c:v>41.644492268761248</c:v>
                </c:pt>
                <c:pt idx="2">
                  <c:v>41.858082388400511</c:v>
                </c:pt>
                <c:pt idx="3">
                  <c:v>43.952908555459857</c:v>
                </c:pt>
                <c:pt idx="4">
                  <c:v>40</c:v>
                </c:pt>
                <c:pt idx="5">
                  <c:v>43.536242604598833</c:v>
                </c:pt>
                <c:pt idx="6">
                  <c:v>43.923622076238175</c:v>
                </c:pt>
                <c:pt idx="7">
                  <c:v>44.314344613050551</c:v>
                </c:pt>
                <c:pt idx="8">
                  <c:v>44.140781024000582</c:v>
                </c:pt>
                <c:pt idx="9">
                  <c:v>45.58529105592212</c:v>
                </c:pt>
                <c:pt idx="10">
                  <c:v>45.043819712044083</c:v>
                </c:pt>
                <c:pt idx="11">
                  <c:v>45.417950045451803</c:v>
                </c:pt>
              </c:numCache>
            </c:numRef>
          </c:val>
          <c:extLst>
            <c:ext xmlns:c16="http://schemas.microsoft.com/office/drawing/2014/chart" uri="{C3380CC4-5D6E-409C-BE32-E72D297353CC}">
              <c16:uniqueId val="{00000011-651A-4898-B98F-EC1383313227}"/>
            </c:ext>
          </c:extLst>
        </c:ser>
        <c:ser>
          <c:idx val="11"/>
          <c:order val="11"/>
          <c:tx>
            <c:strRef>
              <c:f>Dati!$N$22</c:f>
              <c:strCache>
                <c:ptCount val="1"/>
                <c:pt idx="0">
                  <c:v>Lietu nokārtoja 
bez kādiem 
neoficiāliem maksājumiem, 
dāvanām vai sakariem</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Dati!$B$23:$B$34</c:f>
              <c:strCache>
                <c:ptCount val="12"/>
                <c:pt idx="0">
                  <c:v>Darbā iekārtošanās valsts vai pašvaldību iestādēs, n=105</c:v>
                </c:pt>
                <c:pt idx="1">
                  <c:v>Veselības aprūpes saņemšana, n=846</c:v>
                </c:pt>
                <c:pt idx="2">
                  <c:v>Nekustamā īpašuma lietu kārtošana (zemes, dzīvokļa, 
mājas privatizācija, saņemšana, pirkšana/pārdošana u. c.), n=341</c:v>
                </c:pt>
                <c:pt idx="3">
                  <c:v>Lietu kārtošana pašvaldībās, n=190</c:v>
                </c:pt>
                <c:pt idx="4">
                  <c:v>Jautājumu kārtošana tiesā, n=68</c:v>
                </c:pt>
                <c:pt idx="5">
                  <c:v>Sociālās palīdzības saņemšana, n=139</c:v>
                </c:pt>
                <c:pt idx="6">
                  <c:v>Saskarsme ar Valsts policiju (lietu izskatīšana), n=119</c:v>
                </c:pt>
                <c:pt idx="7">
                  <c:v>Izglītības iegūšana (bērnudārzs, skola, augstskola), n=413</c:v>
                </c:pt>
                <c:pt idx="8">
                  <c:v>Saskarsme ar Ceļu policiju (CSN pārkāpums, soda nauda, soda punkti), n=301</c:v>
                </c:pt>
                <c:pt idx="9">
                  <c:v>Nodokļu administrēšana (deklarāciju iesniegšana, auditi, jautājumu kārtošana VID), n=612</c:v>
                </c:pt>
                <c:pt idx="10">
                  <c:v>Pases apmaiņa vai iegūšana, uzturēšanās atļauju, izsaukumu kārtošana, n=403</c:v>
                </c:pt>
                <c:pt idx="11">
                  <c:v>Autotransporta reģistrācija vai tehniskā apskate (CSDD), n=623</c:v>
                </c:pt>
              </c:strCache>
            </c:strRef>
          </c:cat>
          <c:val>
            <c:numRef>
              <c:f>Dati!$N$23:$N$34</c:f>
              <c:numCache>
                <c:formatCode>0</c:formatCode>
                <c:ptCount val="12"/>
                <c:pt idx="0">
                  <c:v>75.084984461337399</c:v>
                </c:pt>
                <c:pt idx="1">
                  <c:v>76.880927509182015</c:v>
                </c:pt>
                <c:pt idx="2">
                  <c:v>83.013470352256945</c:v>
                </c:pt>
                <c:pt idx="3">
                  <c:v>84.025206073227778</c:v>
                </c:pt>
                <c:pt idx="4">
                  <c:v>85.063313874659329</c:v>
                </c:pt>
                <c:pt idx="5">
                  <c:v>87.390783092816861</c:v>
                </c:pt>
                <c:pt idx="6">
                  <c:v>88.785939751525476</c:v>
                </c:pt>
                <c:pt idx="7">
                  <c:v>90.461190430527125</c:v>
                </c:pt>
                <c:pt idx="8">
                  <c:v>93.93481924440654</c:v>
                </c:pt>
                <c:pt idx="9">
                  <c:v>93.980616985885092</c:v>
                </c:pt>
                <c:pt idx="10">
                  <c:v>96.612634115534718</c:v>
                </c:pt>
                <c:pt idx="11">
                  <c:v>97.464227200852577</c:v>
                </c:pt>
              </c:numCache>
            </c:numRef>
          </c:val>
          <c:extLst>
            <c:ext xmlns:c16="http://schemas.microsoft.com/office/drawing/2014/chart" uri="{C3380CC4-5D6E-409C-BE32-E72D297353CC}">
              <c16:uniqueId val="{00000012-651A-4898-B98F-EC1383313227}"/>
            </c:ext>
          </c:extLst>
        </c:ser>
        <c:dLbls>
          <c:showLegendKey val="0"/>
          <c:showVal val="0"/>
          <c:showCatName val="0"/>
          <c:showSerName val="0"/>
          <c:showPercent val="0"/>
          <c:showBubbleSize val="0"/>
        </c:dLbls>
        <c:gapWidth val="50"/>
        <c:overlap val="100"/>
        <c:axId val="1452061711"/>
        <c:axId val="1452066031"/>
      </c:barChart>
      <c:catAx>
        <c:axId val="1452061711"/>
        <c:scaling>
          <c:orientation val="maxMin"/>
        </c:scaling>
        <c:delete val="0"/>
        <c:axPos val="l"/>
        <c:majorGridlines>
          <c:spPr>
            <a:ln w="3175" cap="flat" cmpd="sng" algn="ctr">
              <a:solidFill>
                <a:schemeClr val="bg1">
                  <a:lumMod val="50000"/>
                </a:schemeClr>
              </a:solidFill>
              <a:round/>
            </a:ln>
            <a:effectLst/>
          </c:spPr>
        </c:majorGridlines>
        <c:numFmt formatCode="General" sourceLinked="1"/>
        <c:majorTickMark val="out"/>
        <c:minorTickMark val="none"/>
        <c:tickLblPos val="none"/>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66031"/>
        <c:crosses val="autoZero"/>
        <c:auto val="1"/>
        <c:lblAlgn val="ctr"/>
        <c:lblOffset val="100"/>
        <c:noMultiLvlLbl val="0"/>
      </c:catAx>
      <c:valAx>
        <c:axId val="1452066031"/>
        <c:scaling>
          <c:orientation val="minMax"/>
        </c:scaling>
        <c:delete val="1"/>
        <c:axPos val="t"/>
        <c:numFmt formatCode="0" sourceLinked="1"/>
        <c:majorTickMark val="none"/>
        <c:minorTickMark val="none"/>
        <c:tickLblPos val="nextTo"/>
        <c:crossAx val="14520617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a:latin typeface="Arial" panose="020B0604020202020204" pitchFamily="34" charset="0"/>
                <a:cs typeface="Arial" panose="020B0604020202020204" pitchFamily="34" charset="0"/>
              </a:rPr>
              <a:t>%</a:t>
            </a:r>
          </a:p>
        </c:rich>
      </c:tx>
      <c:layout>
        <c:manualLayout>
          <c:xMode val="edge"/>
          <c:yMode val="edge"/>
          <c:x val="0.65122873345935728"/>
          <c:y val="8.0775444264943458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0675959692184033"/>
          <c:y val="9.8045361454212401E-2"/>
          <c:w val="0.40178958962832867"/>
          <c:h val="0.86641344306921242"/>
        </c:manualLayout>
      </c:layout>
      <c:barChart>
        <c:barDir val="bar"/>
        <c:grouping val="clustered"/>
        <c:varyColors val="0"/>
        <c:ser>
          <c:idx val="0"/>
          <c:order val="0"/>
          <c:tx>
            <c:strRef>
              <c:f>Dati!$C$320</c:f>
              <c:strCache>
                <c:ptCount val="1"/>
                <c:pt idx="0">
                  <c:v>2025., n=1005</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Dati!$B$321:$B$324</c:f>
              <c:strCache>
                <c:ptCount val="4"/>
                <c:pt idx="0">
                  <c:v>Informētu par to konkrētās iestādes vadītāju</c:v>
                </c:pt>
                <c:pt idx="1">
                  <c:v>Informētu nevalstiskās (sabiedriskās) organizācijas</c:v>
                </c:pt>
                <c:pt idx="2">
                  <c:v>Nevienu par to neinformētu un neziņotu nevienai iestādei</c:v>
                </c:pt>
                <c:pt idx="3">
                  <c:v>Grūti pateikt / NA</c:v>
                </c:pt>
              </c:strCache>
            </c:strRef>
          </c:cat>
          <c:val>
            <c:numRef>
              <c:f>Dati!$C$321:$C$324</c:f>
              <c:numCache>
                <c:formatCode>0</c:formatCode>
                <c:ptCount val="4"/>
                <c:pt idx="0">
                  <c:v>15.223880597014926</c:v>
                </c:pt>
                <c:pt idx="1">
                  <c:v>5.5721393034825875</c:v>
                </c:pt>
                <c:pt idx="2">
                  <c:v>5.3731343283582094</c:v>
                </c:pt>
                <c:pt idx="3">
                  <c:v>14.726368159203981</c:v>
                </c:pt>
              </c:numCache>
            </c:numRef>
          </c:val>
          <c:extLst>
            <c:ext xmlns:c16="http://schemas.microsoft.com/office/drawing/2014/chart" uri="{C3380CC4-5D6E-409C-BE32-E72D297353CC}">
              <c16:uniqueId val="{00000000-23B7-4E96-943E-1503ACE338BB}"/>
            </c:ext>
          </c:extLst>
        </c:ser>
        <c:ser>
          <c:idx val="1"/>
          <c:order val="1"/>
          <c:tx>
            <c:strRef>
              <c:f>Dati!$D$320</c:f>
              <c:strCache>
                <c:ptCount val="1"/>
                <c:pt idx="0">
                  <c:v>2024., n=1001</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Dati!$B$321:$B$324</c:f>
              <c:strCache>
                <c:ptCount val="4"/>
                <c:pt idx="0">
                  <c:v>Informētu par to konkrētās iestādes vadītāju</c:v>
                </c:pt>
                <c:pt idx="1">
                  <c:v>Informētu nevalstiskās (sabiedriskās) organizācijas</c:v>
                </c:pt>
                <c:pt idx="2">
                  <c:v>Nevienu par to neinformētu un neziņotu nevienai iestādei</c:v>
                </c:pt>
                <c:pt idx="3">
                  <c:v>Grūti pateikt / NA</c:v>
                </c:pt>
              </c:strCache>
            </c:strRef>
          </c:cat>
          <c:val>
            <c:numRef>
              <c:f>Dati!$D$321:$D$324</c:f>
              <c:numCache>
                <c:formatCode>General</c:formatCode>
                <c:ptCount val="4"/>
                <c:pt idx="0">
                  <c:v>22</c:v>
                </c:pt>
                <c:pt idx="1">
                  <c:v>5</c:v>
                </c:pt>
                <c:pt idx="2">
                  <c:v>5</c:v>
                </c:pt>
                <c:pt idx="3">
                  <c:v>12</c:v>
                </c:pt>
              </c:numCache>
            </c:numRef>
          </c:val>
          <c:extLst>
            <c:ext xmlns:c16="http://schemas.microsoft.com/office/drawing/2014/chart" uri="{C3380CC4-5D6E-409C-BE32-E72D297353CC}">
              <c16:uniqueId val="{00000001-23B7-4E96-943E-1503ACE338BB}"/>
            </c:ext>
          </c:extLst>
        </c:ser>
        <c:ser>
          <c:idx val="2"/>
          <c:order val="2"/>
          <c:tx>
            <c:strRef>
              <c:f>Dati!$E$320</c:f>
              <c:strCache>
                <c:ptCount val="1"/>
                <c:pt idx="0">
                  <c:v>2023., n=1047</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Dati!$B$321:$B$324</c:f>
              <c:strCache>
                <c:ptCount val="4"/>
                <c:pt idx="0">
                  <c:v>Informētu par to konkrētās iestādes vadītāju</c:v>
                </c:pt>
                <c:pt idx="1">
                  <c:v>Informētu nevalstiskās (sabiedriskās) organizācijas</c:v>
                </c:pt>
                <c:pt idx="2">
                  <c:v>Nevienu par to neinformētu un neziņotu nevienai iestādei</c:v>
                </c:pt>
                <c:pt idx="3">
                  <c:v>Grūti pateikt / NA</c:v>
                </c:pt>
              </c:strCache>
            </c:strRef>
          </c:cat>
          <c:val>
            <c:numRef>
              <c:f>Dati!$E$321:$E$324</c:f>
              <c:numCache>
                <c:formatCode>General</c:formatCode>
                <c:ptCount val="4"/>
                <c:pt idx="0">
                  <c:v>16</c:v>
                </c:pt>
                <c:pt idx="1">
                  <c:v>4</c:v>
                </c:pt>
                <c:pt idx="2">
                  <c:v>6</c:v>
                </c:pt>
                <c:pt idx="3">
                  <c:v>18</c:v>
                </c:pt>
              </c:numCache>
            </c:numRef>
          </c:val>
          <c:extLst>
            <c:ext xmlns:c16="http://schemas.microsoft.com/office/drawing/2014/chart" uri="{C3380CC4-5D6E-409C-BE32-E72D297353CC}">
              <c16:uniqueId val="{00000002-23B7-4E96-943E-1503ACE338BB}"/>
            </c:ext>
          </c:extLst>
        </c:ser>
        <c:ser>
          <c:idx val="3"/>
          <c:order val="3"/>
          <c:tx>
            <c:strRef>
              <c:f>Dati!$F$320</c:f>
              <c:strCache>
                <c:ptCount val="1"/>
                <c:pt idx="0">
                  <c:v>2022., n=1041</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Dati!$B$321:$B$324</c:f>
              <c:strCache>
                <c:ptCount val="4"/>
                <c:pt idx="0">
                  <c:v>Informētu par to konkrētās iestādes vadītāju</c:v>
                </c:pt>
                <c:pt idx="1">
                  <c:v>Informētu nevalstiskās (sabiedriskās) organizācijas</c:v>
                </c:pt>
                <c:pt idx="2">
                  <c:v>Nevienu par to neinformētu un neziņotu nevienai iestādei</c:v>
                </c:pt>
                <c:pt idx="3">
                  <c:v>Grūti pateikt / NA</c:v>
                </c:pt>
              </c:strCache>
            </c:strRef>
          </c:cat>
          <c:val>
            <c:numRef>
              <c:f>Dati!$F$321:$F$324</c:f>
              <c:numCache>
                <c:formatCode>General</c:formatCode>
                <c:ptCount val="4"/>
                <c:pt idx="0">
                  <c:v>19</c:v>
                </c:pt>
                <c:pt idx="1">
                  <c:v>5</c:v>
                </c:pt>
                <c:pt idx="2">
                  <c:v>6</c:v>
                </c:pt>
                <c:pt idx="3">
                  <c:v>13</c:v>
                </c:pt>
              </c:numCache>
            </c:numRef>
          </c:val>
          <c:extLst>
            <c:ext xmlns:c16="http://schemas.microsoft.com/office/drawing/2014/chart" uri="{C3380CC4-5D6E-409C-BE32-E72D297353CC}">
              <c16:uniqueId val="{00000003-23B7-4E96-943E-1503ACE338BB}"/>
            </c:ext>
          </c:extLst>
        </c:ser>
        <c:ser>
          <c:idx val="4"/>
          <c:order val="4"/>
          <c:tx>
            <c:strRef>
              <c:f>Dati!$G$320</c:f>
              <c:strCache>
                <c:ptCount val="1"/>
                <c:pt idx="0">
                  <c:v>2021., n=1001</c:v>
                </c:pt>
              </c:strCache>
            </c:strRef>
          </c:tx>
          <c:spPr>
            <a:solidFill>
              <a:srgbClr val="E6EE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Dati!$B$321:$B$324</c:f>
              <c:strCache>
                <c:ptCount val="4"/>
                <c:pt idx="0">
                  <c:v>Informētu par to konkrētās iestādes vadītāju</c:v>
                </c:pt>
                <c:pt idx="1">
                  <c:v>Informētu nevalstiskās (sabiedriskās) organizācijas</c:v>
                </c:pt>
                <c:pt idx="2">
                  <c:v>Nevienu par to neinformētu un neziņotu nevienai iestādei</c:v>
                </c:pt>
                <c:pt idx="3">
                  <c:v>Grūti pateikt / NA</c:v>
                </c:pt>
              </c:strCache>
            </c:strRef>
          </c:cat>
          <c:val>
            <c:numRef>
              <c:f>Dati!$G$321:$G$324</c:f>
              <c:numCache>
                <c:formatCode>General</c:formatCode>
                <c:ptCount val="4"/>
                <c:pt idx="0">
                  <c:v>18</c:v>
                </c:pt>
                <c:pt idx="1">
                  <c:v>4</c:v>
                </c:pt>
                <c:pt idx="2">
                  <c:v>5</c:v>
                </c:pt>
                <c:pt idx="3">
                  <c:v>11</c:v>
                </c:pt>
              </c:numCache>
            </c:numRef>
          </c:val>
          <c:extLst>
            <c:ext xmlns:c16="http://schemas.microsoft.com/office/drawing/2014/chart" uri="{C3380CC4-5D6E-409C-BE32-E72D297353CC}">
              <c16:uniqueId val="{00000004-23B7-4E96-943E-1503ACE338BB}"/>
            </c:ext>
          </c:extLst>
        </c:ser>
        <c:dLbls>
          <c:showLegendKey val="0"/>
          <c:showVal val="0"/>
          <c:showCatName val="0"/>
          <c:showSerName val="0"/>
          <c:showPercent val="0"/>
          <c:showBubbleSize val="0"/>
        </c:dLbls>
        <c:gapWidth val="100"/>
        <c:axId val="1531082799"/>
        <c:axId val="1531085199"/>
      </c:barChart>
      <c:catAx>
        <c:axId val="1531082799"/>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531085199"/>
        <c:crosses val="autoZero"/>
        <c:auto val="1"/>
        <c:lblAlgn val="ctr"/>
        <c:lblOffset val="100"/>
        <c:noMultiLvlLbl val="0"/>
      </c:catAx>
      <c:valAx>
        <c:axId val="1531085199"/>
        <c:scaling>
          <c:orientation val="minMax"/>
          <c:max val="70"/>
        </c:scaling>
        <c:delete val="1"/>
        <c:axPos val="t"/>
        <c:numFmt formatCode="0" sourceLinked="1"/>
        <c:majorTickMark val="out"/>
        <c:minorTickMark val="none"/>
        <c:tickLblPos val="nextTo"/>
        <c:crossAx val="153108279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a:latin typeface="Arial" panose="020B0604020202020204" pitchFamily="34" charset="0"/>
                <a:cs typeface="Arial" panose="020B0604020202020204" pitchFamily="34" charset="0"/>
              </a:rPr>
              <a:t>%</a:t>
            </a:r>
          </a:p>
        </c:rich>
      </c:tx>
      <c:layout>
        <c:manualLayout>
          <c:xMode val="edge"/>
          <c:yMode val="edge"/>
          <c:x val="0.96489563567362424"/>
          <c:y val="3.2407407407407406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0837917793482648"/>
          <c:y val="3.2531419082320878E-2"/>
          <c:w val="0.57074795679003121"/>
          <c:h val="0.93656956899090438"/>
        </c:manualLayout>
      </c:layout>
      <c:barChart>
        <c:barDir val="bar"/>
        <c:grouping val="clustered"/>
        <c:varyColors val="0"/>
        <c:ser>
          <c:idx val="0"/>
          <c:order val="0"/>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Dati!$B$329:$B$359</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Dati!$C$329:$C$359</c:f>
              <c:numCache>
                <c:formatCode>General</c:formatCode>
                <c:ptCount val="31"/>
                <c:pt idx="0" formatCode="0">
                  <c:v>40.895522388059703</c:v>
                </c:pt>
                <c:pt idx="2" formatCode="0">
                  <c:v>49.78448275862069</c:v>
                </c:pt>
                <c:pt idx="3" formatCode="0">
                  <c:v>33.271719038817004</c:v>
                </c:pt>
                <c:pt idx="5" formatCode="0">
                  <c:v>74.117647058823536</c:v>
                </c:pt>
                <c:pt idx="6" formatCode="0">
                  <c:v>62.5</c:v>
                </c:pt>
                <c:pt idx="7" formatCode="0">
                  <c:v>50.264550264550266</c:v>
                </c:pt>
                <c:pt idx="8" formatCode="0">
                  <c:v>30.994152046783626</c:v>
                </c:pt>
                <c:pt idx="9" formatCode="0">
                  <c:v>31.736526946107784</c:v>
                </c:pt>
                <c:pt idx="10" formatCode="0">
                  <c:v>27.142857142857142</c:v>
                </c:pt>
                <c:pt idx="11" formatCode="0">
                  <c:v>20.512820512820515</c:v>
                </c:pt>
                <c:pt idx="13" formatCode="0">
                  <c:v>44.267515923566876</c:v>
                </c:pt>
                <c:pt idx="14" formatCode="0">
                  <c:v>35.06849315068493</c:v>
                </c:pt>
                <c:pt idx="16" formatCode="0">
                  <c:v>39.344262295081968</c:v>
                </c:pt>
                <c:pt idx="17" formatCode="0">
                  <c:v>41.109298531810765</c:v>
                </c:pt>
                <c:pt idx="18" formatCode="0">
                  <c:v>40.785498489425983</c:v>
                </c:pt>
                <c:pt idx="20" formatCode="0">
                  <c:v>27.06766917293233</c:v>
                </c:pt>
                <c:pt idx="21" formatCode="0">
                  <c:v>34.285714285714285</c:v>
                </c:pt>
                <c:pt idx="22" formatCode="0">
                  <c:v>34.507042253521128</c:v>
                </c:pt>
                <c:pt idx="23" formatCode="0">
                  <c:v>46.715328467153284</c:v>
                </c:pt>
                <c:pt idx="24" formatCode="0">
                  <c:v>60.11904761904762</c:v>
                </c:pt>
                <c:pt idx="26" formatCode="0">
                  <c:v>45.512820512820511</c:v>
                </c:pt>
                <c:pt idx="27" formatCode="0">
                  <c:v>41.25874125874126</c:v>
                </c:pt>
                <c:pt idx="28" formatCode="0">
                  <c:v>34.246575342465754</c:v>
                </c:pt>
                <c:pt idx="29" formatCode="0">
                  <c:v>41.739130434782609</c:v>
                </c:pt>
                <c:pt idx="30" formatCode="0">
                  <c:v>30.827067669172934</c:v>
                </c:pt>
              </c:numCache>
            </c:numRef>
          </c:val>
          <c:extLst>
            <c:ext xmlns:c16="http://schemas.microsoft.com/office/drawing/2014/chart" uri="{C3380CC4-5D6E-409C-BE32-E72D297353CC}">
              <c16:uniqueId val="{00000000-4F2E-4AF5-9F12-9082DB10A15A}"/>
            </c:ext>
          </c:extLst>
        </c:ser>
        <c:dLbls>
          <c:showLegendKey val="0"/>
          <c:showVal val="0"/>
          <c:showCatName val="0"/>
          <c:showSerName val="0"/>
          <c:showPercent val="0"/>
          <c:showBubbleSize val="0"/>
        </c:dLbls>
        <c:gapWidth val="30"/>
        <c:axId val="1452064111"/>
        <c:axId val="1452073231"/>
      </c:barChart>
      <c:catAx>
        <c:axId val="1452064111"/>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80"/>
        </c:scaling>
        <c:delete val="1"/>
        <c:axPos val="t"/>
        <c:numFmt formatCode="0"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a:latin typeface="Arial" panose="020B0604020202020204" pitchFamily="34" charset="0"/>
                <a:cs typeface="Arial" panose="020B0604020202020204" pitchFamily="34" charset="0"/>
              </a:rPr>
              <a:t>%</a:t>
            </a:r>
          </a:p>
        </c:rich>
      </c:tx>
      <c:layout>
        <c:manualLayout>
          <c:xMode val="edge"/>
          <c:yMode val="edge"/>
          <c:x val="0.75616698292220119"/>
          <c:y val="3.2407310694160196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0837917793482648"/>
          <c:y val="4.8464115114579917E-2"/>
          <c:w val="0.57074795679003121"/>
          <c:h val="0.92063700209004051"/>
        </c:manualLayout>
      </c:layout>
      <c:barChart>
        <c:barDir val="bar"/>
        <c:grouping val="clustered"/>
        <c:varyColors val="0"/>
        <c:ser>
          <c:idx val="0"/>
          <c:order val="0"/>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Dati!$B$363:$B$393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Dati!$C$363:$C$393</c:f>
              <c:numCache>
                <c:formatCode>General</c:formatCode>
                <c:ptCount val="31"/>
                <c:pt idx="0" formatCode="0">
                  <c:v>17.71144278606965</c:v>
                </c:pt>
                <c:pt idx="2" formatCode="0">
                  <c:v>17.887931034482758</c:v>
                </c:pt>
                <c:pt idx="3" formatCode="0">
                  <c:v>17.560073937153419</c:v>
                </c:pt>
                <c:pt idx="5" formatCode="0">
                  <c:v>16.470588235294116</c:v>
                </c:pt>
                <c:pt idx="6" formatCode="0">
                  <c:v>17.647058823529413</c:v>
                </c:pt>
                <c:pt idx="7" formatCode="0">
                  <c:v>20.634920634920636</c:v>
                </c:pt>
                <c:pt idx="8" formatCode="0">
                  <c:v>19.883040935672515</c:v>
                </c:pt>
                <c:pt idx="9" formatCode="0">
                  <c:v>12.574850299401197</c:v>
                </c:pt>
                <c:pt idx="10" formatCode="0">
                  <c:v>20</c:v>
                </c:pt>
                <c:pt idx="11" formatCode="0">
                  <c:v>15.384615384615385</c:v>
                </c:pt>
                <c:pt idx="13" formatCode="0">
                  <c:v>19.267515923566879</c:v>
                </c:pt>
                <c:pt idx="14" formatCode="0">
                  <c:v>14.794520547945206</c:v>
                </c:pt>
                <c:pt idx="16" formatCode="0">
                  <c:v>26.229508196721312</c:v>
                </c:pt>
                <c:pt idx="17" formatCode="0">
                  <c:v>17.781402936378466</c:v>
                </c:pt>
                <c:pt idx="18" formatCode="0">
                  <c:v>16.012084592145015</c:v>
                </c:pt>
                <c:pt idx="20" formatCode="0">
                  <c:v>17.293233082706767</c:v>
                </c:pt>
                <c:pt idx="21" formatCode="0">
                  <c:v>17.714285714285715</c:v>
                </c:pt>
                <c:pt idx="22" formatCode="0">
                  <c:v>19.718309859154928</c:v>
                </c:pt>
                <c:pt idx="23" formatCode="0">
                  <c:v>14.598540145985401</c:v>
                </c:pt>
                <c:pt idx="24" formatCode="0">
                  <c:v>17.261904761904763</c:v>
                </c:pt>
                <c:pt idx="26" formatCode="0">
                  <c:v>16.666666666666668</c:v>
                </c:pt>
                <c:pt idx="27" formatCode="0">
                  <c:v>16.783216783216783</c:v>
                </c:pt>
                <c:pt idx="28" formatCode="0">
                  <c:v>24.657534246575342</c:v>
                </c:pt>
                <c:pt idx="29" formatCode="0">
                  <c:v>15.652173913043478</c:v>
                </c:pt>
                <c:pt idx="30" formatCode="0">
                  <c:v>16.541353383458645</c:v>
                </c:pt>
              </c:numCache>
            </c:numRef>
          </c:val>
          <c:extLst>
            <c:ext xmlns:c16="http://schemas.microsoft.com/office/drawing/2014/chart" uri="{C3380CC4-5D6E-409C-BE32-E72D297353CC}">
              <c16:uniqueId val="{00000000-2A98-4EDE-8BBD-8701B1F3D06A}"/>
            </c:ext>
          </c:extLst>
        </c:ser>
        <c:dLbls>
          <c:showLegendKey val="0"/>
          <c:showVal val="0"/>
          <c:showCatName val="0"/>
          <c:showSerName val="0"/>
          <c:showPercent val="0"/>
          <c:showBubbleSize val="0"/>
        </c:dLbls>
        <c:gapWidth val="30"/>
        <c:axId val="1452064111"/>
        <c:axId val="1452073231"/>
      </c:barChart>
      <c:catAx>
        <c:axId val="1452064111"/>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80"/>
        </c:scaling>
        <c:delete val="1"/>
        <c:axPos val="t"/>
        <c:numFmt formatCode="0"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a:solidFill>
                  <a:sysClr val="windowText" lastClr="000000"/>
                </a:solidFill>
                <a:latin typeface="Arial" panose="020B0604020202020204" pitchFamily="34" charset="0"/>
                <a:cs typeface="Arial" panose="020B0604020202020204" pitchFamily="34" charset="0"/>
              </a:rPr>
              <a:t>%</a:t>
            </a:r>
          </a:p>
        </c:rich>
      </c:tx>
      <c:layout>
        <c:manualLayout>
          <c:xMode val="edge"/>
          <c:yMode val="edge"/>
          <c:x val="0.92892216786154747"/>
          <c:y val="0.13769249432056288"/>
        </c:manualLayout>
      </c:layout>
      <c:overlay val="0"/>
      <c:spPr>
        <a:noFill/>
        <a:ln>
          <a:solidFill>
            <a:srgbClr val="996633"/>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stacked"/>
        <c:varyColors val="0"/>
        <c:ser>
          <c:idx val="0"/>
          <c:order val="0"/>
          <c:tx>
            <c:strRef>
              <c:f>Dati!$C$398</c:f>
              <c:strCache>
                <c:ptCount val="1"/>
                <c:pt idx="0">
                  <c:v>.</c:v>
                </c:pt>
              </c:strCache>
            </c:strRef>
          </c:tx>
          <c:spPr>
            <a:noFill/>
            <a:ln>
              <a:noFill/>
            </a:ln>
            <a:effectLst/>
          </c:spPr>
          <c:invertIfNegative val="0"/>
          <c:cat>
            <c:strRef>
              <c:f>Dati!$B$399:$B$406</c:f>
              <c:strCache>
                <c:ptCount val="8"/>
                <c:pt idx="0">
                  <c:v>Stingrāk jākontrolē publiskie iepirkumi</c:v>
                </c:pt>
                <c:pt idx="1">
                  <c:v>Jānodrošina lielāka informācijas atklātība attiecībā uz tām personām/organizācijām, kuras ietekmē lēmumu pieņemšanu (lobēšana)</c:v>
                </c:pt>
                <c:pt idx="2">
                  <c:v>Tiesām jāpiespriež bargāki sodi kukuļņēmējiem un kukuļdevējiem</c:v>
                </c:pt>
                <c:pt idx="3">
                  <c:v>Ierobežot iespējas privātpersonām ziedot līdzekļus politiskajām partijām</c:v>
                </c:pt>
                <c:pt idx="4">
                  <c:v>Jāiedzīvina ētikas kodeksi un pretkorupcijas programmas</c:v>
                </c:pt>
                <c:pt idx="5">
                  <c:v>Pilnībā aizliegt politisko partiju reklāmas </c:v>
                </c:pt>
                <c:pt idx="6">
                  <c:v>Jāpiešķir papildus līdzekļi Korupcijas novēršanas un apkarošanas birojam (KNAB)</c:v>
                </c:pt>
                <c:pt idx="7">
                  <c:v>Jāpaaugstina algas valsts pārvaldē </c:v>
                </c:pt>
              </c:strCache>
            </c:strRef>
          </c:cat>
          <c:val>
            <c:numRef>
              <c:f>Dati!$C$399:$C$406</c:f>
              <c:numCache>
                <c:formatCode>General</c:formatCode>
                <c:ptCount val="8"/>
                <c:pt idx="0">
                  <c:v>3</c:v>
                </c:pt>
                <c:pt idx="1">
                  <c:v>3</c:v>
                </c:pt>
                <c:pt idx="2">
                  <c:v>3</c:v>
                </c:pt>
                <c:pt idx="3">
                  <c:v>3</c:v>
                </c:pt>
                <c:pt idx="4">
                  <c:v>3</c:v>
                </c:pt>
                <c:pt idx="5">
                  <c:v>3</c:v>
                </c:pt>
                <c:pt idx="6">
                  <c:v>3</c:v>
                </c:pt>
                <c:pt idx="7">
                  <c:v>3</c:v>
                </c:pt>
              </c:numCache>
            </c:numRef>
          </c:val>
          <c:extLst>
            <c:ext xmlns:c16="http://schemas.microsoft.com/office/drawing/2014/chart" uri="{C3380CC4-5D6E-409C-BE32-E72D297353CC}">
              <c16:uniqueId val="{00000000-C136-4946-A82C-F8181FCF40AA}"/>
            </c:ext>
          </c:extLst>
        </c:ser>
        <c:ser>
          <c:idx val="1"/>
          <c:order val="1"/>
          <c:tx>
            <c:strRef>
              <c:f>Dati!$D$398</c:f>
              <c:strCache>
                <c:ptCount val="1"/>
                <c:pt idx="0">
                  <c:v>Tas nav svarīgi</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Dati!$B$399:$B$406</c:f>
              <c:strCache>
                <c:ptCount val="8"/>
                <c:pt idx="0">
                  <c:v>Stingrāk jākontrolē publiskie iepirkumi</c:v>
                </c:pt>
                <c:pt idx="1">
                  <c:v>Jānodrošina lielāka informācijas atklātība attiecībā uz tām personām/organizācijām, kuras ietekmē lēmumu pieņemšanu (lobēšana)</c:v>
                </c:pt>
                <c:pt idx="2">
                  <c:v>Tiesām jāpiespriež bargāki sodi kukuļņēmējiem un kukuļdevējiem</c:v>
                </c:pt>
                <c:pt idx="3">
                  <c:v>Ierobežot iespējas privātpersonām ziedot līdzekļus politiskajām partijām</c:v>
                </c:pt>
                <c:pt idx="4">
                  <c:v>Jāiedzīvina ētikas kodeksi un pretkorupcijas programmas</c:v>
                </c:pt>
                <c:pt idx="5">
                  <c:v>Pilnībā aizliegt politisko partiju reklāmas </c:v>
                </c:pt>
                <c:pt idx="6">
                  <c:v>Jāpiešķir papildus līdzekļi Korupcijas novēršanas un apkarošanas birojam (KNAB)</c:v>
                </c:pt>
                <c:pt idx="7">
                  <c:v>Jāpaaugstina algas valsts pārvaldē </c:v>
                </c:pt>
              </c:strCache>
            </c:strRef>
          </c:cat>
          <c:val>
            <c:numRef>
              <c:f>Dati!$D$399:$D$406</c:f>
              <c:numCache>
                <c:formatCode>0</c:formatCode>
                <c:ptCount val="8"/>
                <c:pt idx="0">
                  <c:v>4.9751243781094523</c:v>
                </c:pt>
                <c:pt idx="1">
                  <c:v>4.5771144278606961</c:v>
                </c:pt>
                <c:pt idx="2">
                  <c:v>10.746268656716419</c:v>
                </c:pt>
                <c:pt idx="3">
                  <c:v>16.119402985074625</c:v>
                </c:pt>
                <c:pt idx="4">
                  <c:v>18.009950248756219</c:v>
                </c:pt>
                <c:pt idx="5">
                  <c:v>28.35820895522388</c:v>
                </c:pt>
                <c:pt idx="6">
                  <c:v>41.691542288557216</c:v>
                </c:pt>
                <c:pt idx="7">
                  <c:v>55.820895522388057</c:v>
                </c:pt>
              </c:numCache>
            </c:numRef>
          </c:val>
          <c:extLst>
            <c:ext xmlns:c16="http://schemas.microsoft.com/office/drawing/2014/chart" uri="{C3380CC4-5D6E-409C-BE32-E72D297353CC}">
              <c16:uniqueId val="{00000001-C136-4946-A82C-F8181FCF40AA}"/>
            </c:ext>
          </c:extLst>
        </c:ser>
        <c:ser>
          <c:idx val="2"/>
          <c:order val="2"/>
          <c:tx>
            <c:strRef>
              <c:f>Dati!$E$398</c:f>
              <c:strCache>
                <c:ptCount val="1"/>
                <c:pt idx="0">
                  <c:v>Tas ir svarīgi </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Dati!$B$399:$B$406</c:f>
              <c:strCache>
                <c:ptCount val="8"/>
                <c:pt idx="0">
                  <c:v>Stingrāk jākontrolē publiskie iepirkumi</c:v>
                </c:pt>
                <c:pt idx="1">
                  <c:v>Jānodrošina lielāka informācijas atklātība attiecībā uz tām personām/organizācijām, kuras ietekmē lēmumu pieņemšanu (lobēšana)</c:v>
                </c:pt>
                <c:pt idx="2">
                  <c:v>Tiesām jāpiespriež bargāki sodi kukuļņēmējiem un kukuļdevējiem</c:v>
                </c:pt>
                <c:pt idx="3">
                  <c:v>Ierobežot iespējas privātpersonām ziedot līdzekļus politiskajām partijām</c:v>
                </c:pt>
                <c:pt idx="4">
                  <c:v>Jāiedzīvina ētikas kodeksi un pretkorupcijas programmas</c:v>
                </c:pt>
                <c:pt idx="5">
                  <c:v>Pilnībā aizliegt politisko partiju reklāmas </c:v>
                </c:pt>
                <c:pt idx="6">
                  <c:v>Jāpiešķir papildus līdzekļi Korupcijas novēršanas un apkarošanas birojam (KNAB)</c:v>
                </c:pt>
                <c:pt idx="7">
                  <c:v>Jāpaaugstina algas valsts pārvaldē </c:v>
                </c:pt>
              </c:strCache>
            </c:strRef>
          </c:cat>
          <c:val>
            <c:numRef>
              <c:f>Dati!$E$399:$E$406</c:f>
              <c:numCache>
                <c:formatCode>0</c:formatCode>
                <c:ptCount val="8"/>
                <c:pt idx="0">
                  <c:v>30.746268656716417</c:v>
                </c:pt>
                <c:pt idx="1">
                  <c:v>33.333333333333336</c:v>
                </c:pt>
                <c:pt idx="2">
                  <c:v>36.517412935323385</c:v>
                </c:pt>
                <c:pt idx="3">
                  <c:v>26.865671641791046</c:v>
                </c:pt>
                <c:pt idx="4">
                  <c:v>36.417910447761194</c:v>
                </c:pt>
                <c:pt idx="5">
                  <c:v>21.492537313432837</c:v>
                </c:pt>
                <c:pt idx="6">
                  <c:v>26.169154228855721</c:v>
                </c:pt>
                <c:pt idx="7">
                  <c:v>20.895522388059703</c:v>
                </c:pt>
              </c:numCache>
            </c:numRef>
          </c:val>
          <c:extLst>
            <c:ext xmlns:c16="http://schemas.microsoft.com/office/drawing/2014/chart" uri="{C3380CC4-5D6E-409C-BE32-E72D297353CC}">
              <c16:uniqueId val="{00000002-C136-4946-A82C-F8181FCF40AA}"/>
            </c:ext>
          </c:extLst>
        </c:ser>
        <c:ser>
          <c:idx val="3"/>
          <c:order val="3"/>
          <c:tx>
            <c:strRef>
              <c:f>Dati!$F$398</c:f>
              <c:strCache>
                <c:ptCount val="1"/>
                <c:pt idx="0">
                  <c:v>Tas ir ļoti svarīgi</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Dati!$B$399:$B$406</c:f>
              <c:strCache>
                <c:ptCount val="8"/>
                <c:pt idx="0">
                  <c:v>Stingrāk jākontrolē publiskie iepirkumi</c:v>
                </c:pt>
                <c:pt idx="1">
                  <c:v>Jānodrošina lielāka informācijas atklātība attiecībā uz tām personām/organizācijām, kuras ietekmē lēmumu pieņemšanu (lobēšana)</c:v>
                </c:pt>
                <c:pt idx="2">
                  <c:v>Tiesām jāpiespriež bargāki sodi kukuļņēmējiem un kukuļdevējiem</c:v>
                </c:pt>
                <c:pt idx="3">
                  <c:v>Ierobežot iespējas privātpersonām ziedot līdzekļus politiskajām partijām</c:v>
                </c:pt>
                <c:pt idx="4">
                  <c:v>Jāiedzīvina ētikas kodeksi un pretkorupcijas programmas</c:v>
                </c:pt>
                <c:pt idx="5">
                  <c:v>Pilnībā aizliegt politisko partiju reklāmas </c:v>
                </c:pt>
                <c:pt idx="6">
                  <c:v>Jāpiešķir papildus līdzekļi Korupcijas novēršanas un apkarošanas birojam (KNAB)</c:v>
                </c:pt>
                <c:pt idx="7">
                  <c:v>Jāpaaugstina algas valsts pārvaldē </c:v>
                </c:pt>
              </c:strCache>
            </c:strRef>
          </c:cat>
          <c:val>
            <c:numRef>
              <c:f>Dati!$F$399:$F$406</c:f>
              <c:numCache>
                <c:formatCode>0</c:formatCode>
                <c:ptCount val="8"/>
                <c:pt idx="0">
                  <c:v>56.417910447761194</c:v>
                </c:pt>
                <c:pt idx="1">
                  <c:v>52.437810945273633</c:v>
                </c:pt>
                <c:pt idx="2">
                  <c:v>42.686567164179102</c:v>
                </c:pt>
                <c:pt idx="3">
                  <c:v>43.184079601990049</c:v>
                </c:pt>
                <c:pt idx="4">
                  <c:v>29.850746268656717</c:v>
                </c:pt>
                <c:pt idx="5">
                  <c:v>31.741293532338307</c:v>
                </c:pt>
                <c:pt idx="6">
                  <c:v>11.343283582089553</c:v>
                </c:pt>
                <c:pt idx="7">
                  <c:v>9.7512437810945265</c:v>
                </c:pt>
              </c:numCache>
            </c:numRef>
          </c:val>
          <c:extLst>
            <c:ext xmlns:c16="http://schemas.microsoft.com/office/drawing/2014/chart" uri="{C3380CC4-5D6E-409C-BE32-E72D297353CC}">
              <c16:uniqueId val="{00000003-C136-4946-A82C-F8181FCF40AA}"/>
            </c:ext>
          </c:extLst>
        </c:ser>
        <c:ser>
          <c:idx val="4"/>
          <c:order val="4"/>
          <c:tx>
            <c:strRef>
              <c:f>Dati!$G$398</c:f>
              <c:strCache>
                <c:ptCount val="1"/>
                <c:pt idx="0">
                  <c:v>Nezina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Dati!$B$399:$B$406</c:f>
              <c:strCache>
                <c:ptCount val="8"/>
                <c:pt idx="0">
                  <c:v>Stingrāk jākontrolē publiskie iepirkumi</c:v>
                </c:pt>
                <c:pt idx="1">
                  <c:v>Jānodrošina lielāka informācijas atklātība attiecībā uz tām personām/organizācijām, kuras ietekmē lēmumu pieņemšanu (lobēšana)</c:v>
                </c:pt>
                <c:pt idx="2">
                  <c:v>Tiesām jāpiespriež bargāki sodi kukuļņēmējiem un kukuļdevējiem</c:v>
                </c:pt>
                <c:pt idx="3">
                  <c:v>Ierobežot iespējas privātpersonām ziedot līdzekļus politiskajām partijām</c:v>
                </c:pt>
                <c:pt idx="4">
                  <c:v>Jāiedzīvina ētikas kodeksi un pretkorupcijas programmas</c:v>
                </c:pt>
                <c:pt idx="5">
                  <c:v>Pilnībā aizliegt politisko partiju reklāmas </c:v>
                </c:pt>
                <c:pt idx="6">
                  <c:v>Jāpiešķir papildus līdzekļi Korupcijas novēršanas un apkarošanas birojam (KNAB)</c:v>
                </c:pt>
                <c:pt idx="7">
                  <c:v>Jāpaaugstina algas valsts pārvaldē </c:v>
                </c:pt>
              </c:strCache>
            </c:strRef>
          </c:cat>
          <c:val>
            <c:numRef>
              <c:f>Dati!$G$399:$G$406</c:f>
              <c:numCache>
                <c:formatCode>0</c:formatCode>
                <c:ptCount val="8"/>
                <c:pt idx="0">
                  <c:v>7.8606965174129355</c:v>
                </c:pt>
                <c:pt idx="1">
                  <c:v>9.6517412935323375</c:v>
                </c:pt>
                <c:pt idx="2">
                  <c:v>10.049751243781095</c:v>
                </c:pt>
                <c:pt idx="3">
                  <c:v>13.830845771144279</c:v>
                </c:pt>
                <c:pt idx="4">
                  <c:v>15.721393034825871</c:v>
                </c:pt>
                <c:pt idx="5">
                  <c:v>18.407960199004975</c:v>
                </c:pt>
                <c:pt idx="6">
                  <c:v>20.796019900497512</c:v>
                </c:pt>
                <c:pt idx="7">
                  <c:v>13.532338308457712</c:v>
                </c:pt>
              </c:numCache>
            </c:numRef>
          </c:val>
          <c:extLst>
            <c:ext xmlns:c16="http://schemas.microsoft.com/office/drawing/2014/chart" uri="{C3380CC4-5D6E-409C-BE32-E72D297353CC}">
              <c16:uniqueId val="{00000004-C136-4946-A82C-F8181FCF40AA}"/>
            </c:ext>
          </c:extLst>
        </c:ser>
        <c:dLbls>
          <c:showLegendKey val="0"/>
          <c:showVal val="0"/>
          <c:showCatName val="0"/>
          <c:showSerName val="0"/>
          <c:showPercent val="0"/>
          <c:showBubbleSize val="0"/>
        </c:dLbls>
        <c:gapWidth val="50"/>
        <c:overlap val="100"/>
        <c:axId val="1489410959"/>
        <c:axId val="1489395599"/>
      </c:barChart>
      <c:catAx>
        <c:axId val="1489410959"/>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89395599"/>
        <c:crosses val="autoZero"/>
        <c:auto val="1"/>
        <c:lblAlgn val="ctr"/>
        <c:lblOffset val="100"/>
        <c:noMultiLvlLbl val="0"/>
      </c:catAx>
      <c:valAx>
        <c:axId val="1489395599"/>
        <c:scaling>
          <c:orientation val="minMax"/>
        </c:scaling>
        <c:delete val="1"/>
        <c:axPos val="t"/>
        <c:numFmt formatCode="General" sourceLinked="1"/>
        <c:majorTickMark val="none"/>
        <c:minorTickMark val="none"/>
        <c:tickLblPos val="nextTo"/>
        <c:crossAx val="1489410959"/>
        <c:crosses val="autoZero"/>
        <c:crossBetween val="between"/>
      </c:valAx>
      <c:spPr>
        <a:noFill/>
        <a:ln>
          <a:noFill/>
        </a:ln>
        <a:effectLst/>
      </c:spPr>
    </c:plotArea>
    <c:legend>
      <c:legendPos val="t"/>
      <c:legendEntry>
        <c:idx val="0"/>
        <c:delete val="1"/>
      </c:legendEntry>
      <c:layout>
        <c:manualLayout>
          <c:xMode val="edge"/>
          <c:yMode val="edge"/>
          <c:x val="0.38380731023079945"/>
          <c:y val="4.5784424005822805E-2"/>
          <c:w val="0.60760052583788471"/>
          <c:h val="4.779615783321202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a:solidFill>
                  <a:sysClr val="windowText" lastClr="000000"/>
                </a:solidFill>
                <a:latin typeface="Arial" panose="020B0604020202020204" pitchFamily="34" charset="0"/>
                <a:cs typeface="Arial" panose="020B0604020202020204" pitchFamily="34" charset="0"/>
              </a:rPr>
              <a:t>%</a:t>
            </a:r>
          </a:p>
        </c:rich>
      </c:tx>
      <c:layout>
        <c:manualLayout>
          <c:xMode val="edge"/>
          <c:yMode val="edge"/>
          <c:x val="0.92892216786154747"/>
          <c:y val="0.13769249432056288"/>
        </c:manualLayout>
      </c:layout>
      <c:overlay val="0"/>
      <c:spPr>
        <a:noFill/>
        <a:ln>
          <a:solidFill>
            <a:srgbClr val="996633"/>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stacked"/>
        <c:varyColors val="0"/>
        <c:ser>
          <c:idx val="0"/>
          <c:order val="0"/>
          <c:tx>
            <c:strRef>
              <c:f>Dati!$C$410</c:f>
              <c:strCache>
                <c:ptCount val="1"/>
                <c:pt idx="0">
                  <c:v>.</c:v>
                </c:pt>
              </c:strCache>
            </c:strRef>
          </c:tx>
          <c:spPr>
            <a:noFill/>
            <a:ln>
              <a:noFill/>
            </a:ln>
            <a:effectLst/>
          </c:spPr>
          <c:invertIfNegative val="0"/>
          <c:cat>
            <c:strRef>
              <c:f>Dati!$B$411:$B$415</c:f>
              <c:strCache>
                <c:ptCount val="5"/>
                <c:pt idx="0">
                  <c:v>2025., n=1005</c:v>
                </c:pt>
                <c:pt idx="1">
                  <c:v>2024., n=1001</c:v>
                </c:pt>
                <c:pt idx="2">
                  <c:v>2023., n=1047</c:v>
                </c:pt>
                <c:pt idx="3">
                  <c:v>2022., n=1041</c:v>
                </c:pt>
                <c:pt idx="4">
                  <c:v>2021., n=1001</c:v>
                </c:pt>
              </c:strCache>
            </c:strRef>
          </c:cat>
          <c:val>
            <c:numRef>
              <c:f>Dati!$C$411:$C$415</c:f>
              <c:numCache>
                <c:formatCode>General</c:formatCode>
                <c:ptCount val="5"/>
                <c:pt idx="0">
                  <c:v>3</c:v>
                </c:pt>
                <c:pt idx="1">
                  <c:v>3</c:v>
                </c:pt>
                <c:pt idx="2">
                  <c:v>3</c:v>
                </c:pt>
                <c:pt idx="3">
                  <c:v>3</c:v>
                </c:pt>
                <c:pt idx="4">
                  <c:v>3</c:v>
                </c:pt>
              </c:numCache>
            </c:numRef>
          </c:val>
          <c:extLst>
            <c:ext xmlns:c16="http://schemas.microsoft.com/office/drawing/2014/chart" uri="{C3380CC4-5D6E-409C-BE32-E72D297353CC}">
              <c16:uniqueId val="{00000000-06D6-44C4-8035-109A6FC96A25}"/>
            </c:ext>
          </c:extLst>
        </c:ser>
        <c:ser>
          <c:idx val="1"/>
          <c:order val="1"/>
          <c:tx>
            <c:strRef>
              <c:f>Dati!$D$410</c:f>
              <c:strCache>
                <c:ptCount val="1"/>
                <c:pt idx="0">
                  <c:v>Tas nav svarīgi</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Dati!$B$411:$B$415</c:f>
              <c:strCache>
                <c:ptCount val="5"/>
                <c:pt idx="0">
                  <c:v>2025., n=1005</c:v>
                </c:pt>
                <c:pt idx="1">
                  <c:v>2024., n=1001</c:v>
                </c:pt>
                <c:pt idx="2">
                  <c:v>2023., n=1047</c:v>
                </c:pt>
                <c:pt idx="3">
                  <c:v>2022., n=1041</c:v>
                </c:pt>
                <c:pt idx="4">
                  <c:v>2021., n=1001</c:v>
                </c:pt>
              </c:strCache>
            </c:strRef>
          </c:cat>
          <c:val>
            <c:numRef>
              <c:f>Dati!$D$411:$D$415</c:f>
              <c:numCache>
                <c:formatCode>General</c:formatCode>
                <c:ptCount val="5"/>
                <c:pt idx="0" formatCode="0">
                  <c:v>41.691542288557216</c:v>
                </c:pt>
                <c:pt idx="1">
                  <c:v>38</c:v>
                </c:pt>
                <c:pt idx="2">
                  <c:v>35</c:v>
                </c:pt>
                <c:pt idx="3">
                  <c:v>43</c:v>
                </c:pt>
                <c:pt idx="4">
                  <c:v>37</c:v>
                </c:pt>
              </c:numCache>
            </c:numRef>
          </c:val>
          <c:extLst>
            <c:ext xmlns:c16="http://schemas.microsoft.com/office/drawing/2014/chart" uri="{C3380CC4-5D6E-409C-BE32-E72D297353CC}">
              <c16:uniqueId val="{00000001-06D6-44C4-8035-109A6FC96A25}"/>
            </c:ext>
          </c:extLst>
        </c:ser>
        <c:ser>
          <c:idx val="2"/>
          <c:order val="2"/>
          <c:tx>
            <c:strRef>
              <c:f>Dati!$E$410</c:f>
              <c:strCache>
                <c:ptCount val="1"/>
                <c:pt idx="0">
                  <c:v>Tas ir svarīgi </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Dati!$B$411:$B$415</c:f>
              <c:strCache>
                <c:ptCount val="5"/>
                <c:pt idx="0">
                  <c:v>2025., n=1005</c:v>
                </c:pt>
                <c:pt idx="1">
                  <c:v>2024., n=1001</c:v>
                </c:pt>
                <c:pt idx="2">
                  <c:v>2023., n=1047</c:v>
                </c:pt>
                <c:pt idx="3">
                  <c:v>2022., n=1041</c:v>
                </c:pt>
                <c:pt idx="4">
                  <c:v>2021., n=1001</c:v>
                </c:pt>
              </c:strCache>
            </c:strRef>
          </c:cat>
          <c:val>
            <c:numRef>
              <c:f>Dati!$E$411:$E$415</c:f>
              <c:numCache>
                <c:formatCode>General</c:formatCode>
                <c:ptCount val="5"/>
                <c:pt idx="0" formatCode="0">
                  <c:v>26.169154228855721</c:v>
                </c:pt>
                <c:pt idx="1">
                  <c:v>31</c:v>
                </c:pt>
                <c:pt idx="2">
                  <c:v>32</c:v>
                </c:pt>
                <c:pt idx="3">
                  <c:v>31</c:v>
                </c:pt>
                <c:pt idx="4">
                  <c:v>34</c:v>
                </c:pt>
              </c:numCache>
            </c:numRef>
          </c:val>
          <c:extLst>
            <c:ext xmlns:c16="http://schemas.microsoft.com/office/drawing/2014/chart" uri="{C3380CC4-5D6E-409C-BE32-E72D297353CC}">
              <c16:uniqueId val="{00000002-06D6-44C4-8035-109A6FC96A25}"/>
            </c:ext>
          </c:extLst>
        </c:ser>
        <c:ser>
          <c:idx val="3"/>
          <c:order val="3"/>
          <c:tx>
            <c:strRef>
              <c:f>Dati!$F$410</c:f>
              <c:strCache>
                <c:ptCount val="1"/>
                <c:pt idx="0">
                  <c:v>Tas ir ļoti svarīgi</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Dati!$B$411:$B$415</c:f>
              <c:strCache>
                <c:ptCount val="5"/>
                <c:pt idx="0">
                  <c:v>2025., n=1005</c:v>
                </c:pt>
                <c:pt idx="1">
                  <c:v>2024., n=1001</c:v>
                </c:pt>
                <c:pt idx="2">
                  <c:v>2023., n=1047</c:v>
                </c:pt>
                <c:pt idx="3">
                  <c:v>2022., n=1041</c:v>
                </c:pt>
                <c:pt idx="4">
                  <c:v>2021., n=1001</c:v>
                </c:pt>
              </c:strCache>
            </c:strRef>
          </c:cat>
          <c:val>
            <c:numRef>
              <c:f>Dati!$F$411:$F$415</c:f>
              <c:numCache>
                <c:formatCode>General</c:formatCode>
                <c:ptCount val="5"/>
                <c:pt idx="0" formatCode="0">
                  <c:v>11.343283582089553</c:v>
                </c:pt>
                <c:pt idx="1">
                  <c:v>10</c:v>
                </c:pt>
                <c:pt idx="2">
                  <c:v>12</c:v>
                </c:pt>
                <c:pt idx="3">
                  <c:v>10</c:v>
                </c:pt>
                <c:pt idx="4">
                  <c:v>11</c:v>
                </c:pt>
              </c:numCache>
            </c:numRef>
          </c:val>
          <c:extLst>
            <c:ext xmlns:c16="http://schemas.microsoft.com/office/drawing/2014/chart" uri="{C3380CC4-5D6E-409C-BE32-E72D297353CC}">
              <c16:uniqueId val="{00000003-06D6-44C4-8035-109A6FC96A25}"/>
            </c:ext>
          </c:extLst>
        </c:ser>
        <c:ser>
          <c:idx val="4"/>
          <c:order val="4"/>
          <c:tx>
            <c:strRef>
              <c:f>Dati!$G$410</c:f>
              <c:strCache>
                <c:ptCount val="1"/>
                <c:pt idx="0">
                  <c:v>Nezina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Dati!$B$411:$B$415</c:f>
              <c:strCache>
                <c:ptCount val="5"/>
                <c:pt idx="0">
                  <c:v>2025., n=1005</c:v>
                </c:pt>
                <c:pt idx="1">
                  <c:v>2024., n=1001</c:v>
                </c:pt>
                <c:pt idx="2">
                  <c:v>2023., n=1047</c:v>
                </c:pt>
                <c:pt idx="3">
                  <c:v>2022., n=1041</c:v>
                </c:pt>
                <c:pt idx="4">
                  <c:v>2021., n=1001</c:v>
                </c:pt>
              </c:strCache>
            </c:strRef>
          </c:cat>
          <c:val>
            <c:numRef>
              <c:f>Dati!$G$411:$G$415</c:f>
              <c:numCache>
                <c:formatCode>General</c:formatCode>
                <c:ptCount val="5"/>
                <c:pt idx="0" formatCode="0">
                  <c:v>20.796019900497512</c:v>
                </c:pt>
                <c:pt idx="1">
                  <c:v>21</c:v>
                </c:pt>
                <c:pt idx="2">
                  <c:v>21</c:v>
                </c:pt>
                <c:pt idx="3">
                  <c:v>16</c:v>
                </c:pt>
                <c:pt idx="4">
                  <c:v>18</c:v>
                </c:pt>
              </c:numCache>
            </c:numRef>
          </c:val>
          <c:extLst>
            <c:ext xmlns:c16="http://schemas.microsoft.com/office/drawing/2014/chart" uri="{C3380CC4-5D6E-409C-BE32-E72D297353CC}">
              <c16:uniqueId val="{00000004-06D6-44C4-8035-109A6FC96A25}"/>
            </c:ext>
          </c:extLst>
        </c:ser>
        <c:dLbls>
          <c:showLegendKey val="0"/>
          <c:showVal val="0"/>
          <c:showCatName val="0"/>
          <c:showSerName val="0"/>
          <c:showPercent val="0"/>
          <c:showBubbleSize val="0"/>
        </c:dLbls>
        <c:gapWidth val="50"/>
        <c:overlap val="100"/>
        <c:axId val="1489410959"/>
        <c:axId val="1489395599"/>
      </c:barChart>
      <c:catAx>
        <c:axId val="1489410959"/>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89395599"/>
        <c:crosses val="autoZero"/>
        <c:auto val="1"/>
        <c:lblAlgn val="ctr"/>
        <c:lblOffset val="100"/>
        <c:noMultiLvlLbl val="0"/>
      </c:catAx>
      <c:valAx>
        <c:axId val="1489395599"/>
        <c:scaling>
          <c:orientation val="minMax"/>
        </c:scaling>
        <c:delete val="1"/>
        <c:axPos val="t"/>
        <c:numFmt formatCode="General" sourceLinked="1"/>
        <c:majorTickMark val="none"/>
        <c:minorTickMark val="none"/>
        <c:tickLblPos val="nextTo"/>
        <c:crossAx val="1489410959"/>
        <c:crosses val="autoZero"/>
        <c:crossBetween val="between"/>
      </c:valAx>
      <c:spPr>
        <a:noFill/>
        <a:ln>
          <a:noFill/>
        </a:ln>
        <a:effectLst/>
      </c:spPr>
    </c:plotArea>
    <c:legend>
      <c:legendPos val="t"/>
      <c:legendEntry>
        <c:idx val="0"/>
        <c:delete val="1"/>
      </c:legendEntry>
      <c:layout>
        <c:manualLayout>
          <c:xMode val="edge"/>
          <c:yMode val="edge"/>
          <c:x val="0.15485738123794127"/>
          <c:y val="8.2198989832153332E-2"/>
          <c:w val="0.72680577179508199"/>
          <c:h val="4.779615783321202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a:latin typeface="Arial" panose="020B0604020202020204" pitchFamily="34" charset="0"/>
                <a:cs typeface="Arial" panose="020B0604020202020204" pitchFamily="34" charset="0"/>
              </a:rPr>
              <a:t>%</a:t>
            </a:r>
          </a:p>
        </c:rich>
      </c:tx>
      <c:layout>
        <c:manualLayout>
          <c:xMode val="edge"/>
          <c:yMode val="edge"/>
          <c:x val="0.95746173976027493"/>
          <c:y val="8.2104663152390719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3197874950349307"/>
          <c:y val="0.11084698599614871"/>
          <c:w val="0.65933947054837727"/>
          <c:h val="0.86081482452337521"/>
        </c:manualLayout>
      </c:layout>
      <c:barChart>
        <c:barDir val="bar"/>
        <c:grouping val="stacked"/>
        <c:varyColors val="0"/>
        <c:ser>
          <c:idx val="0"/>
          <c:order val="0"/>
          <c:tx>
            <c:strRef>
              <c:f>Dati!$C$419</c:f>
              <c:strCache>
                <c:ptCount val="1"/>
                <c:pt idx="0">
                  <c:v>.</c:v>
                </c:pt>
              </c:strCache>
            </c:strRef>
          </c:tx>
          <c:spPr>
            <a:noFill/>
            <a:ln>
              <a:noFill/>
            </a:ln>
            <a:effectLst/>
          </c:spPr>
          <c:invertIfNegative val="0"/>
          <c:cat>
            <c:strRef>
              <c:f>Dati!$B$420:$B$450</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Dati!$C$420:$C$450</c:f>
              <c:numCache>
                <c:formatCode>General</c:formatCode>
                <c:ptCount val="31"/>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numCache>
            </c:numRef>
          </c:val>
          <c:extLst>
            <c:ext xmlns:c16="http://schemas.microsoft.com/office/drawing/2014/chart" uri="{C3380CC4-5D6E-409C-BE32-E72D297353CC}">
              <c16:uniqueId val="{00000000-1545-42A4-8B0A-BD0542A1158B}"/>
            </c:ext>
          </c:extLst>
        </c:ser>
        <c:ser>
          <c:idx val="1"/>
          <c:order val="1"/>
          <c:tx>
            <c:strRef>
              <c:f>Dati!$D$419</c:f>
              <c:strCache>
                <c:ptCount val="1"/>
                <c:pt idx="0">
                  <c:v>Tas nav svarīgi</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Dati!$B$420:$B$450</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Dati!$D$420:$D$450</c:f>
              <c:numCache>
                <c:formatCode>General</c:formatCode>
                <c:ptCount val="31"/>
                <c:pt idx="0" formatCode="0">
                  <c:v>41.691542288557216</c:v>
                </c:pt>
                <c:pt idx="2" formatCode="0">
                  <c:v>42.241379310344826</c:v>
                </c:pt>
                <c:pt idx="3" formatCode="0">
                  <c:v>41.219963031423291</c:v>
                </c:pt>
                <c:pt idx="5" formatCode="0">
                  <c:v>22.352941176470587</c:v>
                </c:pt>
                <c:pt idx="6" formatCode="0">
                  <c:v>25.735294117647058</c:v>
                </c:pt>
                <c:pt idx="7" formatCode="0">
                  <c:v>43.386243386243386</c:v>
                </c:pt>
                <c:pt idx="8" formatCode="0">
                  <c:v>47.953216374269005</c:v>
                </c:pt>
                <c:pt idx="9" formatCode="0">
                  <c:v>52.095808383233532</c:v>
                </c:pt>
                <c:pt idx="10" formatCode="0">
                  <c:v>41.428571428571431</c:v>
                </c:pt>
                <c:pt idx="11" formatCode="0">
                  <c:v>47.863247863247864</c:v>
                </c:pt>
                <c:pt idx="13" formatCode="0">
                  <c:v>38.535031847133759</c:v>
                </c:pt>
                <c:pt idx="14" formatCode="0">
                  <c:v>46.575342465753423</c:v>
                </c:pt>
                <c:pt idx="16" formatCode="0">
                  <c:v>34.42622950819672</c:v>
                </c:pt>
                <c:pt idx="17" formatCode="0">
                  <c:v>41.435562805872756</c:v>
                </c:pt>
                <c:pt idx="18" formatCode="0">
                  <c:v>43.504531722054381</c:v>
                </c:pt>
                <c:pt idx="20" formatCode="0">
                  <c:v>50.375939849624061</c:v>
                </c:pt>
                <c:pt idx="21" formatCode="0">
                  <c:v>40</c:v>
                </c:pt>
                <c:pt idx="22" formatCode="0">
                  <c:v>44.366197183098592</c:v>
                </c:pt>
                <c:pt idx="23" formatCode="0">
                  <c:v>36.496350364963504</c:v>
                </c:pt>
                <c:pt idx="24" formatCode="0">
                  <c:v>42.261904761904759</c:v>
                </c:pt>
                <c:pt idx="26" formatCode="0">
                  <c:v>40.17094017094017</c:v>
                </c:pt>
                <c:pt idx="27" formatCode="0">
                  <c:v>43.356643356643353</c:v>
                </c:pt>
                <c:pt idx="28" formatCode="0">
                  <c:v>41.780821917808218</c:v>
                </c:pt>
                <c:pt idx="29" formatCode="0">
                  <c:v>36.521739130434781</c:v>
                </c:pt>
                <c:pt idx="30" formatCode="0">
                  <c:v>49.624060150375939</c:v>
                </c:pt>
              </c:numCache>
            </c:numRef>
          </c:val>
          <c:extLst>
            <c:ext xmlns:c16="http://schemas.microsoft.com/office/drawing/2014/chart" uri="{C3380CC4-5D6E-409C-BE32-E72D297353CC}">
              <c16:uniqueId val="{00000001-1545-42A4-8B0A-BD0542A1158B}"/>
            </c:ext>
          </c:extLst>
        </c:ser>
        <c:ser>
          <c:idx val="2"/>
          <c:order val="2"/>
          <c:tx>
            <c:strRef>
              <c:f>Dati!$E$419</c:f>
              <c:strCache>
                <c:ptCount val="1"/>
                <c:pt idx="0">
                  <c:v>Tas ir svarīgi </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Dati!$B$420:$B$450</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Dati!$E$420:$E$450</c:f>
              <c:numCache>
                <c:formatCode>General</c:formatCode>
                <c:ptCount val="31"/>
                <c:pt idx="0" formatCode="0">
                  <c:v>26.169154228855721</c:v>
                </c:pt>
                <c:pt idx="2" formatCode="0">
                  <c:v>28.663793103448278</c:v>
                </c:pt>
                <c:pt idx="3" formatCode="0">
                  <c:v>24.029574861367838</c:v>
                </c:pt>
                <c:pt idx="5" formatCode="0">
                  <c:v>42.352941176470587</c:v>
                </c:pt>
                <c:pt idx="6" formatCode="0">
                  <c:v>29.411764705882351</c:v>
                </c:pt>
                <c:pt idx="7" formatCode="0">
                  <c:v>25.396825396825395</c:v>
                </c:pt>
                <c:pt idx="8" formatCode="0">
                  <c:v>23.976608187134502</c:v>
                </c:pt>
                <c:pt idx="9" formatCode="0">
                  <c:v>22.754491017964071</c:v>
                </c:pt>
                <c:pt idx="10" formatCode="0">
                  <c:v>25</c:v>
                </c:pt>
                <c:pt idx="11" formatCode="0">
                  <c:v>21.367521367521366</c:v>
                </c:pt>
                <c:pt idx="13" formatCode="0">
                  <c:v>28.343949044585987</c:v>
                </c:pt>
                <c:pt idx="14" formatCode="0">
                  <c:v>22.465753424657535</c:v>
                </c:pt>
                <c:pt idx="16" formatCode="0">
                  <c:v>29.508196721311474</c:v>
                </c:pt>
                <c:pt idx="17" formatCode="0">
                  <c:v>27.569331158238175</c:v>
                </c:pt>
                <c:pt idx="18" formatCode="0">
                  <c:v>22.9607250755287</c:v>
                </c:pt>
                <c:pt idx="20" formatCode="0">
                  <c:v>19.548872180451127</c:v>
                </c:pt>
                <c:pt idx="21" formatCode="0">
                  <c:v>26.857142857142858</c:v>
                </c:pt>
                <c:pt idx="22" formatCode="0">
                  <c:v>24.64788732394366</c:v>
                </c:pt>
                <c:pt idx="23" formatCode="0">
                  <c:v>30.656934306569344</c:v>
                </c:pt>
                <c:pt idx="24" formatCode="0">
                  <c:v>30.357142857142858</c:v>
                </c:pt>
                <c:pt idx="26" formatCode="0">
                  <c:v>25</c:v>
                </c:pt>
                <c:pt idx="27" formatCode="0">
                  <c:v>29.37062937062937</c:v>
                </c:pt>
                <c:pt idx="28" formatCode="0">
                  <c:v>24.657534246575342</c:v>
                </c:pt>
                <c:pt idx="29" formatCode="0">
                  <c:v>28.695652173913043</c:v>
                </c:pt>
                <c:pt idx="30" formatCode="0">
                  <c:v>26.315789473684209</c:v>
                </c:pt>
              </c:numCache>
            </c:numRef>
          </c:val>
          <c:extLst>
            <c:ext xmlns:c16="http://schemas.microsoft.com/office/drawing/2014/chart" uri="{C3380CC4-5D6E-409C-BE32-E72D297353CC}">
              <c16:uniqueId val="{00000002-1545-42A4-8B0A-BD0542A1158B}"/>
            </c:ext>
          </c:extLst>
        </c:ser>
        <c:ser>
          <c:idx val="3"/>
          <c:order val="3"/>
          <c:tx>
            <c:strRef>
              <c:f>Dati!$F$419</c:f>
              <c:strCache>
                <c:ptCount val="1"/>
                <c:pt idx="0">
                  <c:v>Tas ir ļoti svarīgi</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Dati!$B$420:$B$450</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Dati!$F$420:$F$450</c:f>
              <c:numCache>
                <c:formatCode>General</c:formatCode>
                <c:ptCount val="31"/>
                <c:pt idx="0" formatCode="0">
                  <c:v>11.343283582089553</c:v>
                </c:pt>
                <c:pt idx="2" formatCode="0">
                  <c:v>14.224137931034482</c:v>
                </c:pt>
                <c:pt idx="3" formatCode="0">
                  <c:v>8.8724584103512019</c:v>
                </c:pt>
                <c:pt idx="5" formatCode="0">
                  <c:v>17.647058823529413</c:v>
                </c:pt>
                <c:pt idx="6" formatCode="0">
                  <c:v>22.794117647058822</c:v>
                </c:pt>
                <c:pt idx="7" formatCode="0">
                  <c:v>11.640211640211641</c:v>
                </c:pt>
                <c:pt idx="8" formatCode="0">
                  <c:v>8.1871345029239766</c:v>
                </c:pt>
                <c:pt idx="9" formatCode="0">
                  <c:v>6.5868263473053892</c:v>
                </c:pt>
                <c:pt idx="10" formatCode="0">
                  <c:v>11.428571428571429</c:v>
                </c:pt>
                <c:pt idx="11" formatCode="0">
                  <c:v>4.2735042735042734</c:v>
                </c:pt>
                <c:pt idx="13" formatCode="0">
                  <c:v>12.261146496815286</c:v>
                </c:pt>
                <c:pt idx="14" formatCode="0">
                  <c:v>9.5890410958904102</c:v>
                </c:pt>
                <c:pt idx="16" formatCode="0">
                  <c:v>9.8360655737704921</c:v>
                </c:pt>
                <c:pt idx="17" formatCode="0">
                  <c:v>11.745513866231647</c:v>
                </c:pt>
                <c:pt idx="18" formatCode="0">
                  <c:v>10.876132930513595</c:v>
                </c:pt>
                <c:pt idx="20" formatCode="0">
                  <c:v>6.0150375939849621</c:v>
                </c:pt>
                <c:pt idx="21" formatCode="0">
                  <c:v>11.428571428571429</c:v>
                </c:pt>
                <c:pt idx="22" formatCode="0">
                  <c:v>10.56338028169014</c:v>
                </c:pt>
                <c:pt idx="23" formatCode="0">
                  <c:v>13.138686131386862</c:v>
                </c:pt>
                <c:pt idx="24" formatCode="0">
                  <c:v>13.69047619047619</c:v>
                </c:pt>
                <c:pt idx="26" formatCode="0">
                  <c:v>14.102564102564102</c:v>
                </c:pt>
                <c:pt idx="27" formatCode="0">
                  <c:v>10.48951048951049</c:v>
                </c:pt>
                <c:pt idx="28" formatCode="0">
                  <c:v>10.273972602739725</c:v>
                </c:pt>
                <c:pt idx="29" formatCode="0">
                  <c:v>11.304347826086957</c:v>
                </c:pt>
                <c:pt idx="30" formatCode="0">
                  <c:v>3.7593984962406015</c:v>
                </c:pt>
              </c:numCache>
            </c:numRef>
          </c:val>
          <c:extLst>
            <c:ext xmlns:c16="http://schemas.microsoft.com/office/drawing/2014/chart" uri="{C3380CC4-5D6E-409C-BE32-E72D297353CC}">
              <c16:uniqueId val="{00000003-1545-42A4-8B0A-BD0542A1158B}"/>
            </c:ext>
          </c:extLst>
        </c:ser>
        <c:ser>
          <c:idx val="4"/>
          <c:order val="4"/>
          <c:tx>
            <c:strRef>
              <c:f>Dati!$G$419</c:f>
              <c:strCache>
                <c:ptCount val="1"/>
                <c:pt idx="0">
                  <c:v>Nezina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Dati!$B$420:$B$450</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Dati!$G$420:$G$450</c:f>
              <c:numCache>
                <c:formatCode>General</c:formatCode>
                <c:ptCount val="31"/>
                <c:pt idx="0" formatCode="0">
                  <c:v>20.796019900497512</c:v>
                </c:pt>
                <c:pt idx="2" formatCode="0">
                  <c:v>14.870689655172415</c:v>
                </c:pt>
                <c:pt idx="3" formatCode="0">
                  <c:v>25.878003696857672</c:v>
                </c:pt>
                <c:pt idx="5" formatCode="0">
                  <c:v>17.647058823529413</c:v>
                </c:pt>
                <c:pt idx="6" formatCode="0">
                  <c:v>22.058823529411764</c:v>
                </c:pt>
                <c:pt idx="7" formatCode="0">
                  <c:v>19.576719576719576</c:v>
                </c:pt>
                <c:pt idx="8" formatCode="0">
                  <c:v>19.883040935672515</c:v>
                </c:pt>
                <c:pt idx="9" formatCode="0">
                  <c:v>18.562874251497007</c:v>
                </c:pt>
                <c:pt idx="10" formatCode="0">
                  <c:v>22.142857142857142</c:v>
                </c:pt>
                <c:pt idx="11" formatCode="0">
                  <c:v>26.495726495726494</c:v>
                </c:pt>
                <c:pt idx="13" formatCode="0">
                  <c:v>20.859872611464969</c:v>
                </c:pt>
                <c:pt idx="14" formatCode="0">
                  <c:v>21.36986301369863</c:v>
                </c:pt>
                <c:pt idx="16" formatCode="0">
                  <c:v>26.229508196721312</c:v>
                </c:pt>
                <c:pt idx="17" formatCode="0">
                  <c:v>19.249592169657422</c:v>
                </c:pt>
                <c:pt idx="18" formatCode="0">
                  <c:v>22.658610271903324</c:v>
                </c:pt>
                <c:pt idx="20" formatCode="0">
                  <c:v>24.060150375939848</c:v>
                </c:pt>
                <c:pt idx="21" formatCode="0">
                  <c:v>21.714285714285715</c:v>
                </c:pt>
                <c:pt idx="22" formatCode="0">
                  <c:v>20.422535211267604</c:v>
                </c:pt>
                <c:pt idx="23" formatCode="0">
                  <c:v>19.708029197080293</c:v>
                </c:pt>
                <c:pt idx="24" formatCode="0">
                  <c:v>13.69047619047619</c:v>
                </c:pt>
                <c:pt idx="26" formatCode="0">
                  <c:v>20.726495726495727</c:v>
                </c:pt>
                <c:pt idx="27" formatCode="0">
                  <c:v>16.783216783216783</c:v>
                </c:pt>
                <c:pt idx="28" formatCode="0">
                  <c:v>23.287671232876711</c:v>
                </c:pt>
                <c:pt idx="29" formatCode="0">
                  <c:v>23.478260869565219</c:v>
                </c:pt>
                <c:pt idx="30" formatCode="0">
                  <c:v>20.300751879699249</c:v>
                </c:pt>
              </c:numCache>
            </c:numRef>
          </c:val>
          <c:extLst>
            <c:ext xmlns:c16="http://schemas.microsoft.com/office/drawing/2014/chart" uri="{C3380CC4-5D6E-409C-BE32-E72D297353CC}">
              <c16:uniqueId val="{00000004-1545-42A4-8B0A-BD0542A1158B}"/>
            </c:ext>
          </c:extLst>
        </c:ser>
        <c:dLbls>
          <c:showLegendKey val="0"/>
          <c:showVal val="0"/>
          <c:showCatName val="0"/>
          <c:showSerName val="0"/>
          <c:showPercent val="0"/>
          <c:showBubbleSize val="0"/>
        </c:dLbls>
        <c:gapWidth val="30"/>
        <c:overlap val="100"/>
        <c:axId val="1452064111"/>
        <c:axId val="1452073231"/>
      </c:barChart>
      <c:catAx>
        <c:axId val="1452064111"/>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110"/>
          <c:min val="0"/>
        </c:scaling>
        <c:delete val="1"/>
        <c:axPos val="t"/>
        <c:numFmt formatCode="General"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67325702393341"/>
          <c:y val="0.15670289855072464"/>
          <c:w val="0.43600416233090533"/>
          <c:h val="0.75905797101449279"/>
        </c:manualLayout>
      </c:layout>
      <c:pieChart>
        <c:varyColors val="1"/>
        <c:ser>
          <c:idx val="0"/>
          <c:order val="0"/>
          <c:spPr>
            <a:ln>
              <a:noFill/>
            </a:ln>
          </c:spPr>
          <c:explosion val="1"/>
          <c:dPt>
            <c:idx val="0"/>
            <c:bubble3D val="0"/>
            <c:spPr>
              <a:solidFill>
                <a:srgbClr val="996633"/>
              </a:solidFill>
              <a:ln w="19050">
                <a:noFill/>
              </a:ln>
              <a:effectLst/>
            </c:spPr>
            <c:extLst>
              <c:ext xmlns:c16="http://schemas.microsoft.com/office/drawing/2014/chart" uri="{C3380CC4-5D6E-409C-BE32-E72D297353CC}">
                <c16:uniqueId val="{00000001-FDA9-4D04-966A-0B0E7914685D}"/>
              </c:ext>
            </c:extLst>
          </c:dPt>
          <c:dPt>
            <c:idx val="1"/>
            <c:bubble3D val="0"/>
            <c:spPr>
              <a:solidFill>
                <a:srgbClr val="E4C7AA"/>
              </a:solidFill>
              <a:ln w="19050">
                <a:noFill/>
              </a:ln>
              <a:effectLst/>
            </c:spPr>
            <c:extLst>
              <c:ext xmlns:c16="http://schemas.microsoft.com/office/drawing/2014/chart" uri="{C3380CC4-5D6E-409C-BE32-E72D297353CC}">
                <c16:uniqueId val="{00000003-FDA9-4D04-966A-0B0E7914685D}"/>
              </c:ext>
            </c:extLst>
          </c:dPt>
          <c:dPt>
            <c:idx val="2"/>
            <c:bubble3D val="0"/>
            <c:spPr>
              <a:solidFill>
                <a:schemeClr val="accent4">
                  <a:lumMod val="40000"/>
                  <a:lumOff val="60000"/>
                </a:schemeClr>
              </a:solidFill>
              <a:ln w="19050">
                <a:noFill/>
              </a:ln>
              <a:effectLst/>
            </c:spPr>
            <c:extLst>
              <c:ext xmlns:c16="http://schemas.microsoft.com/office/drawing/2014/chart" uri="{C3380CC4-5D6E-409C-BE32-E72D297353CC}">
                <c16:uniqueId val="{00000005-FDA9-4D04-966A-0B0E7914685D}"/>
              </c:ext>
            </c:extLst>
          </c:dPt>
          <c:dPt>
            <c:idx val="3"/>
            <c:bubble3D val="0"/>
            <c:spPr>
              <a:solidFill>
                <a:srgbClr val="C3D6CC"/>
              </a:solidFill>
              <a:ln w="19050">
                <a:noFill/>
              </a:ln>
              <a:effectLst/>
            </c:spPr>
            <c:extLst>
              <c:ext xmlns:c16="http://schemas.microsoft.com/office/drawing/2014/chart" uri="{C3380CC4-5D6E-409C-BE32-E72D297353CC}">
                <c16:uniqueId val="{00000007-FDA9-4D04-966A-0B0E7914685D}"/>
              </c:ext>
            </c:extLst>
          </c:dPt>
          <c:dPt>
            <c:idx val="4"/>
            <c:bubble3D val="0"/>
            <c:spPr>
              <a:solidFill>
                <a:srgbClr val="4C8264"/>
              </a:solidFill>
              <a:ln w="19050">
                <a:noFill/>
              </a:ln>
              <a:effectLst/>
            </c:spPr>
            <c:extLst>
              <c:ext xmlns:c16="http://schemas.microsoft.com/office/drawing/2014/chart" uri="{C3380CC4-5D6E-409C-BE32-E72D297353CC}">
                <c16:uniqueId val="{00000009-FDA9-4D04-966A-0B0E7914685D}"/>
              </c:ext>
            </c:extLst>
          </c:dPt>
          <c:dPt>
            <c:idx val="5"/>
            <c:bubble3D val="0"/>
            <c:spPr>
              <a:solidFill>
                <a:schemeClr val="bg1">
                  <a:lumMod val="75000"/>
                </a:schemeClr>
              </a:solidFill>
              <a:ln w="19050">
                <a:noFill/>
              </a:ln>
              <a:effectLst/>
            </c:spPr>
            <c:extLst>
              <c:ext xmlns:c16="http://schemas.microsoft.com/office/drawing/2014/chart" uri="{C3380CC4-5D6E-409C-BE32-E72D297353CC}">
                <c16:uniqueId val="{0000000B-FDA9-4D04-966A-0B0E7914685D}"/>
              </c:ext>
            </c:extLst>
          </c:dPt>
          <c:dLbls>
            <c:dLbl>
              <c:idx val="0"/>
              <c:layout>
                <c:manualLayout>
                  <c:x val="0"/>
                  <c:y val="1.0869565217391304E-2"/>
                </c:manualLayout>
              </c:layout>
              <c:tx>
                <c:rich>
                  <a:bodyPr/>
                  <a:lstStyle/>
                  <a:p>
                    <a:r>
                      <a:rPr lang="en-US" b="0"/>
                      <a:t>Lielā</a:t>
                    </a:r>
                    <a:r>
                      <a:rPr lang="en-US" b="0" baseline="0"/>
                      <a:t> mērā samazinājušās</a:t>
                    </a:r>
                  </a:p>
                  <a:p>
                    <a:fld id="{0626D8F9-1767-46DB-A346-8CCB475AD34E}" type="VALUE">
                      <a:rPr lang="en-US"/>
                      <a:pPr/>
                      <a:t>[VĒRTĪBA]</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A9-4D04-966A-0B0E7914685D}"/>
                </c:ext>
              </c:extLst>
            </c:dLbl>
            <c:dLbl>
              <c:idx val="1"/>
              <c:layout>
                <c:manualLayout>
                  <c:x val="0"/>
                  <c:y val="-2.8985507246376878E-2"/>
                </c:manualLayout>
              </c:layout>
              <c:tx>
                <c:rich>
                  <a:bodyPr/>
                  <a:lstStyle/>
                  <a:p>
                    <a:r>
                      <a:rPr lang="en-US" b="0"/>
                      <a:t>Nedaudz samazinājušās</a:t>
                    </a:r>
                  </a:p>
                  <a:p>
                    <a:fld id="{416E0805-38A3-4C59-9136-44928B165CA0}" type="VALUE">
                      <a:rPr lang="en-US"/>
                      <a:pPr/>
                      <a:t>[VĒRTĪBA]</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A9-4D04-966A-0B0E7914685D}"/>
                </c:ext>
              </c:extLst>
            </c:dLbl>
            <c:dLbl>
              <c:idx val="2"/>
              <c:layout>
                <c:manualLayout>
                  <c:x val="0"/>
                  <c:y val="7.246376811594203E-3"/>
                </c:manualLayout>
              </c:layout>
              <c:tx>
                <c:rich>
                  <a:bodyPr/>
                  <a:lstStyle/>
                  <a:p>
                    <a:r>
                      <a:rPr lang="en-US" b="0" dirty="0"/>
                      <a:t>Palikušas nemainīgas</a:t>
                    </a:r>
                  </a:p>
                  <a:p>
                    <a:fld id="{FE0D5D44-B1C7-49CA-BFB9-E3EDA047BE61}" type="VALUE">
                      <a:rPr lang="en-US" smtClean="0"/>
                      <a:pPr/>
                      <a:t>[VĒRTĪBA]</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DA9-4D04-966A-0B0E7914685D}"/>
                </c:ext>
              </c:extLst>
            </c:dLbl>
            <c:dLbl>
              <c:idx val="3"/>
              <c:tx>
                <c:rich>
                  <a:bodyPr/>
                  <a:lstStyle/>
                  <a:p>
                    <a:endParaRPr lang="en-US" dirty="0"/>
                  </a:p>
                  <a:p>
                    <a:r>
                      <a:rPr lang="en-US" b="0" dirty="0"/>
                      <a:t>Nedaudz</a:t>
                    </a:r>
                    <a:r>
                      <a:rPr lang="en-US" b="0" baseline="0" dirty="0"/>
                      <a:t> palielinājušās</a:t>
                    </a:r>
                  </a:p>
                  <a:p>
                    <a:fld id="{46BB97FC-0632-4170-BA2C-9E08F9DCE5B7}"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DA9-4D04-966A-0B0E7914685D}"/>
                </c:ext>
              </c:extLst>
            </c:dLbl>
            <c:dLbl>
              <c:idx val="4"/>
              <c:tx>
                <c:rich>
                  <a:bodyPr/>
                  <a:lstStyle/>
                  <a:p>
                    <a:r>
                      <a:rPr lang="en-US" b="0" dirty="0"/>
                      <a:t>Lielā mērā palielinājušās</a:t>
                    </a:r>
                  </a:p>
                  <a:p>
                    <a:fld id="{12353B61-80AF-4BFC-A1EE-7FDC2AC9C1B8}"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DA9-4D04-966A-0B0E7914685D}"/>
                </c:ext>
              </c:extLst>
            </c:dLbl>
            <c:dLbl>
              <c:idx val="5"/>
              <c:tx>
                <c:rich>
                  <a:bodyPr/>
                  <a:lstStyle/>
                  <a:p>
                    <a:r>
                      <a:rPr lang="en-US" b="0" dirty="0"/>
                      <a:t>Nezina</a:t>
                    </a:r>
                    <a:r>
                      <a:rPr lang="en-US" b="0" baseline="0" dirty="0"/>
                      <a:t> / NA</a:t>
                    </a:r>
                  </a:p>
                  <a:p>
                    <a:fld id="{76FFB4AB-8EC1-42D7-8895-6CECADB0F4A3}"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DA9-4D04-966A-0B0E7914685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Dati!$B$455:$B$460</c:f>
              <c:strCache>
                <c:ptCount val="6"/>
                <c:pt idx="0">
                  <c:v>Lielā mērā samazinājušās</c:v>
                </c:pt>
                <c:pt idx="1">
                  <c:v>Nedaudz samazinājušās</c:v>
                </c:pt>
                <c:pt idx="2">
                  <c:v>Palikušas nemainīgas</c:v>
                </c:pt>
                <c:pt idx="3">
                  <c:v>Nedaudz palielinājušās</c:v>
                </c:pt>
                <c:pt idx="4">
                  <c:v>Lielā mērā palielinājušās</c:v>
                </c:pt>
                <c:pt idx="5">
                  <c:v>Nezina / NA</c:v>
                </c:pt>
              </c:strCache>
            </c:strRef>
          </c:cat>
          <c:val>
            <c:numRef>
              <c:f>Dati!$C$455:$C$460</c:f>
              <c:numCache>
                <c:formatCode>0</c:formatCode>
                <c:ptCount val="6"/>
                <c:pt idx="0">
                  <c:v>2.08955223880597</c:v>
                </c:pt>
                <c:pt idx="1">
                  <c:v>6.666666666666667</c:v>
                </c:pt>
                <c:pt idx="2">
                  <c:v>23.681592039800996</c:v>
                </c:pt>
                <c:pt idx="3">
                  <c:v>12.636815920398011</c:v>
                </c:pt>
                <c:pt idx="4">
                  <c:v>29.154228855721392</c:v>
                </c:pt>
                <c:pt idx="5">
                  <c:v>25.771144278606965</c:v>
                </c:pt>
              </c:numCache>
            </c:numRef>
          </c:val>
          <c:extLst>
            <c:ext xmlns:c16="http://schemas.microsoft.com/office/drawing/2014/chart" uri="{C3380CC4-5D6E-409C-BE32-E72D297353CC}">
              <c16:uniqueId val="{0000000C-FDA9-4D04-966A-0B0E7914685D}"/>
            </c:ext>
          </c:extLst>
        </c:ser>
        <c:dLbls>
          <c:showLegendKey val="0"/>
          <c:showVal val="0"/>
          <c:showCatName val="0"/>
          <c:showSerName val="0"/>
          <c:showPercent val="0"/>
          <c:showBubbleSize val="0"/>
          <c:showLeaderLines val="0"/>
        </c:dLbls>
        <c:firstSliceAng val="256"/>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ysClr val="windowText" lastClr="000000"/>
                </a:solidFill>
                <a:latin typeface="Arial" panose="020B0604020202020204" pitchFamily="34" charset="0"/>
                <a:cs typeface="Arial" panose="020B0604020202020204" pitchFamily="34" charset="0"/>
              </a:rPr>
              <a:t>%</a:t>
            </a:r>
          </a:p>
        </c:rich>
      </c:tx>
      <c:layout>
        <c:manualLayout>
          <c:xMode val="edge"/>
          <c:yMode val="edge"/>
          <c:x val="0.92892216786154747"/>
          <c:y val="0.13769249432056288"/>
        </c:manualLayout>
      </c:layout>
      <c:overlay val="0"/>
      <c:spPr>
        <a:noFill/>
        <a:ln>
          <a:solidFill>
            <a:srgbClr val="996633"/>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5009617175336526"/>
          <c:y val="0.20074817385846117"/>
          <c:w val="0.82909020478400464"/>
          <c:h val="0.74032090145332019"/>
        </c:manualLayout>
      </c:layout>
      <c:barChart>
        <c:barDir val="bar"/>
        <c:grouping val="stacked"/>
        <c:varyColors val="0"/>
        <c:ser>
          <c:idx val="0"/>
          <c:order val="0"/>
          <c:tx>
            <c:strRef>
              <c:f>Dati!$C$463</c:f>
              <c:strCache>
                <c:ptCount val="1"/>
                <c:pt idx="0">
                  <c:v>.</c:v>
                </c:pt>
              </c:strCache>
            </c:strRef>
          </c:tx>
          <c:spPr>
            <a:noFill/>
            <a:ln>
              <a:noFill/>
            </a:ln>
            <a:effectLst/>
          </c:spPr>
          <c:invertIfNegative val="0"/>
          <c:cat>
            <c:strRef>
              <c:f>Dati!$B$464:$B$468</c:f>
              <c:strCache>
                <c:ptCount val="5"/>
                <c:pt idx="0">
                  <c:v>2025., n=1005</c:v>
                </c:pt>
                <c:pt idx="1">
                  <c:v>2024., n=1001</c:v>
                </c:pt>
                <c:pt idx="2">
                  <c:v>2023., n=1047</c:v>
                </c:pt>
                <c:pt idx="3">
                  <c:v>2022., n=1041</c:v>
                </c:pt>
                <c:pt idx="4">
                  <c:v>2021., n=1001</c:v>
                </c:pt>
              </c:strCache>
            </c:strRef>
          </c:cat>
          <c:val>
            <c:numRef>
              <c:f>Dati!$C$464:$C$468</c:f>
              <c:numCache>
                <c:formatCode>General</c:formatCode>
                <c:ptCount val="5"/>
                <c:pt idx="0" formatCode="0">
                  <c:v>13.243781094527364</c:v>
                </c:pt>
                <c:pt idx="1">
                  <c:v>7</c:v>
                </c:pt>
                <c:pt idx="2">
                  <c:v>7</c:v>
                </c:pt>
                <c:pt idx="3">
                  <c:v>5</c:v>
                </c:pt>
                <c:pt idx="4">
                  <c:v>8</c:v>
                </c:pt>
              </c:numCache>
            </c:numRef>
          </c:val>
          <c:extLst>
            <c:ext xmlns:c16="http://schemas.microsoft.com/office/drawing/2014/chart" uri="{C3380CC4-5D6E-409C-BE32-E72D297353CC}">
              <c16:uniqueId val="{00000000-7B0E-4EAA-9B51-DF91DBE8EE03}"/>
            </c:ext>
          </c:extLst>
        </c:ser>
        <c:ser>
          <c:idx val="1"/>
          <c:order val="1"/>
          <c:tx>
            <c:strRef>
              <c:f>Dati!$D$463</c:f>
              <c:strCache>
                <c:ptCount val="1"/>
                <c:pt idx="0">
                  <c:v>Kopumā 
samazinājušās</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Dati!$B$464:$B$468</c:f>
              <c:strCache>
                <c:ptCount val="5"/>
                <c:pt idx="0">
                  <c:v>2025., n=1005</c:v>
                </c:pt>
                <c:pt idx="1">
                  <c:v>2024., n=1001</c:v>
                </c:pt>
                <c:pt idx="2">
                  <c:v>2023., n=1047</c:v>
                </c:pt>
                <c:pt idx="3">
                  <c:v>2022., n=1041</c:v>
                </c:pt>
                <c:pt idx="4">
                  <c:v>2021., n=1001</c:v>
                </c:pt>
              </c:strCache>
            </c:strRef>
          </c:cat>
          <c:val>
            <c:numRef>
              <c:f>Dati!$D$464:$D$468</c:f>
              <c:numCache>
                <c:formatCode>0</c:formatCode>
                <c:ptCount val="5"/>
                <c:pt idx="0">
                  <c:v>8.756218905472636</c:v>
                </c:pt>
                <c:pt idx="1">
                  <c:v>15</c:v>
                </c:pt>
                <c:pt idx="2">
                  <c:v>15</c:v>
                </c:pt>
                <c:pt idx="3">
                  <c:v>17</c:v>
                </c:pt>
                <c:pt idx="4">
                  <c:v>14</c:v>
                </c:pt>
              </c:numCache>
            </c:numRef>
          </c:val>
          <c:extLst>
            <c:ext xmlns:c16="http://schemas.microsoft.com/office/drawing/2014/chart" uri="{C3380CC4-5D6E-409C-BE32-E72D297353CC}">
              <c16:uniqueId val="{00000001-7B0E-4EAA-9B51-DF91DBE8EE03}"/>
            </c:ext>
          </c:extLst>
        </c:ser>
        <c:ser>
          <c:idx val="2"/>
          <c:order val="2"/>
          <c:tx>
            <c:strRef>
              <c:f>Dati!$E$463</c:f>
              <c:strCache>
                <c:ptCount val="1"/>
                <c:pt idx="0">
                  <c:v>Kopumā 
palielinājušās</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Dati!$B$464:$B$468</c:f>
              <c:strCache>
                <c:ptCount val="5"/>
                <c:pt idx="0">
                  <c:v>2025., n=1005</c:v>
                </c:pt>
                <c:pt idx="1">
                  <c:v>2024., n=1001</c:v>
                </c:pt>
                <c:pt idx="2">
                  <c:v>2023., n=1047</c:v>
                </c:pt>
                <c:pt idx="3">
                  <c:v>2022., n=1041</c:v>
                </c:pt>
                <c:pt idx="4">
                  <c:v>2021., n=1001</c:v>
                </c:pt>
              </c:strCache>
            </c:strRef>
          </c:cat>
          <c:val>
            <c:numRef>
              <c:f>Dati!$E$464:$E$468</c:f>
              <c:numCache>
                <c:formatCode>0</c:formatCode>
                <c:ptCount val="5"/>
                <c:pt idx="0">
                  <c:v>41.791044776119406</c:v>
                </c:pt>
                <c:pt idx="1">
                  <c:v>26</c:v>
                </c:pt>
                <c:pt idx="2">
                  <c:v>28</c:v>
                </c:pt>
                <c:pt idx="3">
                  <c:v>35</c:v>
                </c:pt>
                <c:pt idx="4">
                  <c:v>31</c:v>
                </c:pt>
              </c:numCache>
            </c:numRef>
          </c:val>
          <c:extLst>
            <c:ext xmlns:c16="http://schemas.microsoft.com/office/drawing/2014/chart" uri="{C3380CC4-5D6E-409C-BE32-E72D297353CC}">
              <c16:uniqueId val="{00000002-7B0E-4EAA-9B51-DF91DBE8EE03}"/>
            </c:ext>
          </c:extLst>
        </c:ser>
        <c:ser>
          <c:idx val="3"/>
          <c:order val="3"/>
          <c:tx>
            <c:strRef>
              <c:f>Dati!$F$463</c:f>
              <c:strCache>
                <c:ptCount val="1"/>
              </c:strCache>
            </c:strRef>
          </c:tx>
          <c:spPr>
            <a:noFill/>
            <a:ln>
              <a:noFill/>
            </a:ln>
            <a:effectLst/>
          </c:spPr>
          <c:invertIfNegative val="0"/>
          <c:cat>
            <c:strRef>
              <c:f>Dati!$B$464:$B$468</c:f>
              <c:strCache>
                <c:ptCount val="5"/>
                <c:pt idx="0">
                  <c:v>2025., n=1005</c:v>
                </c:pt>
                <c:pt idx="1">
                  <c:v>2024., n=1001</c:v>
                </c:pt>
                <c:pt idx="2">
                  <c:v>2023., n=1047</c:v>
                </c:pt>
                <c:pt idx="3">
                  <c:v>2022., n=1041</c:v>
                </c:pt>
                <c:pt idx="4">
                  <c:v>2021., n=1001</c:v>
                </c:pt>
              </c:strCache>
            </c:strRef>
          </c:cat>
          <c:val>
            <c:numRef>
              <c:f>Dati!$F$464:$F$468</c:f>
              <c:numCache>
                <c:formatCode>0</c:formatCode>
                <c:ptCount val="5"/>
                <c:pt idx="0">
                  <c:v>10</c:v>
                </c:pt>
                <c:pt idx="1">
                  <c:v>25.791044776119406</c:v>
                </c:pt>
                <c:pt idx="2">
                  <c:v>23.791044776119406</c:v>
                </c:pt>
                <c:pt idx="3">
                  <c:v>16.791044776119406</c:v>
                </c:pt>
                <c:pt idx="4">
                  <c:v>20.791044776119406</c:v>
                </c:pt>
              </c:numCache>
            </c:numRef>
          </c:val>
          <c:extLst>
            <c:ext xmlns:c16="http://schemas.microsoft.com/office/drawing/2014/chart" uri="{C3380CC4-5D6E-409C-BE32-E72D297353CC}">
              <c16:uniqueId val="{00000003-7B0E-4EAA-9B51-DF91DBE8EE03}"/>
            </c:ext>
          </c:extLst>
        </c:ser>
        <c:ser>
          <c:idx val="4"/>
          <c:order val="4"/>
          <c:tx>
            <c:strRef>
              <c:f>Dati!$G$463</c:f>
              <c:strCache>
                <c:ptCount val="1"/>
                <c:pt idx="0">
                  <c:v>Palikušas 
nemainīgas</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Dati!$B$464:$B$468</c:f>
              <c:strCache>
                <c:ptCount val="5"/>
                <c:pt idx="0">
                  <c:v>2025., n=1005</c:v>
                </c:pt>
                <c:pt idx="1">
                  <c:v>2024., n=1001</c:v>
                </c:pt>
                <c:pt idx="2">
                  <c:v>2023., n=1047</c:v>
                </c:pt>
                <c:pt idx="3">
                  <c:v>2022., n=1041</c:v>
                </c:pt>
                <c:pt idx="4">
                  <c:v>2021., n=1001</c:v>
                </c:pt>
              </c:strCache>
            </c:strRef>
          </c:cat>
          <c:val>
            <c:numRef>
              <c:f>Dati!$G$464:$G$468</c:f>
              <c:numCache>
                <c:formatCode>0</c:formatCode>
                <c:ptCount val="5"/>
                <c:pt idx="0">
                  <c:v>23.681592039800996</c:v>
                </c:pt>
                <c:pt idx="1">
                  <c:v>33</c:v>
                </c:pt>
                <c:pt idx="2">
                  <c:v>33</c:v>
                </c:pt>
                <c:pt idx="3">
                  <c:v>31</c:v>
                </c:pt>
                <c:pt idx="4">
                  <c:v>34</c:v>
                </c:pt>
              </c:numCache>
            </c:numRef>
          </c:val>
          <c:extLst>
            <c:ext xmlns:c16="http://schemas.microsoft.com/office/drawing/2014/chart" uri="{C3380CC4-5D6E-409C-BE32-E72D297353CC}">
              <c16:uniqueId val="{00000004-7B0E-4EAA-9B51-DF91DBE8EE03}"/>
            </c:ext>
          </c:extLst>
        </c:ser>
        <c:ser>
          <c:idx val="5"/>
          <c:order val="5"/>
          <c:tx>
            <c:strRef>
              <c:f>Dati!$H$463</c:f>
              <c:strCache>
                <c:ptCount val="1"/>
              </c:strCache>
            </c:strRef>
          </c:tx>
          <c:spPr>
            <a:noFill/>
            <a:ln>
              <a:noFill/>
            </a:ln>
            <a:effectLst/>
          </c:spPr>
          <c:invertIfNegative val="0"/>
          <c:cat>
            <c:strRef>
              <c:f>Dati!$B$464:$B$468</c:f>
              <c:strCache>
                <c:ptCount val="5"/>
                <c:pt idx="0">
                  <c:v>2025., n=1005</c:v>
                </c:pt>
                <c:pt idx="1">
                  <c:v>2024., n=1001</c:v>
                </c:pt>
                <c:pt idx="2">
                  <c:v>2023., n=1047</c:v>
                </c:pt>
                <c:pt idx="3">
                  <c:v>2022., n=1041</c:v>
                </c:pt>
                <c:pt idx="4">
                  <c:v>2021., n=1001</c:v>
                </c:pt>
              </c:strCache>
            </c:strRef>
          </c:cat>
          <c:val>
            <c:numRef>
              <c:f>Dati!$H$464:$H$468</c:f>
              <c:numCache>
                <c:formatCode>0</c:formatCode>
                <c:ptCount val="5"/>
                <c:pt idx="0">
                  <c:v>20.318407960199004</c:v>
                </c:pt>
                <c:pt idx="1">
                  <c:v>11</c:v>
                </c:pt>
                <c:pt idx="2">
                  <c:v>11</c:v>
                </c:pt>
                <c:pt idx="3">
                  <c:v>13</c:v>
                </c:pt>
                <c:pt idx="4">
                  <c:v>10</c:v>
                </c:pt>
              </c:numCache>
            </c:numRef>
          </c:val>
          <c:extLst>
            <c:ext xmlns:c16="http://schemas.microsoft.com/office/drawing/2014/chart" uri="{C3380CC4-5D6E-409C-BE32-E72D297353CC}">
              <c16:uniqueId val="{00000005-7B0E-4EAA-9B51-DF91DBE8EE03}"/>
            </c:ext>
          </c:extLst>
        </c:ser>
        <c:ser>
          <c:idx val="6"/>
          <c:order val="6"/>
          <c:tx>
            <c:strRef>
              <c:f>Dati!$I$463</c:f>
              <c:strCache>
                <c:ptCount val="1"/>
                <c:pt idx="0">
                  <c:v>Nezina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Dati!$B$464:$B$468</c:f>
              <c:strCache>
                <c:ptCount val="5"/>
                <c:pt idx="0">
                  <c:v>2025., n=1005</c:v>
                </c:pt>
                <c:pt idx="1">
                  <c:v>2024., n=1001</c:v>
                </c:pt>
                <c:pt idx="2">
                  <c:v>2023., n=1047</c:v>
                </c:pt>
                <c:pt idx="3">
                  <c:v>2022., n=1041</c:v>
                </c:pt>
                <c:pt idx="4">
                  <c:v>2021., n=1001</c:v>
                </c:pt>
              </c:strCache>
            </c:strRef>
          </c:cat>
          <c:val>
            <c:numRef>
              <c:f>Dati!$I$464:$I$468</c:f>
              <c:numCache>
                <c:formatCode>0</c:formatCode>
                <c:ptCount val="5"/>
                <c:pt idx="0">
                  <c:v>25.771144278606965</c:v>
                </c:pt>
                <c:pt idx="1">
                  <c:v>26</c:v>
                </c:pt>
                <c:pt idx="2">
                  <c:v>24</c:v>
                </c:pt>
                <c:pt idx="3">
                  <c:v>17</c:v>
                </c:pt>
                <c:pt idx="4">
                  <c:v>21</c:v>
                </c:pt>
              </c:numCache>
            </c:numRef>
          </c:val>
          <c:extLst>
            <c:ext xmlns:c16="http://schemas.microsoft.com/office/drawing/2014/chart" uri="{C3380CC4-5D6E-409C-BE32-E72D297353CC}">
              <c16:uniqueId val="{00000006-7B0E-4EAA-9B51-DF91DBE8EE03}"/>
            </c:ext>
          </c:extLst>
        </c:ser>
        <c:dLbls>
          <c:showLegendKey val="0"/>
          <c:showVal val="0"/>
          <c:showCatName val="0"/>
          <c:showSerName val="0"/>
          <c:showPercent val="0"/>
          <c:showBubbleSize val="0"/>
        </c:dLbls>
        <c:gapWidth val="30"/>
        <c:overlap val="100"/>
        <c:axId val="1489410959"/>
        <c:axId val="1489395599"/>
      </c:barChart>
      <c:catAx>
        <c:axId val="1489410959"/>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89395599"/>
        <c:crossesAt val="22"/>
        <c:auto val="1"/>
        <c:lblAlgn val="ctr"/>
        <c:lblOffset val="100"/>
        <c:noMultiLvlLbl val="0"/>
      </c:catAx>
      <c:valAx>
        <c:axId val="1489395599"/>
        <c:scaling>
          <c:orientation val="minMax"/>
        </c:scaling>
        <c:delete val="1"/>
        <c:axPos val="t"/>
        <c:numFmt formatCode="0" sourceLinked="1"/>
        <c:majorTickMark val="out"/>
        <c:minorTickMark val="none"/>
        <c:tickLblPos val="nextTo"/>
        <c:crossAx val="1489410959"/>
        <c:crosses val="autoZero"/>
        <c:crossBetween val="between"/>
      </c:valAx>
      <c:spPr>
        <a:noFill/>
        <a:ln>
          <a:noFill/>
        </a:ln>
        <a:effectLst/>
      </c:spPr>
    </c:plotArea>
    <c:legend>
      <c:legendPos val="t"/>
      <c:legendEntry>
        <c:idx val="0"/>
        <c:delete val="1"/>
      </c:legendEntry>
      <c:legendEntry>
        <c:idx val="3"/>
        <c:delete val="1"/>
      </c:legendEntry>
      <c:legendEntry>
        <c:idx val="5"/>
        <c:delete val="1"/>
      </c:legendEntry>
      <c:layout>
        <c:manualLayout>
          <c:xMode val="edge"/>
          <c:yMode val="edge"/>
          <c:x val="7.3793755912961209E-2"/>
          <c:y val="1.2882337508946571E-2"/>
          <c:w val="0.87322611163670771"/>
          <c:h val="0.14168424446167555"/>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960067608812742"/>
          <c:y val="9.4284129976710651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3197874950349307"/>
          <c:y val="9.8042888685009141E-2"/>
          <c:w val="0.65933947054837727"/>
          <c:h val="0.87361892183451462"/>
        </c:manualLayout>
      </c:layout>
      <c:barChart>
        <c:barDir val="bar"/>
        <c:grouping val="stacked"/>
        <c:varyColors val="0"/>
        <c:ser>
          <c:idx val="0"/>
          <c:order val="0"/>
          <c:tx>
            <c:strRef>
              <c:f>Dati!$C$472</c:f>
              <c:strCache>
                <c:ptCount val="1"/>
                <c:pt idx="0">
                  <c:v>.</c:v>
                </c:pt>
              </c:strCache>
            </c:strRef>
          </c:tx>
          <c:spPr>
            <a:noFill/>
            <a:ln>
              <a:noFill/>
            </a:ln>
            <a:effectLst/>
          </c:spPr>
          <c:invertIfNegative val="0"/>
          <c:cat>
            <c:strRef>
              <c:f>Dati!$B$473:$B$503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Dati!$C$473:$C$503</c:f>
              <c:numCache>
                <c:formatCode>0</c:formatCode>
                <c:ptCount val="31"/>
                <c:pt idx="0">
                  <c:v>22.126134035703835</c:v>
                </c:pt>
                <c:pt idx="1">
                  <c:v>30.882352941176471</c:v>
                </c:pt>
                <c:pt idx="2">
                  <c:v>20.106490872210955</c:v>
                </c:pt>
                <c:pt idx="3">
                  <c:v>23.858323366315105</c:v>
                </c:pt>
                <c:pt idx="4">
                  <c:v>30.882352941176471</c:v>
                </c:pt>
                <c:pt idx="5">
                  <c:v>5</c:v>
                </c:pt>
                <c:pt idx="6">
                  <c:v>20.588235294117645</c:v>
                </c:pt>
                <c:pt idx="7">
                  <c:v>21.887643946467477</c:v>
                </c:pt>
                <c:pt idx="8">
                  <c:v>25.619195046439629</c:v>
                </c:pt>
                <c:pt idx="9">
                  <c:v>23.696724198661499</c:v>
                </c:pt>
                <c:pt idx="10">
                  <c:v>28.025210084033613</c:v>
                </c:pt>
                <c:pt idx="11">
                  <c:v>22.335344394167926</c:v>
                </c:pt>
                <c:pt idx="12">
                  <c:v>30.882352941176471</c:v>
                </c:pt>
                <c:pt idx="13">
                  <c:v>19.576620457100038</c:v>
                </c:pt>
                <c:pt idx="14">
                  <c:v>26.224818694601129</c:v>
                </c:pt>
                <c:pt idx="15">
                  <c:v>30.882352941176471</c:v>
                </c:pt>
                <c:pt idx="16">
                  <c:v>24.324975891996143</c:v>
                </c:pt>
                <c:pt idx="17">
                  <c:v>21.583821130409749</c:v>
                </c:pt>
                <c:pt idx="18">
                  <c:v>22.725253243291277</c:v>
                </c:pt>
                <c:pt idx="19">
                  <c:v>30.882352941176471</c:v>
                </c:pt>
                <c:pt idx="20">
                  <c:v>26.37107474568775</c:v>
                </c:pt>
                <c:pt idx="21">
                  <c:v>24.025210084033613</c:v>
                </c:pt>
                <c:pt idx="22">
                  <c:v>21.727423363711683</c:v>
                </c:pt>
                <c:pt idx="23">
                  <c:v>19.93344783168742</c:v>
                </c:pt>
                <c:pt idx="24">
                  <c:v>17.787114845938376</c:v>
                </c:pt>
                <c:pt idx="25">
                  <c:v>30.882352941176471</c:v>
                </c:pt>
                <c:pt idx="26">
                  <c:v>20.839617898441428</c:v>
                </c:pt>
                <c:pt idx="27">
                  <c:v>24.588646647470178</c:v>
                </c:pt>
                <c:pt idx="28">
                  <c:v>22.663174858984689</c:v>
                </c:pt>
                <c:pt idx="29">
                  <c:v>19.578005115089514</c:v>
                </c:pt>
                <c:pt idx="30">
                  <c:v>25.619195046439629</c:v>
                </c:pt>
              </c:numCache>
            </c:numRef>
          </c:val>
          <c:extLst>
            <c:ext xmlns:c16="http://schemas.microsoft.com/office/drawing/2014/chart" uri="{C3380CC4-5D6E-409C-BE32-E72D297353CC}">
              <c16:uniqueId val="{00000000-C0EF-4E1D-A05C-EB39BE23558E}"/>
            </c:ext>
          </c:extLst>
        </c:ser>
        <c:ser>
          <c:idx val="1"/>
          <c:order val="1"/>
          <c:tx>
            <c:strRef>
              <c:f>Dati!$D$472</c:f>
              <c:strCache>
                <c:ptCount val="1"/>
                <c:pt idx="0">
                  <c:v>Kopumā 
samazinājušās</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Dati!$B$473:$B$503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Dati!$D$473:$D$503</c:f>
              <c:numCache>
                <c:formatCode>General</c:formatCode>
                <c:ptCount val="31"/>
                <c:pt idx="0" formatCode="0">
                  <c:v>8.756218905472636</c:v>
                </c:pt>
                <c:pt idx="2" formatCode="0">
                  <c:v>10.775862068965518</c:v>
                </c:pt>
                <c:pt idx="3" formatCode="0">
                  <c:v>7.0240295748613679</c:v>
                </c:pt>
                <c:pt idx="5" formatCode="0">
                  <c:v>25.882352941176471</c:v>
                </c:pt>
                <c:pt idx="6" formatCode="0">
                  <c:v>10.294117647058824</c:v>
                </c:pt>
                <c:pt idx="7" formatCode="0">
                  <c:v>8.9947089947089953</c:v>
                </c:pt>
                <c:pt idx="8" formatCode="0">
                  <c:v>5.2631578947368425</c:v>
                </c:pt>
                <c:pt idx="9" formatCode="0">
                  <c:v>7.1856287425149699</c:v>
                </c:pt>
                <c:pt idx="10" formatCode="0">
                  <c:v>2.8571428571428572</c:v>
                </c:pt>
                <c:pt idx="11" formatCode="0">
                  <c:v>8.5470085470085468</c:v>
                </c:pt>
                <c:pt idx="13" formatCode="0">
                  <c:v>11.305732484076433</c:v>
                </c:pt>
                <c:pt idx="14" formatCode="0">
                  <c:v>4.6575342465753424</c:v>
                </c:pt>
                <c:pt idx="16" formatCode="0">
                  <c:v>6.557377049180328</c:v>
                </c:pt>
                <c:pt idx="17" formatCode="0">
                  <c:v>9.2985318107667219</c:v>
                </c:pt>
                <c:pt idx="18" formatCode="0">
                  <c:v>8.1570996978851955</c:v>
                </c:pt>
                <c:pt idx="20" formatCode="0">
                  <c:v>4.511278195488722</c:v>
                </c:pt>
                <c:pt idx="21" formatCode="0">
                  <c:v>6.8571428571428568</c:v>
                </c:pt>
                <c:pt idx="22" formatCode="0">
                  <c:v>9.1549295774647881</c:v>
                </c:pt>
                <c:pt idx="23" formatCode="0">
                  <c:v>10.948905109489051</c:v>
                </c:pt>
                <c:pt idx="24" formatCode="0">
                  <c:v>13.095238095238095</c:v>
                </c:pt>
                <c:pt idx="26" formatCode="0">
                  <c:v>10.042735042735043</c:v>
                </c:pt>
                <c:pt idx="27" formatCode="0">
                  <c:v>6.2937062937062933</c:v>
                </c:pt>
                <c:pt idx="28" formatCode="0">
                  <c:v>8.2191780821917817</c:v>
                </c:pt>
                <c:pt idx="29" formatCode="0">
                  <c:v>11.304347826086957</c:v>
                </c:pt>
                <c:pt idx="30" formatCode="0">
                  <c:v>5.2631578947368425</c:v>
                </c:pt>
              </c:numCache>
            </c:numRef>
          </c:val>
          <c:extLst>
            <c:ext xmlns:c16="http://schemas.microsoft.com/office/drawing/2014/chart" uri="{C3380CC4-5D6E-409C-BE32-E72D297353CC}">
              <c16:uniqueId val="{00000001-C0EF-4E1D-A05C-EB39BE23558E}"/>
            </c:ext>
          </c:extLst>
        </c:ser>
        <c:ser>
          <c:idx val="2"/>
          <c:order val="2"/>
          <c:tx>
            <c:strRef>
              <c:f>Dati!$E$472</c:f>
              <c:strCache>
                <c:ptCount val="1"/>
                <c:pt idx="0">
                  <c:v>Kopumā 
palielinājušās</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Dati!$B$473:$B$503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Dati!$E$473:$E$503</c:f>
              <c:numCache>
                <c:formatCode>General</c:formatCode>
                <c:ptCount val="31"/>
                <c:pt idx="0" formatCode="0">
                  <c:v>41.791044776119406</c:v>
                </c:pt>
                <c:pt idx="2" formatCode="0">
                  <c:v>40.086206896551722</c:v>
                </c:pt>
                <c:pt idx="3" formatCode="0">
                  <c:v>43.253234750462106</c:v>
                </c:pt>
                <c:pt idx="5" formatCode="0">
                  <c:v>25.882352941176471</c:v>
                </c:pt>
                <c:pt idx="6" formatCode="0">
                  <c:v>35.294117647058826</c:v>
                </c:pt>
                <c:pt idx="7" formatCode="0">
                  <c:v>43.386243386243386</c:v>
                </c:pt>
                <c:pt idx="8" formatCode="0">
                  <c:v>50.877192982456137</c:v>
                </c:pt>
                <c:pt idx="9" formatCode="0">
                  <c:v>49.101796407185631</c:v>
                </c:pt>
                <c:pt idx="10" formatCode="0">
                  <c:v>47.857142857142854</c:v>
                </c:pt>
                <c:pt idx="11" formatCode="0">
                  <c:v>27.350427350427349</c:v>
                </c:pt>
                <c:pt idx="13" formatCode="0">
                  <c:v>34.713375796178347</c:v>
                </c:pt>
                <c:pt idx="14" formatCode="0">
                  <c:v>53.698630136986303</c:v>
                </c:pt>
                <c:pt idx="16" formatCode="0">
                  <c:v>40.983606557377051</c:v>
                </c:pt>
                <c:pt idx="17" formatCode="0">
                  <c:v>42.903752039151712</c:v>
                </c:pt>
                <c:pt idx="18" formatCode="0">
                  <c:v>39.879154078549846</c:v>
                </c:pt>
                <c:pt idx="20" formatCode="0">
                  <c:v>52.631578947368418</c:v>
                </c:pt>
                <c:pt idx="21" formatCode="0">
                  <c:v>44.571428571428569</c:v>
                </c:pt>
                <c:pt idx="22" formatCode="0">
                  <c:v>45.774647887323944</c:v>
                </c:pt>
                <c:pt idx="23" formatCode="0">
                  <c:v>37.956204379562045</c:v>
                </c:pt>
                <c:pt idx="24" formatCode="0">
                  <c:v>27.976190476190474</c:v>
                </c:pt>
                <c:pt idx="26" formatCode="0">
                  <c:v>41.880341880341881</c:v>
                </c:pt>
                <c:pt idx="27" formatCode="0">
                  <c:v>39.86013986013986</c:v>
                </c:pt>
                <c:pt idx="28" formatCode="0">
                  <c:v>38.356164383561641</c:v>
                </c:pt>
                <c:pt idx="29" formatCode="0">
                  <c:v>40.869565217391305</c:v>
                </c:pt>
                <c:pt idx="30" formatCode="0">
                  <c:v>48.120300751879697</c:v>
                </c:pt>
              </c:numCache>
            </c:numRef>
          </c:val>
          <c:extLst>
            <c:ext xmlns:c16="http://schemas.microsoft.com/office/drawing/2014/chart" uri="{C3380CC4-5D6E-409C-BE32-E72D297353CC}">
              <c16:uniqueId val="{00000002-C0EF-4E1D-A05C-EB39BE23558E}"/>
            </c:ext>
          </c:extLst>
        </c:ser>
        <c:ser>
          <c:idx val="3"/>
          <c:order val="3"/>
          <c:tx>
            <c:strRef>
              <c:f>Dati!$F$472</c:f>
              <c:strCache>
                <c:ptCount val="1"/>
              </c:strCache>
            </c:strRef>
          </c:tx>
          <c:spPr>
            <a:noFill/>
            <a:ln>
              <a:noFill/>
            </a:ln>
            <a:effectLst/>
          </c:spPr>
          <c:invertIfNegative val="0"/>
          <c:cat>
            <c:strRef>
              <c:f>Dati!$B$473:$B$503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Dati!$F$473:$F$503</c:f>
              <c:numCache>
                <c:formatCode>General</c:formatCode>
                <c:ptCount val="31"/>
                <c:pt idx="0" formatCode="0">
                  <c:v>21.907585360866896</c:v>
                </c:pt>
                <c:pt idx="2" formatCode="0">
                  <c:v>23.61242324043458</c:v>
                </c:pt>
                <c:pt idx="3" formatCode="0">
                  <c:v>20.445395386524197</c:v>
                </c:pt>
                <c:pt idx="5" formatCode="0">
                  <c:v>37.816277195809832</c:v>
                </c:pt>
                <c:pt idx="6" formatCode="0">
                  <c:v>28.404512489927477</c:v>
                </c:pt>
                <c:pt idx="7" formatCode="0">
                  <c:v>20.312386750742917</c:v>
                </c:pt>
                <c:pt idx="8" formatCode="0">
                  <c:v>12.821437154530166</c:v>
                </c:pt>
                <c:pt idx="9" formatCode="0">
                  <c:v>14.596833729800672</c:v>
                </c:pt>
                <c:pt idx="10" formatCode="0">
                  <c:v>15.841487279843449</c:v>
                </c:pt>
                <c:pt idx="11" formatCode="0">
                  <c:v>36.348202786558957</c:v>
                </c:pt>
                <c:pt idx="12" formatCode="0">
                  <c:v>63.698630136986303</c:v>
                </c:pt>
                <c:pt idx="13" formatCode="0">
                  <c:v>28.985254340807955</c:v>
                </c:pt>
                <c:pt idx="14" formatCode="0">
                  <c:v>10</c:v>
                </c:pt>
                <c:pt idx="16" formatCode="0">
                  <c:v>22.715023579609252</c:v>
                </c:pt>
                <c:pt idx="17" formatCode="0">
                  <c:v>20.794878097834591</c:v>
                </c:pt>
                <c:pt idx="18" formatCode="0">
                  <c:v>23.819476058436457</c:v>
                </c:pt>
                <c:pt idx="20" formatCode="0">
                  <c:v>11.067051189617885</c:v>
                </c:pt>
                <c:pt idx="21" formatCode="0">
                  <c:v>19.127201565557733</c:v>
                </c:pt>
                <c:pt idx="22" formatCode="0">
                  <c:v>17.923982249662359</c:v>
                </c:pt>
                <c:pt idx="23" formatCode="0">
                  <c:v>25.742425757424257</c:v>
                </c:pt>
                <c:pt idx="24" formatCode="0">
                  <c:v>35.722439660795828</c:v>
                </c:pt>
                <c:pt idx="26" formatCode="0">
                  <c:v>21.818288256644422</c:v>
                </c:pt>
                <c:pt idx="27" formatCode="0">
                  <c:v>23.838490276846443</c:v>
                </c:pt>
                <c:pt idx="28" formatCode="0">
                  <c:v>25.342465753424662</c:v>
                </c:pt>
                <c:pt idx="29" formatCode="0">
                  <c:v>22.829064919594998</c:v>
                </c:pt>
                <c:pt idx="30" formatCode="0">
                  <c:v>15.578329385106606</c:v>
                </c:pt>
              </c:numCache>
            </c:numRef>
          </c:val>
          <c:extLst>
            <c:ext xmlns:c16="http://schemas.microsoft.com/office/drawing/2014/chart" uri="{C3380CC4-5D6E-409C-BE32-E72D297353CC}">
              <c16:uniqueId val="{00000003-C0EF-4E1D-A05C-EB39BE23558E}"/>
            </c:ext>
          </c:extLst>
        </c:ser>
        <c:ser>
          <c:idx val="4"/>
          <c:order val="4"/>
          <c:tx>
            <c:strRef>
              <c:f>Dati!$G$472</c:f>
              <c:strCache>
                <c:ptCount val="1"/>
                <c:pt idx="0">
                  <c:v>Palikušas 
nemainīgas</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Dati!$B$473:$B$503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Dati!$G$473:$G$503</c:f>
              <c:numCache>
                <c:formatCode>General</c:formatCode>
                <c:ptCount val="31"/>
                <c:pt idx="0" formatCode="0">
                  <c:v>23.681592039800996</c:v>
                </c:pt>
                <c:pt idx="2" formatCode="0">
                  <c:v>29.094827586206897</c:v>
                </c:pt>
                <c:pt idx="3" formatCode="0">
                  <c:v>19.038817005545287</c:v>
                </c:pt>
                <c:pt idx="5" formatCode="0">
                  <c:v>25.882352941176471</c:v>
                </c:pt>
                <c:pt idx="6" formatCode="0">
                  <c:v>33.088235294117645</c:v>
                </c:pt>
                <c:pt idx="7" formatCode="0">
                  <c:v>23.280423280423282</c:v>
                </c:pt>
                <c:pt idx="8" formatCode="0">
                  <c:v>20.467836257309941</c:v>
                </c:pt>
                <c:pt idx="9" formatCode="0">
                  <c:v>20.95808383233533</c:v>
                </c:pt>
                <c:pt idx="10" formatCode="0">
                  <c:v>22.142857142857142</c:v>
                </c:pt>
                <c:pt idx="11" formatCode="0">
                  <c:v>22.222222222222221</c:v>
                </c:pt>
                <c:pt idx="13" formatCode="0">
                  <c:v>25.796178343949045</c:v>
                </c:pt>
                <c:pt idx="14" formatCode="0">
                  <c:v>19.726027397260275</c:v>
                </c:pt>
                <c:pt idx="16" formatCode="0">
                  <c:v>11.475409836065573</c:v>
                </c:pt>
                <c:pt idx="17" formatCode="0">
                  <c:v>23.327895595432299</c:v>
                </c:pt>
                <c:pt idx="18" formatCode="0">
                  <c:v>26.586102719033232</c:v>
                </c:pt>
                <c:pt idx="20" formatCode="0">
                  <c:v>18.796992481203006</c:v>
                </c:pt>
                <c:pt idx="21" formatCode="0">
                  <c:v>18.285714285714285</c:v>
                </c:pt>
                <c:pt idx="22" formatCode="0">
                  <c:v>23.943661971830984</c:v>
                </c:pt>
                <c:pt idx="23" formatCode="0">
                  <c:v>24.087591240875913</c:v>
                </c:pt>
                <c:pt idx="24" formatCode="0">
                  <c:v>33.333333333333336</c:v>
                </c:pt>
                <c:pt idx="26" formatCode="0">
                  <c:v>22.863247863247864</c:v>
                </c:pt>
                <c:pt idx="27" formatCode="0">
                  <c:v>28.67132867132867</c:v>
                </c:pt>
                <c:pt idx="28" formatCode="0">
                  <c:v>25.342465753424658</c:v>
                </c:pt>
                <c:pt idx="29" formatCode="0">
                  <c:v>17.391304347826086</c:v>
                </c:pt>
                <c:pt idx="30" formatCode="0">
                  <c:v>24.81203007518797</c:v>
                </c:pt>
              </c:numCache>
            </c:numRef>
          </c:val>
          <c:extLst>
            <c:ext xmlns:c16="http://schemas.microsoft.com/office/drawing/2014/chart" uri="{C3380CC4-5D6E-409C-BE32-E72D297353CC}">
              <c16:uniqueId val="{00000004-C0EF-4E1D-A05C-EB39BE23558E}"/>
            </c:ext>
          </c:extLst>
        </c:ser>
        <c:ser>
          <c:idx val="5"/>
          <c:order val="5"/>
          <c:tx>
            <c:strRef>
              <c:f>Dati!$H$472</c:f>
              <c:strCache>
                <c:ptCount val="1"/>
              </c:strCache>
            </c:strRef>
          </c:tx>
          <c:spPr>
            <a:noFill/>
            <a:ln>
              <a:noFill/>
            </a:ln>
            <a:effectLst/>
          </c:spPr>
          <c:invertIfNegative val="0"/>
          <c:cat>
            <c:strRef>
              <c:f>Dati!$B$473:$B$503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Dati!$H$473:$H$503</c:f>
              <c:numCache>
                <c:formatCode>General</c:formatCode>
                <c:ptCount val="31"/>
                <c:pt idx="0" formatCode="0">
                  <c:v>19.651741293532339</c:v>
                </c:pt>
                <c:pt idx="2" formatCode="0">
                  <c:v>14.238505747126439</c:v>
                </c:pt>
                <c:pt idx="3" formatCode="0">
                  <c:v>24.294516327788049</c:v>
                </c:pt>
                <c:pt idx="5" formatCode="0">
                  <c:v>17.450980392156865</c:v>
                </c:pt>
                <c:pt idx="6" formatCode="0">
                  <c:v>10.245098039215691</c:v>
                </c:pt>
                <c:pt idx="7" formatCode="0">
                  <c:v>20.052910052910054</c:v>
                </c:pt>
                <c:pt idx="8" formatCode="0">
                  <c:v>22.865497076023395</c:v>
                </c:pt>
                <c:pt idx="9" formatCode="0">
                  <c:v>22.375249500998006</c:v>
                </c:pt>
                <c:pt idx="10" formatCode="0">
                  <c:v>21.190476190476193</c:v>
                </c:pt>
                <c:pt idx="11" formatCode="0">
                  <c:v>21.111111111111114</c:v>
                </c:pt>
                <c:pt idx="12" formatCode="0">
                  <c:v>43.333333333333336</c:v>
                </c:pt>
                <c:pt idx="13" formatCode="0">
                  <c:v>17.537154989384291</c:v>
                </c:pt>
                <c:pt idx="14" formatCode="0">
                  <c:v>23.607305936073061</c:v>
                </c:pt>
                <c:pt idx="16" formatCode="0">
                  <c:v>31.857923497267763</c:v>
                </c:pt>
                <c:pt idx="17" formatCode="0">
                  <c:v>20.005437737901037</c:v>
                </c:pt>
                <c:pt idx="18" formatCode="0">
                  <c:v>16.747230614300104</c:v>
                </c:pt>
                <c:pt idx="20" formatCode="0">
                  <c:v>24.53634085213033</c:v>
                </c:pt>
                <c:pt idx="21" formatCode="0">
                  <c:v>25.047619047619051</c:v>
                </c:pt>
                <c:pt idx="22" formatCode="0">
                  <c:v>19.389671361502351</c:v>
                </c:pt>
                <c:pt idx="23" formatCode="0">
                  <c:v>19.245742092457423</c:v>
                </c:pt>
                <c:pt idx="24" formatCode="0">
                  <c:v>10</c:v>
                </c:pt>
                <c:pt idx="26" formatCode="0">
                  <c:v>20.470085470085472</c:v>
                </c:pt>
                <c:pt idx="27" formatCode="0">
                  <c:v>14.662004662004666</c:v>
                </c:pt>
                <c:pt idx="28" formatCode="0">
                  <c:v>17.990867579908677</c:v>
                </c:pt>
                <c:pt idx="29" formatCode="0">
                  <c:v>25.94202898550725</c:v>
                </c:pt>
                <c:pt idx="30" formatCode="0">
                  <c:v>18.521303258145366</c:v>
                </c:pt>
              </c:numCache>
            </c:numRef>
          </c:val>
          <c:extLst>
            <c:ext xmlns:c16="http://schemas.microsoft.com/office/drawing/2014/chart" uri="{C3380CC4-5D6E-409C-BE32-E72D297353CC}">
              <c16:uniqueId val="{00000005-C0EF-4E1D-A05C-EB39BE23558E}"/>
            </c:ext>
          </c:extLst>
        </c:ser>
        <c:ser>
          <c:idx val="6"/>
          <c:order val="6"/>
          <c:tx>
            <c:strRef>
              <c:f>Dati!$I$472</c:f>
              <c:strCache>
                <c:ptCount val="1"/>
                <c:pt idx="0">
                  <c:v>Nezina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Dati!$B$473:$B$503</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Dati!$I$473:$I$503</c:f>
              <c:numCache>
                <c:formatCode>General</c:formatCode>
                <c:ptCount val="31"/>
                <c:pt idx="0" formatCode="0">
                  <c:v>25.771144278606965</c:v>
                </c:pt>
                <c:pt idx="2" formatCode="0">
                  <c:v>20.043103448275861</c:v>
                </c:pt>
                <c:pt idx="3" formatCode="0">
                  <c:v>30.683918669131238</c:v>
                </c:pt>
                <c:pt idx="5" formatCode="0">
                  <c:v>22.352941176470587</c:v>
                </c:pt>
                <c:pt idx="6" formatCode="0">
                  <c:v>21.323529411764707</c:v>
                </c:pt>
                <c:pt idx="7" formatCode="0">
                  <c:v>24.338624338624339</c:v>
                </c:pt>
                <c:pt idx="8" formatCode="0">
                  <c:v>23.391812865497077</c:v>
                </c:pt>
                <c:pt idx="9" formatCode="0">
                  <c:v>22.754491017964071</c:v>
                </c:pt>
                <c:pt idx="10" formatCode="0">
                  <c:v>27.142857142857142</c:v>
                </c:pt>
                <c:pt idx="11" formatCode="0">
                  <c:v>41.880341880341881</c:v>
                </c:pt>
                <c:pt idx="13" formatCode="0">
                  <c:v>28.184713375796179</c:v>
                </c:pt>
                <c:pt idx="14" formatCode="0">
                  <c:v>21.917808219178081</c:v>
                </c:pt>
                <c:pt idx="16" formatCode="0">
                  <c:v>40.983606557377051</c:v>
                </c:pt>
                <c:pt idx="17" formatCode="0">
                  <c:v>24.469820554649267</c:v>
                </c:pt>
                <c:pt idx="18" formatCode="0">
                  <c:v>25.377643504531722</c:v>
                </c:pt>
                <c:pt idx="20" formatCode="0">
                  <c:v>24.060150375939848</c:v>
                </c:pt>
                <c:pt idx="21" formatCode="0">
                  <c:v>30.285714285714285</c:v>
                </c:pt>
                <c:pt idx="22" formatCode="0">
                  <c:v>21.12676056338028</c:v>
                </c:pt>
                <c:pt idx="23" formatCode="0">
                  <c:v>27.007299270072991</c:v>
                </c:pt>
                <c:pt idx="24" formatCode="0">
                  <c:v>25.595238095238095</c:v>
                </c:pt>
                <c:pt idx="26" formatCode="0">
                  <c:v>25.213675213675213</c:v>
                </c:pt>
                <c:pt idx="27" formatCode="0">
                  <c:v>25.174825174825173</c:v>
                </c:pt>
                <c:pt idx="28" formatCode="0">
                  <c:v>28.082191780821919</c:v>
                </c:pt>
                <c:pt idx="29" formatCode="0">
                  <c:v>30.434782608695652</c:v>
                </c:pt>
                <c:pt idx="30" formatCode="0">
                  <c:v>21.804511278195488</c:v>
                </c:pt>
              </c:numCache>
            </c:numRef>
          </c:val>
          <c:extLst>
            <c:ext xmlns:c16="http://schemas.microsoft.com/office/drawing/2014/chart" uri="{C3380CC4-5D6E-409C-BE32-E72D297353CC}">
              <c16:uniqueId val="{00000006-C0EF-4E1D-A05C-EB39BE23558E}"/>
            </c:ext>
          </c:extLst>
        </c:ser>
        <c:dLbls>
          <c:showLegendKey val="0"/>
          <c:showVal val="0"/>
          <c:showCatName val="0"/>
          <c:showSerName val="0"/>
          <c:showPercent val="0"/>
          <c:showBubbleSize val="0"/>
        </c:dLbls>
        <c:gapWidth val="30"/>
        <c:overlap val="100"/>
        <c:axId val="1452064111"/>
        <c:axId val="1452073231"/>
      </c:barChart>
      <c:catAx>
        <c:axId val="1452064111"/>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At val="30.9"/>
        <c:auto val="1"/>
        <c:lblAlgn val="ctr"/>
        <c:lblOffset val="100"/>
        <c:noMultiLvlLbl val="0"/>
      </c:catAx>
      <c:valAx>
        <c:axId val="1452073231"/>
        <c:scaling>
          <c:orientation val="minMax"/>
          <c:max val="180"/>
          <c:min val="0"/>
        </c:scaling>
        <c:delete val="1"/>
        <c:axPos val="t"/>
        <c:numFmt formatCode="0"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67325702393341"/>
          <c:y val="0.15670289855072464"/>
          <c:w val="0.43600416233090533"/>
          <c:h val="0.75905797101449279"/>
        </c:manualLayout>
      </c:layout>
      <c:pieChart>
        <c:varyColors val="1"/>
        <c:ser>
          <c:idx val="0"/>
          <c:order val="0"/>
          <c:spPr>
            <a:ln w="12700">
              <a:solidFill>
                <a:schemeClr val="bg1"/>
              </a:solidFill>
            </a:ln>
          </c:spPr>
          <c:dPt>
            <c:idx val="0"/>
            <c:bubble3D val="0"/>
            <c:spPr>
              <a:solidFill>
                <a:srgbClr val="996633"/>
              </a:solidFill>
              <a:ln w="12700">
                <a:solidFill>
                  <a:schemeClr val="bg1"/>
                </a:solidFill>
              </a:ln>
              <a:effectLst/>
            </c:spPr>
            <c:extLst>
              <c:ext xmlns:c16="http://schemas.microsoft.com/office/drawing/2014/chart" uri="{C3380CC4-5D6E-409C-BE32-E72D297353CC}">
                <c16:uniqueId val="{00000001-BA4A-46DA-86D4-58D8753A4DC3}"/>
              </c:ext>
            </c:extLst>
          </c:dPt>
          <c:dPt>
            <c:idx val="1"/>
            <c:bubble3D val="0"/>
            <c:spPr>
              <a:solidFill>
                <a:srgbClr val="E4C7AA"/>
              </a:solidFill>
              <a:ln w="12700">
                <a:solidFill>
                  <a:schemeClr val="bg1"/>
                </a:solidFill>
              </a:ln>
              <a:effectLst/>
            </c:spPr>
            <c:extLst>
              <c:ext xmlns:c16="http://schemas.microsoft.com/office/drawing/2014/chart" uri="{C3380CC4-5D6E-409C-BE32-E72D297353CC}">
                <c16:uniqueId val="{00000003-BA4A-46DA-86D4-58D8753A4DC3}"/>
              </c:ext>
            </c:extLst>
          </c:dPt>
          <c:dPt>
            <c:idx val="2"/>
            <c:bubble3D val="0"/>
            <c:spPr>
              <a:solidFill>
                <a:schemeClr val="accent4">
                  <a:lumMod val="40000"/>
                  <a:lumOff val="60000"/>
                </a:schemeClr>
              </a:solidFill>
              <a:ln w="12700">
                <a:solidFill>
                  <a:schemeClr val="bg1"/>
                </a:solidFill>
              </a:ln>
              <a:effectLst/>
            </c:spPr>
            <c:extLst>
              <c:ext xmlns:c16="http://schemas.microsoft.com/office/drawing/2014/chart" uri="{C3380CC4-5D6E-409C-BE32-E72D297353CC}">
                <c16:uniqueId val="{00000005-BA4A-46DA-86D4-58D8753A4DC3}"/>
              </c:ext>
            </c:extLst>
          </c:dPt>
          <c:dPt>
            <c:idx val="3"/>
            <c:bubble3D val="0"/>
            <c:spPr>
              <a:solidFill>
                <a:srgbClr val="C3D6CC"/>
              </a:solidFill>
              <a:ln w="12700">
                <a:solidFill>
                  <a:schemeClr val="bg1"/>
                </a:solidFill>
              </a:ln>
              <a:effectLst/>
            </c:spPr>
            <c:extLst>
              <c:ext xmlns:c16="http://schemas.microsoft.com/office/drawing/2014/chart" uri="{C3380CC4-5D6E-409C-BE32-E72D297353CC}">
                <c16:uniqueId val="{00000007-BA4A-46DA-86D4-58D8753A4DC3}"/>
              </c:ext>
            </c:extLst>
          </c:dPt>
          <c:dPt>
            <c:idx val="4"/>
            <c:bubble3D val="0"/>
            <c:spPr>
              <a:solidFill>
                <a:srgbClr val="4C8264"/>
              </a:solidFill>
              <a:ln w="12700">
                <a:solidFill>
                  <a:schemeClr val="bg1"/>
                </a:solidFill>
              </a:ln>
              <a:effectLst/>
            </c:spPr>
            <c:extLst>
              <c:ext xmlns:c16="http://schemas.microsoft.com/office/drawing/2014/chart" uri="{C3380CC4-5D6E-409C-BE32-E72D297353CC}">
                <c16:uniqueId val="{00000009-BA4A-46DA-86D4-58D8753A4DC3}"/>
              </c:ext>
            </c:extLst>
          </c:dPt>
          <c:dPt>
            <c:idx val="5"/>
            <c:bubble3D val="0"/>
            <c:spPr>
              <a:solidFill>
                <a:schemeClr val="bg1">
                  <a:lumMod val="75000"/>
                </a:schemeClr>
              </a:solidFill>
              <a:ln w="12700">
                <a:solidFill>
                  <a:schemeClr val="bg1"/>
                </a:solidFill>
              </a:ln>
              <a:effectLst/>
            </c:spPr>
            <c:extLst>
              <c:ext xmlns:c16="http://schemas.microsoft.com/office/drawing/2014/chart" uri="{C3380CC4-5D6E-409C-BE32-E72D297353CC}">
                <c16:uniqueId val="{0000000B-BA4A-46DA-86D4-58D8753A4DC3}"/>
              </c:ext>
            </c:extLst>
          </c:dPt>
          <c:dLbls>
            <c:dLbl>
              <c:idx val="0"/>
              <c:tx>
                <c:rich>
                  <a:bodyPr/>
                  <a:lstStyle/>
                  <a:p>
                    <a:r>
                      <a:rPr lang="en-US" b="0" dirty="0"/>
                      <a:t>Liela mērā samazinājušās</a:t>
                    </a:r>
                  </a:p>
                  <a:p>
                    <a:fld id="{3CDA8DD0-B2E8-431E-8CF3-07E64294BE93}"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4A-46DA-86D4-58D8753A4DC3}"/>
                </c:ext>
              </c:extLst>
            </c:dLbl>
            <c:dLbl>
              <c:idx val="1"/>
              <c:tx>
                <c:rich>
                  <a:bodyPr/>
                  <a:lstStyle/>
                  <a:p>
                    <a:r>
                      <a:rPr lang="en-US" b="0" dirty="0"/>
                      <a:t>Nedaudz samazinājušās</a:t>
                    </a:r>
                  </a:p>
                  <a:p>
                    <a:fld id="{3AB5984D-C6C7-474E-9A76-438DC1E61557}"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A4A-46DA-86D4-58D8753A4DC3}"/>
                </c:ext>
              </c:extLst>
            </c:dLbl>
            <c:dLbl>
              <c:idx val="2"/>
              <c:tx>
                <c:rich>
                  <a:bodyPr/>
                  <a:lstStyle/>
                  <a:p>
                    <a:r>
                      <a:rPr lang="en-US" b="0" dirty="0"/>
                      <a:t>Palikušas nemainīgas</a:t>
                    </a:r>
                  </a:p>
                  <a:p>
                    <a:fld id="{C42D9A8C-67D3-41B2-ABA8-D83541B71BB1}"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A4A-46DA-86D4-58D8753A4DC3}"/>
                </c:ext>
              </c:extLst>
            </c:dLbl>
            <c:dLbl>
              <c:idx val="3"/>
              <c:tx>
                <c:rich>
                  <a:bodyPr/>
                  <a:lstStyle/>
                  <a:p>
                    <a:r>
                      <a:rPr lang="en-US" b="0" dirty="0"/>
                      <a:t>Nedaudz palielinājušās</a:t>
                    </a:r>
                  </a:p>
                  <a:p>
                    <a:fld id="{D84990B0-FC73-4399-AABD-AF05B11D7080}"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A4A-46DA-86D4-58D8753A4DC3}"/>
                </c:ext>
              </c:extLst>
            </c:dLbl>
            <c:dLbl>
              <c:idx val="4"/>
              <c:tx>
                <c:rich>
                  <a:bodyPr/>
                  <a:lstStyle/>
                  <a:p>
                    <a:r>
                      <a:rPr lang="en-US" b="0" dirty="0"/>
                      <a:t>Lielā mērā palielinājušās</a:t>
                    </a:r>
                  </a:p>
                  <a:p>
                    <a:fld id="{6CC9E6BF-1F7D-41D2-A834-D9CBCD42A59D}"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A4A-46DA-86D4-58D8753A4DC3}"/>
                </c:ext>
              </c:extLst>
            </c:dLbl>
            <c:dLbl>
              <c:idx val="5"/>
              <c:tx>
                <c:rich>
                  <a:bodyPr/>
                  <a:lstStyle/>
                  <a:p>
                    <a:r>
                      <a:rPr lang="en-US" b="0" dirty="0"/>
                      <a:t>Nezina / NA</a:t>
                    </a:r>
                  </a:p>
                  <a:p>
                    <a:fld id="{B440C0C3-4260-42C2-9B2A-ACF05BFFA452}"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A4A-46DA-86D4-58D8753A4DC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Dati!$B$509:$B$514</c:f>
              <c:strCache>
                <c:ptCount val="6"/>
                <c:pt idx="0">
                  <c:v>Lielā mērā samazinājušās</c:v>
                </c:pt>
                <c:pt idx="1">
                  <c:v>Nedaudz samazinājušās</c:v>
                </c:pt>
                <c:pt idx="2">
                  <c:v>Palikušas nemainīgas</c:v>
                </c:pt>
                <c:pt idx="3">
                  <c:v>Nedaudz palielinājušās</c:v>
                </c:pt>
                <c:pt idx="4">
                  <c:v>Lielā mērā palielinājušās</c:v>
                </c:pt>
                <c:pt idx="5">
                  <c:v>Nezina / NA</c:v>
                </c:pt>
              </c:strCache>
            </c:strRef>
          </c:cat>
          <c:val>
            <c:numRef>
              <c:f>Dati!$C$509:$C$514</c:f>
              <c:numCache>
                <c:formatCode>0</c:formatCode>
                <c:ptCount val="6"/>
                <c:pt idx="0">
                  <c:v>2.6865671641791047</c:v>
                </c:pt>
                <c:pt idx="1">
                  <c:v>8.2587064676616908</c:v>
                </c:pt>
                <c:pt idx="2">
                  <c:v>27.960199004975124</c:v>
                </c:pt>
                <c:pt idx="3">
                  <c:v>12.7363184079602</c:v>
                </c:pt>
                <c:pt idx="4">
                  <c:v>18.208955223880597</c:v>
                </c:pt>
                <c:pt idx="5">
                  <c:v>30.149253731343283</c:v>
                </c:pt>
              </c:numCache>
            </c:numRef>
          </c:val>
          <c:extLst>
            <c:ext xmlns:c16="http://schemas.microsoft.com/office/drawing/2014/chart" uri="{C3380CC4-5D6E-409C-BE32-E72D297353CC}">
              <c16:uniqueId val="{0000000C-BA4A-46DA-86D4-58D8753A4DC3}"/>
            </c:ext>
          </c:extLst>
        </c:ser>
        <c:dLbls>
          <c:showLegendKey val="0"/>
          <c:showVal val="0"/>
          <c:showCatName val="0"/>
          <c:showSerName val="0"/>
          <c:showPercent val="0"/>
          <c:showBubbleSize val="0"/>
          <c:showLeaderLines val="1"/>
        </c:dLbls>
        <c:firstSliceAng val="253"/>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54279811981675"/>
          <c:y val="1.4118138730849238E-2"/>
          <c:w val="0.42761953234933087"/>
          <c:h val="0.9856195207203442"/>
        </c:manualLayout>
      </c:layout>
      <c:barChart>
        <c:barDir val="bar"/>
        <c:grouping val="clustered"/>
        <c:varyColors val="0"/>
        <c:ser>
          <c:idx val="0"/>
          <c:order val="0"/>
          <c:tx>
            <c:strRef>
              <c:f>Dati!$C$39</c:f>
              <c:strCache>
                <c:ptCount val="1"/>
                <c:pt idx="0">
                  <c:v>2025.</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Dati!$B$40:$B$45</c:f>
              <c:strCache>
                <c:ptCount val="6"/>
                <c:pt idx="0">
                  <c:v>Darbā iekārtošanās valsts vai pašvaldību iestādēs</c:v>
                </c:pt>
                <c:pt idx="1">
                  <c:v>Veselības aprūpes saņemšana</c:v>
                </c:pt>
                <c:pt idx="2">
                  <c:v>Nekustamā īpašuma lietu kārtošana (zemes, dzīvokļa, 
mājas privatizācija, saņemšana, pirkšana/pārdošana u. c.)</c:v>
                </c:pt>
                <c:pt idx="3">
                  <c:v>Lietu kārtošana pašvaldībās</c:v>
                </c:pt>
                <c:pt idx="4">
                  <c:v>Jautājumu kārtošana tiesā</c:v>
                </c:pt>
                <c:pt idx="5">
                  <c:v>Sociālās palīdzības saņemšana</c:v>
                </c:pt>
              </c:strCache>
            </c:strRef>
          </c:cat>
          <c:val>
            <c:numRef>
              <c:f>Dati!$C$40:$C$45</c:f>
              <c:numCache>
                <c:formatCode>0</c:formatCode>
                <c:ptCount val="6"/>
                <c:pt idx="0">
                  <c:v>24.915015538662598</c:v>
                </c:pt>
                <c:pt idx="1">
                  <c:v>23.119072490817832</c:v>
                </c:pt>
                <c:pt idx="2">
                  <c:v>16.986529647743037</c:v>
                </c:pt>
                <c:pt idx="3">
                  <c:v>15.974793926772202</c:v>
                </c:pt>
                <c:pt idx="4">
                  <c:v>14.936686125340684</c:v>
                </c:pt>
                <c:pt idx="5">
                  <c:v>12.609216907183098</c:v>
                </c:pt>
              </c:numCache>
            </c:numRef>
          </c:val>
          <c:extLst>
            <c:ext xmlns:c16="http://schemas.microsoft.com/office/drawing/2014/chart" uri="{C3380CC4-5D6E-409C-BE32-E72D297353CC}">
              <c16:uniqueId val="{00000000-C5B5-45C1-ABB4-01F2EADEDF2E}"/>
            </c:ext>
          </c:extLst>
        </c:ser>
        <c:ser>
          <c:idx val="1"/>
          <c:order val="1"/>
          <c:tx>
            <c:strRef>
              <c:f>Dati!$D$39</c:f>
              <c:strCache>
                <c:ptCount val="1"/>
                <c:pt idx="0">
                  <c:v>2024.</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Dati!$B$40:$B$45</c:f>
              <c:strCache>
                <c:ptCount val="6"/>
                <c:pt idx="0">
                  <c:v>Darbā iekārtošanās valsts vai pašvaldību iestādēs</c:v>
                </c:pt>
                <c:pt idx="1">
                  <c:v>Veselības aprūpes saņemšana</c:v>
                </c:pt>
                <c:pt idx="2">
                  <c:v>Nekustamā īpašuma lietu kārtošana (zemes, dzīvokļa, 
mājas privatizācija, saņemšana, pirkšana/pārdošana u. c.)</c:v>
                </c:pt>
                <c:pt idx="3">
                  <c:v>Lietu kārtošana pašvaldībās</c:v>
                </c:pt>
                <c:pt idx="4">
                  <c:v>Jautājumu kārtošana tiesā</c:v>
                </c:pt>
                <c:pt idx="5">
                  <c:v>Sociālās palīdzības saņemšana</c:v>
                </c:pt>
              </c:strCache>
            </c:strRef>
          </c:cat>
          <c:val>
            <c:numRef>
              <c:f>Dati!$D$40:$D$45</c:f>
              <c:numCache>
                <c:formatCode>General</c:formatCode>
                <c:ptCount val="6"/>
                <c:pt idx="0">
                  <c:v>12</c:v>
                </c:pt>
                <c:pt idx="1">
                  <c:v>13</c:v>
                </c:pt>
                <c:pt idx="2">
                  <c:v>7</c:v>
                </c:pt>
                <c:pt idx="3">
                  <c:v>7</c:v>
                </c:pt>
                <c:pt idx="4">
                  <c:v>12</c:v>
                </c:pt>
                <c:pt idx="5">
                  <c:v>6</c:v>
                </c:pt>
              </c:numCache>
            </c:numRef>
          </c:val>
          <c:extLst>
            <c:ext xmlns:c16="http://schemas.microsoft.com/office/drawing/2014/chart" uri="{C3380CC4-5D6E-409C-BE32-E72D297353CC}">
              <c16:uniqueId val="{00000001-C5B5-45C1-ABB4-01F2EADEDF2E}"/>
            </c:ext>
          </c:extLst>
        </c:ser>
        <c:ser>
          <c:idx val="2"/>
          <c:order val="2"/>
          <c:tx>
            <c:strRef>
              <c:f>Dati!$E$39</c:f>
              <c:strCache>
                <c:ptCount val="1"/>
                <c:pt idx="0">
                  <c:v>2023.</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Dati!$B$40:$B$45</c:f>
              <c:strCache>
                <c:ptCount val="6"/>
                <c:pt idx="0">
                  <c:v>Darbā iekārtošanās valsts vai pašvaldību iestādēs</c:v>
                </c:pt>
                <c:pt idx="1">
                  <c:v>Veselības aprūpes saņemšana</c:v>
                </c:pt>
                <c:pt idx="2">
                  <c:v>Nekustamā īpašuma lietu kārtošana (zemes, dzīvokļa, 
mājas privatizācija, saņemšana, pirkšana/pārdošana u. c.)</c:v>
                </c:pt>
                <c:pt idx="3">
                  <c:v>Lietu kārtošana pašvaldībās</c:v>
                </c:pt>
                <c:pt idx="4">
                  <c:v>Jautājumu kārtošana tiesā</c:v>
                </c:pt>
                <c:pt idx="5">
                  <c:v>Sociālās palīdzības saņemšana</c:v>
                </c:pt>
              </c:strCache>
            </c:strRef>
          </c:cat>
          <c:val>
            <c:numRef>
              <c:f>Dati!$E$40:$E$45</c:f>
              <c:numCache>
                <c:formatCode>General</c:formatCode>
                <c:ptCount val="6"/>
                <c:pt idx="0">
                  <c:v>14</c:v>
                </c:pt>
                <c:pt idx="1">
                  <c:v>16</c:v>
                </c:pt>
                <c:pt idx="2">
                  <c:v>9</c:v>
                </c:pt>
                <c:pt idx="3">
                  <c:v>7</c:v>
                </c:pt>
                <c:pt idx="4">
                  <c:v>23</c:v>
                </c:pt>
                <c:pt idx="5">
                  <c:v>12</c:v>
                </c:pt>
              </c:numCache>
            </c:numRef>
          </c:val>
          <c:extLst>
            <c:ext xmlns:c16="http://schemas.microsoft.com/office/drawing/2014/chart" uri="{C3380CC4-5D6E-409C-BE32-E72D297353CC}">
              <c16:uniqueId val="{00000002-C5B5-45C1-ABB4-01F2EADEDF2E}"/>
            </c:ext>
          </c:extLst>
        </c:ser>
        <c:ser>
          <c:idx val="3"/>
          <c:order val="3"/>
          <c:tx>
            <c:strRef>
              <c:f>Dati!$F$39</c:f>
              <c:strCache>
                <c:ptCount val="1"/>
                <c:pt idx="0">
                  <c:v>2022.</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Dati!$B$40:$B$45</c:f>
              <c:strCache>
                <c:ptCount val="6"/>
                <c:pt idx="0">
                  <c:v>Darbā iekārtošanās valsts vai pašvaldību iestādēs</c:v>
                </c:pt>
                <c:pt idx="1">
                  <c:v>Veselības aprūpes saņemšana</c:v>
                </c:pt>
                <c:pt idx="2">
                  <c:v>Nekustamā īpašuma lietu kārtošana (zemes, dzīvokļa, 
mājas privatizācija, saņemšana, pirkšana/pārdošana u. c.)</c:v>
                </c:pt>
                <c:pt idx="3">
                  <c:v>Lietu kārtošana pašvaldībās</c:v>
                </c:pt>
                <c:pt idx="4">
                  <c:v>Jautājumu kārtošana tiesā</c:v>
                </c:pt>
                <c:pt idx="5">
                  <c:v>Sociālās palīdzības saņemšana</c:v>
                </c:pt>
              </c:strCache>
            </c:strRef>
          </c:cat>
          <c:val>
            <c:numRef>
              <c:f>Dati!$F$40:$F$45</c:f>
              <c:numCache>
                <c:formatCode>General</c:formatCode>
                <c:ptCount val="6"/>
                <c:pt idx="0">
                  <c:v>10</c:v>
                </c:pt>
                <c:pt idx="1">
                  <c:v>15</c:v>
                </c:pt>
                <c:pt idx="2">
                  <c:v>9</c:v>
                </c:pt>
                <c:pt idx="3">
                  <c:v>10</c:v>
                </c:pt>
                <c:pt idx="4">
                  <c:v>8</c:v>
                </c:pt>
                <c:pt idx="5">
                  <c:v>8</c:v>
                </c:pt>
              </c:numCache>
            </c:numRef>
          </c:val>
          <c:extLst>
            <c:ext xmlns:c16="http://schemas.microsoft.com/office/drawing/2014/chart" uri="{C3380CC4-5D6E-409C-BE32-E72D297353CC}">
              <c16:uniqueId val="{00000003-C5B5-45C1-ABB4-01F2EADEDF2E}"/>
            </c:ext>
          </c:extLst>
        </c:ser>
        <c:ser>
          <c:idx val="4"/>
          <c:order val="4"/>
          <c:tx>
            <c:strRef>
              <c:f>Dati!$G$39</c:f>
              <c:strCache>
                <c:ptCount val="1"/>
                <c:pt idx="0">
                  <c:v>2021.</c:v>
                </c:pt>
              </c:strCache>
            </c:strRef>
          </c:tx>
          <c:spPr>
            <a:solidFill>
              <a:srgbClr val="E6EE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Dati!$B$40:$B$45</c:f>
              <c:strCache>
                <c:ptCount val="6"/>
                <c:pt idx="0">
                  <c:v>Darbā iekārtošanās valsts vai pašvaldību iestādēs</c:v>
                </c:pt>
                <c:pt idx="1">
                  <c:v>Veselības aprūpes saņemšana</c:v>
                </c:pt>
                <c:pt idx="2">
                  <c:v>Nekustamā īpašuma lietu kārtošana (zemes, dzīvokļa, 
mājas privatizācija, saņemšana, pirkšana/pārdošana u. c.)</c:v>
                </c:pt>
                <c:pt idx="3">
                  <c:v>Lietu kārtošana pašvaldībās</c:v>
                </c:pt>
                <c:pt idx="4">
                  <c:v>Jautājumu kārtošana tiesā</c:v>
                </c:pt>
                <c:pt idx="5">
                  <c:v>Sociālās palīdzības saņemšana</c:v>
                </c:pt>
              </c:strCache>
            </c:strRef>
          </c:cat>
          <c:val>
            <c:numRef>
              <c:f>Dati!$G$40:$G$45</c:f>
              <c:numCache>
                <c:formatCode>General</c:formatCode>
                <c:ptCount val="6"/>
                <c:pt idx="0">
                  <c:v>10</c:v>
                </c:pt>
                <c:pt idx="1">
                  <c:v>16</c:v>
                </c:pt>
                <c:pt idx="2">
                  <c:v>8</c:v>
                </c:pt>
                <c:pt idx="3">
                  <c:v>7</c:v>
                </c:pt>
                <c:pt idx="4">
                  <c:v>7</c:v>
                </c:pt>
                <c:pt idx="5">
                  <c:v>4</c:v>
                </c:pt>
              </c:numCache>
            </c:numRef>
          </c:val>
          <c:extLst>
            <c:ext xmlns:c16="http://schemas.microsoft.com/office/drawing/2014/chart" uri="{C3380CC4-5D6E-409C-BE32-E72D297353CC}">
              <c16:uniqueId val="{00000004-C5B5-45C1-ABB4-01F2EADEDF2E}"/>
            </c:ext>
          </c:extLst>
        </c:ser>
        <c:dLbls>
          <c:showLegendKey val="0"/>
          <c:showVal val="0"/>
          <c:showCatName val="0"/>
          <c:showSerName val="0"/>
          <c:showPercent val="0"/>
          <c:showBubbleSize val="0"/>
        </c:dLbls>
        <c:gapWidth val="70"/>
        <c:axId val="1376278431"/>
        <c:axId val="1376241951"/>
      </c:barChart>
      <c:catAx>
        <c:axId val="1376278431"/>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376241951"/>
        <c:crosses val="autoZero"/>
        <c:auto val="1"/>
        <c:lblAlgn val="ctr"/>
        <c:lblOffset val="100"/>
        <c:noMultiLvlLbl val="0"/>
      </c:catAx>
      <c:valAx>
        <c:axId val="1376241951"/>
        <c:scaling>
          <c:orientation val="minMax"/>
          <c:max val="30"/>
        </c:scaling>
        <c:delete val="1"/>
        <c:axPos val="t"/>
        <c:numFmt formatCode="0" sourceLinked="1"/>
        <c:majorTickMark val="out"/>
        <c:minorTickMark val="none"/>
        <c:tickLblPos val="nextTo"/>
        <c:crossAx val="1376278431"/>
        <c:crosses val="autoZero"/>
        <c:crossBetween val="between"/>
      </c:valAx>
      <c:spPr>
        <a:noFill/>
        <a:ln>
          <a:noFill/>
        </a:ln>
        <a:effectLst/>
      </c:spPr>
    </c:plotArea>
    <c:legend>
      <c:legendPos val="r"/>
      <c:layout>
        <c:manualLayout>
          <c:xMode val="edge"/>
          <c:yMode val="edge"/>
          <c:x val="0.83375462682549295"/>
          <c:y val="0.40747379929542465"/>
          <c:w val="0.15159335852249239"/>
          <c:h val="0.2393159655884529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ysClr val="windowText" lastClr="000000"/>
                </a:solidFill>
                <a:latin typeface="Arial" panose="020B0604020202020204" pitchFamily="34" charset="0"/>
                <a:cs typeface="Arial" panose="020B0604020202020204" pitchFamily="34" charset="0"/>
              </a:rPr>
              <a:t>%</a:t>
            </a:r>
          </a:p>
        </c:rich>
      </c:tx>
      <c:layout>
        <c:manualLayout>
          <c:xMode val="edge"/>
          <c:yMode val="edge"/>
          <c:x val="0.92892216786154747"/>
          <c:y val="0.13769249432056288"/>
        </c:manualLayout>
      </c:layout>
      <c:overlay val="0"/>
      <c:spPr>
        <a:noFill/>
        <a:ln>
          <a:solidFill>
            <a:srgbClr val="996633"/>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5009617175336526"/>
          <c:y val="0.24083875385142076"/>
          <c:w val="0.82909020478400464"/>
          <c:h val="0.72655255049640532"/>
        </c:manualLayout>
      </c:layout>
      <c:barChart>
        <c:barDir val="bar"/>
        <c:grouping val="stacked"/>
        <c:varyColors val="0"/>
        <c:ser>
          <c:idx val="0"/>
          <c:order val="0"/>
          <c:tx>
            <c:strRef>
              <c:f>Dati!$C$517</c:f>
              <c:strCache>
                <c:ptCount val="1"/>
                <c:pt idx="0">
                  <c:v>.</c:v>
                </c:pt>
              </c:strCache>
            </c:strRef>
          </c:tx>
          <c:spPr>
            <a:noFill/>
            <a:ln>
              <a:noFill/>
            </a:ln>
            <a:effectLst/>
          </c:spPr>
          <c:invertIfNegative val="0"/>
          <c:cat>
            <c:strRef>
              <c:f>Dati!$B$518:$B$522</c:f>
              <c:strCache>
                <c:ptCount val="5"/>
                <c:pt idx="0">
                  <c:v>2025., n=1005</c:v>
                </c:pt>
                <c:pt idx="1">
                  <c:v>2024., n=1001</c:v>
                </c:pt>
                <c:pt idx="2">
                  <c:v>2023., n=1047</c:v>
                </c:pt>
                <c:pt idx="3">
                  <c:v>2022., n=1041</c:v>
                </c:pt>
                <c:pt idx="4">
                  <c:v>2021., n=1001</c:v>
                </c:pt>
              </c:strCache>
            </c:strRef>
          </c:cat>
          <c:val>
            <c:numRef>
              <c:f>Dati!$C$518:$C$522</c:f>
              <c:numCache>
                <c:formatCode>0</c:formatCode>
                <c:ptCount val="5"/>
                <c:pt idx="0">
                  <c:v>11.054726368159203</c:v>
                </c:pt>
                <c:pt idx="1">
                  <c:v>5</c:v>
                </c:pt>
                <c:pt idx="2">
                  <c:v>5</c:v>
                </c:pt>
                <c:pt idx="3">
                  <c:v>5</c:v>
                </c:pt>
                <c:pt idx="4">
                  <c:v>6</c:v>
                </c:pt>
              </c:numCache>
            </c:numRef>
          </c:val>
          <c:extLst>
            <c:ext xmlns:c16="http://schemas.microsoft.com/office/drawing/2014/chart" uri="{C3380CC4-5D6E-409C-BE32-E72D297353CC}">
              <c16:uniqueId val="{00000000-8F0D-45DA-9DC2-2C7A4980D21D}"/>
            </c:ext>
          </c:extLst>
        </c:ser>
        <c:ser>
          <c:idx val="1"/>
          <c:order val="1"/>
          <c:tx>
            <c:strRef>
              <c:f>Dati!$D$517</c:f>
              <c:strCache>
                <c:ptCount val="1"/>
                <c:pt idx="0">
                  <c:v>Kopumā 
samazinājušās</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Dati!$B$518:$B$522</c:f>
              <c:strCache>
                <c:ptCount val="5"/>
                <c:pt idx="0">
                  <c:v>2025., n=1005</c:v>
                </c:pt>
                <c:pt idx="1">
                  <c:v>2024., n=1001</c:v>
                </c:pt>
                <c:pt idx="2">
                  <c:v>2023., n=1047</c:v>
                </c:pt>
                <c:pt idx="3">
                  <c:v>2022., n=1041</c:v>
                </c:pt>
                <c:pt idx="4">
                  <c:v>2021., n=1001</c:v>
                </c:pt>
              </c:strCache>
            </c:strRef>
          </c:cat>
          <c:val>
            <c:numRef>
              <c:f>Dati!$D$518:$D$522</c:f>
              <c:numCache>
                <c:formatCode>0</c:formatCode>
                <c:ptCount val="5"/>
                <c:pt idx="0">
                  <c:v>10.945273631840797</c:v>
                </c:pt>
                <c:pt idx="1">
                  <c:v>17</c:v>
                </c:pt>
                <c:pt idx="2">
                  <c:v>17</c:v>
                </c:pt>
                <c:pt idx="3">
                  <c:v>17</c:v>
                </c:pt>
                <c:pt idx="4">
                  <c:v>16</c:v>
                </c:pt>
              </c:numCache>
            </c:numRef>
          </c:val>
          <c:extLst>
            <c:ext xmlns:c16="http://schemas.microsoft.com/office/drawing/2014/chart" uri="{C3380CC4-5D6E-409C-BE32-E72D297353CC}">
              <c16:uniqueId val="{00000001-8F0D-45DA-9DC2-2C7A4980D21D}"/>
            </c:ext>
          </c:extLst>
        </c:ser>
        <c:ser>
          <c:idx val="2"/>
          <c:order val="2"/>
          <c:tx>
            <c:strRef>
              <c:f>Dati!$E$517</c:f>
              <c:strCache>
                <c:ptCount val="1"/>
                <c:pt idx="0">
                  <c:v>Kopumā 
palielinājušās</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Dati!$B$518:$B$522</c:f>
              <c:strCache>
                <c:ptCount val="5"/>
                <c:pt idx="0">
                  <c:v>2025., n=1005</c:v>
                </c:pt>
                <c:pt idx="1">
                  <c:v>2024., n=1001</c:v>
                </c:pt>
                <c:pt idx="2">
                  <c:v>2023., n=1047</c:v>
                </c:pt>
                <c:pt idx="3">
                  <c:v>2022., n=1041</c:v>
                </c:pt>
                <c:pt idx="4">
                  <c:v>2021., n=1001</c:v>
                </c:pt>
              </c:strCache>
            </c:strRef>
          </c:cat>
          <c:val>
            <c:numRef>
              <c:f>Dati!$E$518:$E$522</c:f>
              <c:numCache>
                <c:formatCode>0</c:formatCode>
                <c:ptCount val="5"/>
                <c:pt idx="0">
                  <c:v>30.945273631840795</c:v>
                </c:pt>
                <c:pt idx="1">
                  <c:v>20</c:v>
                </c:pt>
                <c:pt idx="2">
                  <c:v>22</c:v>
                </c:pt>
                <c:pt idx="3">
                  <c:v>30</c:v>
                </c:pt>
                <c:pt idx="4">
                  <c:v>26</c:v>
                </c:pt>
              </c:numCache>
            </c:numRef>
          </c:val>
          <c:extLst>
            <c:ext xmlns:c16="http://schemas.microsoft.com/office/drawing/2014/chart" uri="{C3380CC4-5D6E-409C-BE32-E72D297353CC}">
              <c16:uniqueId val="{00000002-8F0D-45DA-9DC2-2C7A4980D21D}"/>
            </c:ext>
          </c:extLst>
        </c:ser>
        <c:ser>
          <c:idx val="3"/>
          <c:order val="3"/>
          <c:tx>
            <c:strRef>
              <c:f>Dati!$F$517</c:f>
              <c:strCache>
                <c:ptCount val="1"/>
              </c:strCache>
            </c:strRef>
          </c:tx>
          <c:spPr>
            <a:noFill/>
            <a:ln>
              <a:noFill/>
            </a:ln>
            <a:effectLst/>
          </c:spPr>
          <c:invertIfNegative val="0"/>
          <c:cat>
            <c:strRef>
              <c:f>Dati!$B$518:$B$522</c:f>
              <c:strCache>
                <c:ptCount val="5"/>
                <c:pt idx="0">
                  <c:v>2025., n=1005</c:v>
                </c:pt>
                <c:pt idx="1">
                  <c:v>2024., n=1001</c:v>
                </c:pt>
                <c:pt idx="2">
                  <c:v>2023., n=1047</c:v>
                </c:pt>
                <c:pt idx="3">
                  <c:v>2022., n=1041</c:v>
                </c:pt>
                <c:pt idx="4">
                  <c:v>2021., n=1001</c:v>
                </c:pt>
              </c:strCache>
            </c:strRef>
          </c:cat>
          <c:val>
            <c:numRef>
              <c:f>Dati!$F$518:$F$522</c:f>
              <c:numCache>
                <c:formatCode>0</c:formatCode>
                <c:ptCount val="5"/>
                <c:pt idx="0">
                  <c:v>20.845771144278611</c:v>
                </c:pt>
                <c:pt idx="1">
                  <c:v>31.791044776119406</c:v>
                </c:pt>
                <c:pt idx="2">
                  <c:v>29.791044776119406</c:v>
                </c:pt>
                <c:pt idx="3">
                  <c:v>21.791044776119406</c:v>
                </c:pt>
                <c:pt idx="4">
                  <c:v>25.791044776119406</c:v>
                </c:pt>
              </c:numCache>
            </c:numRef>
          </c:val>
          <c:extLst>
            <c:ext xmlns:c16="http://schemas.microsoft.com/office/drawing/2014/chart" uri="{C3380CC4-5D6E-409C-BE32-E72D297353CC}">
              <c16:uniqueId val="{00000003-8F0D-45DA-9DC2-2C7A4980D21D}"/>
            </c:ext>
          </c:extLst>
        </c:ser>
        <c:ser>
          <c:idx val="4"/>
          <c:order val="4"/>
          <c:tx>
            <c:strRef>
              <c:f>Dati!$G$517</c:f>
              <c:strCache>
                <c:ptCount val="1"/>
                <c:pt idx="0">
                  <c:v>Palikušas 
nemainīgas</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Dati!$B$518:$B$522</c:f>
              <c:strCache>
                <c:ptCount val="5"/>
                <c:pt idx="0">
                  <c:v>2025., n=1005</c:v>
                </c:pt>
                <c:pt idx="1">
                  <c:v>2024., n=1001</c:v>
                </c:pt>
                <c:pt idx="2">
                  <c:v>2023., n=1047</c:v>
                </c:pt>
                <c:pt idx="3">
                  <c:v>2022., n=1041</c:v>
                </c:pt>
                <c:pt idx="4">
                  <c:v>2021., n=1001</c:v>
                </c:pt>
              </c:strCache>
            </c:strRef>
          </c:cat>
          <c:val>
            <c:numRef>
              <c:f>Dati!$G$518:$G$522</c:f>
              <c:numCache>
                <c:formatCode>0</c:formatCode>
                <c:ptCount val="5"/>
                <c:pt idx="0">
                  <c:v>27.960199004975124</c:v>
                </c:pt>
                <c:pt idx="1">
                  <c:v>35</c:v>
                </c:pt>
                <c:pt idx="2">
                  <c:v>35</c:v>
                </c:pt>
                <c:pt idx="3">
                  <c:v>32</c:v>
                </c:pt>
                <c:pt idx="4">
                  <c:v>33</c:v>
                </c:pt>
              </c:numCache>
            </c:numRef>
          </c:val>
          <c:extLst>
            <c:ext xmlns:c16="http://schemas.microsoft.com/office/drawing/2014/chart" uri="{C3380CC4-5D6E-409C-BE32-E72D297353CC}">
              <c16:uniqueId val="{00000004-8F0D-45DA-9DC2-2C7A4980D21D}"/>
            </c:ext>
          </c:extLst>
        </c:ser>
        <c:ser>
          <c:idx val="5"/>
          <c:order val="5"/>
          <c:tx>
            <c:strRef>
              <c:f>Dati!$H$517</c:f>
              <c:strCache>
                <c:ptCount val="1"/>
              </c:strCache>
            </c:strRef>
          </c:tx>
          <c:spPr>
            <a:noFill/>
            <a:ln>
              <a:noFill/>
            </a:ln>
            <a:effectLst/>
          </c:spPr>
          <c:invertIfNegative val="0"/>
          <c:cat>
            <c:strRef>
              <c:f>Dati!$B$518:$B$522</c:f>
              <c:strCache>
                <c:ptCount val="5"/>
                <c:pt idx="0">
                  <c:v>2025., n=1005</c:v>
                </c:pt>
                <c:pt idx="1">
                  <c:v>2024., n=1001</c:v>
                </c:pt>
                <c:pt idx="2">
                  <c:v>2023., n=1047</c:v>
                </c:pt>
                <c:pt idx="3">
                  <c:v>2022., n=1041</c:v>
                </c:pt>
                <c:pt idx="4">
                  <c:v>2021., n=1001</c:v>
                </c:pt>
              </c:strCache>
            </c:strRef>
          </c:cat>
          <c:val>
            <c:numRef>
              <c:f>Dati!$H$518:$H$522</c:f>
              <c:numCache>
                <c:formatCode>0</c:formatCode>
                <c:ptCount val="5"/>
                <c:pt idx="0">
                  <c:v>16.039800995024876</c:v>
                </c:pt>
                <c:pt idx="1">
                  <c:v>9</c:v>
                </c:pt>
                <c:pt idx="2">
                  <c:v>9</c:v>
                </c:pt>
                <c:pt idx="3">
                  <c:v>12</c:v>
                </c:pt>
                <c:pt idx="4">
                  <c:v>11</c:v>
                </c:pt>
              </c:numCache>
            </c:numRef>
          </c:val>
          <c:extLst>
            <c:ext xmlns:c16="http://schemas.microsoft.com/office/drawing/2014/chart" uri="{C3380CC4-5D6E-409C-BE32-E72D297353CC}">
              <c16:uniqueId val="{00000005-8F0D-45DA-9DC2-2C7A4980D21D}"/>
            </c:ext>
          </c:extLst>
        </c:ser>
        <c:ser>
          <c:idx val="6"/>
          <c:order val="6"/>
          <c:tx>
            <c:strRef>
              <c:f>Dati!$I$517</c:f>
              <c:strCache>
                <c:ptCount val="1"/>
                <c:pt idx="0">
                  <c:v>Nezina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Dati!$B$518:$B$522</c:f>
              <c:strCache>
                <c:ptCount val="5"/>
                <c:pt idx="0">
                  <c:v>2025., n=1005</c:v>
                </c:pt>
                <c:pt idx="1">
                  <c:v>2024., n=1001</c:v>
                </c:pt>
                <c:pt idx="2">
                  <c:v>2023., n=1047</c:v>
                </c:pt>
                <c:pt idx="3">
                  <c:v>2022., n=1041</c:v>
                </c:pt>
                <c:pt idx="4">
                  <c:v>2021., n=1001</c:v>
                </c:pt>
              </c:strCache>
            </c:strRef>
          </c:cat>
          <c:val>
            <c:numRef>
              <c:f>Dati!$I$518:$I$522</c:f>
              <c:numCache>
                <c:formatCode>0</c:formatCode>
                <c:ptCount val="5"/>
                <c:pt idx="0">
                  <c:v>30.149253731343283</c:v>
                </c:pt>
                <c:pt idx="1">
                  <c:v>28</c:v>
                </c:pt>
                <c:pt idx="2">
                  <c:v>26</c:v>
                </c:pt>
                <c:pt idx="3">
                  <c:v>21</c:v>
                </c:pt>
                <c:pt idx="4">
                  <c:v>25</c:v>
                </c:pt>
              </c:numCache>
            </c:numRef>
          </c:val>
          <c:extLst>
            <c:ext xmlns:c16="http://schemas.microsoft.com/office/drawing/2014/chart" uri="{C3380CC4-5D6E-409C-BE32-E72D297353CC}">
              <c16:uniqueId val="{00000006-8F0D-45DA-9DC2-2C7A4980D21D}"/>
            </c:ext>
          </c:extLst>
        </c:ser>
        <c:dLbls>
          <c:showLegendKey val="0"/>
          <c:showVal val="0"/>
          <c:showCatName val="0"/>
          <c:showSerName val="0"/>
          <c:showPercent val="0"/>
          <c:showBubbleSize val="0"/>
        </c:dLbls>
        <c:gapWidth val="30"/>
        <c:overlap val="100"/>
        <c:axId val="1489410959"/>
        <c:axId val="1489395599"/>
      </c:barChart>
      <c:catAx>
        <c:axId val="1489410959"/>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89395599"/>
        <c:crossesAt val="22"/>
        <c:auto val="1"/>
        <c:lblAlgn val="ctr"/>
        <c:lblOffset val="100"/>
        <c:noMultiLvlLbl val="0"/>
      </c:catAx>
      <c:valAx>
        <c:axId val="1489395599"/>
        <c:scaling>
          <c:orientation val="minMax"/>
        </c:scaling>
        <c:delete val="1"/>
        <c:axPos val="t"/>
        <c:numFmt formatCode="0" sourceLinked="1"/>
        <c:majorTickMark val="out"/>
        <c:minorTickMark val="none"/>
        <c:tickLblPos val="nextTo"/>
        <c:crossAx val="1489410959"/>
        <c:crosses val="autoZero"/>
        <c:crossBetween val="between"/>
      </c:valAx>
      <c:spPr>
        <a:noFill/>
        <a:ln>
          <a:noFill/>
        </a:ln>
        <a:effectLst/>
      </c:spPr>
    </c:plotArea>
    <c:legend>
      <c:legendPos val="t"/>
      <c:legendEntry>
        <c:idx val="0"/>
        <c:delete val="1"/>
      </c:legendEntry>
      <c:legendEntry>
        <c:idx val="3"/>
        <c:delete val="1"/>
      </c:legendEntry>
      <c:legendEntry>
        <c:idx val="5"/>
        <c:delete val="1"/>
      </c:legendEntry>
      <c:layout>
        <c:manualLayout>
          <c:xMode val="edge"/>
          <c:yMode val="edge"/>
          <c:x val="2.4299197699625304E-2"/>
          <c:y val="0"/>
          <c:w val="0.92839711261257907"/>
          <c:h val="0.240503426497372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95746173976027493"/>
          <c:y val="0.16854789438132015"/>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3197874950349307"/>
          <c:y val="0.10060370814723704"/>
          <c:w val="0.65933947054837727"/>
          <c:h val="0.87105810237228665"/>
        </c:manualLayout>
      </c:layout>
      <c:barChart>
        <c:barDir val="bar"/>
        <c:grouping val="stacked"/>
        <c:varyColors val="0"/>
        <c:ser>
          <c:idx val="0"/>
          <c:order val="0"/>
          <c:tx>
            <c:strRef>
              <c:f>Dati!$C$526</c:f>
              <c:strCache>
                <c:ptCount val="1"/>
                <c:pt idx="0">
                  <c:v>.</c:v>
                </c:pt>
              </c:strCache>
            </c:strRef>
          </c:tx>
          <c:spPr>
            <a:noFill/>
            <a:ln>
              <a:noFill/>
            </a:ln>
            <a:effectLst/>
          </c:spPr>
          <c:invertIfNegative val="0"/>
          <c:cat>
            <c:strRef>
              <c:f>Dati!$B$527:$B$557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Dati!$C$527:$C$557</c:f>
              <c:numCache>
                <c:formatCode>General</c:formatCode>
                <c:ptCount val="31"/>
                <c:pt idx="0" formatCode="0">
                  <c:v>16.407667544629788</c:v>
                </c:pt>
                <c:pt idx="2" formatCode="0">
                  <c:v>13.990872210953345</c:v>
                </c:pt>
                <c:pt idx="3" formatCode="0">
                  <c:v>18.480482766119387</c:v>
                </c:pt>
                <c:pt idx="5" formatCode="0">
                  <c:v>5</c:v>
                </c:pt>
                <c:pt idx="6" formatCode="0">
                  <c:v>20</c:v>
                </c:pt>
                <c:pt idx="7" formatCode="0">
                  <c:v>11.479925303454714</c:v>
                </c:pt>
                <c:pt idx="8" formatCode="0">
                  <c:v>20.335397316821464</c:v>
                </c:pt>
                <c:pt idx="9" formatCode="0">
                  <c:v>19.568510038746037</c:v>
                </c:pt>
                <c:pt idx="10" formatCode="0">
                  <c:v>19.495798319327729</c:v>
                </c:pt>
                <c:pt idx="11" formatCode="0">
                  <c:v>14.532428355957766</c:v>
                </c:pt>
                <c:pt idx="13" formatCode="0">
                  <c:v>15.569501686024728</c:v>
                </c:pt>
                <c:pt idx="14" formatCode="0">
                  <c:v>17.48992747784045</c:v>
                </c:pt>
                <c:pt idx="16" formatCode="0">
                  <c:v>15.877531340405014</c:v>
                </c:pt>
                <c:pt idx="17" formatCode="0">
                  <c:v>17.565012954610879</c:v>
                </c:pt>
                <c:pt idx="18" formatCode="0">
                  <c:v>14.362004620579349</c:v>
                </c:pt>
                <c:pt idx="20" formatCode="0">
                  <c:v>18.330384785493145</c:v>
                </c:pt>
                <c:pt idx="21" formatCode="0">
                  <c:v>15.352941176470587</c:v>
                </c:pt>
                <c:pt idx="22" formatCode="0">
                  <c:v>11.859983429991713</c:v>
                </c:pt>
                <c:pt idx="23" formatCode="0">
                  <c:v>15.674109059682266</c:v>
                </c:pt>
                <c:pt idx="24" formatCode="0">
                  <c:v>15.448179271708682</c:v>
                </c:pt>
                <c:pt idx="26" formatCode="0">
                  <c:v>15.814479638009049</c:v>
                </c:pt>
                <c:pt idx="27" formatCode="0">
                  <c:v>18.961332784862194</c:v>
                </c:pt>
                <c:pt idx="28" formatCode="0">
                  <c:v>15.709105560032231</c:v>
                </c:pt>
                <c:pt idx="29" formatCode="0">
                  <c:v>14.309462915601022</c:v>
                </c:pt>
                <c:pt idx="30" formatCode="0">
                  <c:v>18.330384785493145</c:v>
                </c:pt>
              </c:numCache>
            </c:numRef>
          </c:val>
          <c:extLst>
            <c:ext xmlns:c16="http://schemas.microsoft.com/office/drawing/2014/chart" uri="{C3380CC4-5D6E-409C-BE32-E72D297353CC}">
              <c16:uniqueId val="{00000000-4E9B-4CBA-9086-5443F4F0C98A}"/>
            </c:ext>
          </c:extLst>
        </c:ser>
        <c:ser>
          <c:idx val="1"/>
          <c:order val="1"/>
          <c:tx>
            <c:strRef>
              <c:f>Dati!$D$526</c:f>
              <c:strCache>
                <c:ptCount val="1"/>
                <c:pt idx="0">
                  <c:v>Kopumā 
samazinājušās</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Dati!$B$527:$B$557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Dati!$D$527:$D$557</c:f>
              <c:numCache>
                <c:formatCode>General</c:formatCode>
                <c:ptCount val="31"/>
                <c:pt idx="0" formatCode="0">
                  <c:v>10.945273631840797</c:v>
                </c:pt>
                <c:pt idx="2" formatCode="0">
                  <c:v>13.362068965517242</c:v>
                </c:pt>
                <c:pt idx="3" formatCode="0">
                  <c:v>8.8724584103512019</c:v>
                </c:pt>
                <c:pt idx="5" formatCode="0">
                  <c:v>22.352941176470587</c:v>
                </c:pt>
                <c:pt idx="6" formatCode="0">
                  <c:v>7.3529411764705879</c:v>
                </c:pt>
                <c:pt idx="7" formatCode="0">
                  <c:v>15.873015873015873</c:v>
                </c:pt>
                <c:pt idx="8" formatCode="0">
                  <c:v>7.0175438596491224</c:v>
                </c:pt>
                <c:pt idx="9" formatCode="0">
                  <c:v>7.7844311377245505</c:v>
                </c:pt>
                <c:pt idx="10" formatCode="0">
                  <c:v>7.8571428571428568</c:v>
                </c:pt>
                <c:pt idx="11" formatCode="0">
                  <c:v>12.820512820512821</c:v>
                </c:pt>
                <c:pt idx="13" formatCode="0">
                  <c:v>11.783439490445859</c:v>
                </c:pt>
                <c:pt idx="14" formatCode="0">
                  <c:v>9.8630136986301373</c:v>
                </c:pt>
                <c:pt idx="16" formatCode="0">
                  <c:v>11.475409836065573</c:v>
                </c:pt>
                <c:pt idx="17" formatCode="0">
                  <c:v>9.7879282218597066</c:v>
                </c:pt>
                <c:pt idx="18" formatCode="0">
                  <c:v>12.990936555891238</c:v>
                </c:pt>
                <c:pt idx="20" formatCode="0">
                  <c:v>9.022556390977444</c:v>
                </c:pt>
                <c:pt idx="21" formatCode="0">
                  <c:v>12</c:v>
                </c:pt>
                <c:pt idx="22" formatCode="0">
                  <c:v>15.492957746478874</c:v>
                </c:pt>
                <c:pt idx="23" formatCode="0">
                  <c:v>11.678832116788321</c:v>
                </c:pt>
                <c:pt idx="24" formatCode="0">
                  <c:v>11.904761904761905</c:v>
                </c:pt>
                <c:pt idx="26" formatCode="0">
                  <c:v>11.538461538461538</c:v>
                </c:pt>
                <c:pt idx="27" formatCode="0">
                  <c:v>8.3916083916083917</c:v>
                </c:pt>
                <c:pt idx="28" formatCode="0">
                  <c:v>11.643835616438356</c:v>
                </c:pt>
                <c:pt idx="29" formatCode="0">
                  <c:v>13.043478260869565</c:v>
                </c:pt>
                <c:pt idx="30" formatCode="0">
                  <c:v>9.022556390977444</c:v>
                </c:pt>
              </c:numCache>
            </c:numRef>
          </c:val>
          <c:extLst>
            <c:ext xmlns:c16="http://schemas.microsoft.com/office/drawing/2014/chart" uri="{C3380CC4-5D6E-409C-BE32-E72D297353CC}">
              <c16:uniqueId val="{00000001-4E9B-4CBA-9086-5443F4F0C98A}"/>
            </c:ext>
          </c:extLst>
        </c:ser>
        <c:ser>
          <c:idx val="2"/>
          <c:order val="2"/>
          <c:tx>
            <c:strRef>
              <c:f>Dati!$E$526</c:f>
              <c:strCache>
                <c:ptCount val="1"/>
                <c:pt idx="0">
                  <c:v>Kopumā 
palielinājušās</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Dati!$B$527:$B$557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Dati!$E$527:$E$557</c:f>
              <c:numCache>
                <c:formatCode>General</c:formatCode>
                <c:ptCount val="31"/>
                <c:pt idx="0" formatCode="0">
                  <c:v>30.945273631840795</c:v>
                </c:pt>
                <c:pt idx="2" formatCode="0">
                  <c:v>29.956896551724139</c:v>
                </c:pt>
                <c:pt idx="3" formatCode="0">
                  <c:v>31.79297597042514</c:v>
                </c:pt>
                <c:pt idx="5" formatCode="0">
                  <c:v>14.117647058823529</c:v>
                </c:pt>
                <c:pt idx="6" formatCode="0">
                  <c:v>25.735294117647058</c:v>
                </c:pt>
                <c:pt idx="7" formatCode="0">
                  <c:v>31.746031746031747</c:v>
                </c:pt>
                <c:pt idx="8" formatCode="0">
                  <c:v>37.42690058479532</c:v>
                </c:pt>
                <c:pt idx="9" formatCode="0">
                  <c:v>36.526946107784433</c:v>
                </c:pt>
                <c:pt idx="10" formatCode="0">
                  <c:v>37.142857142857146</c:v>
                </c:pt>
                <c:pt idx="11" formatCode="0">
                  <c:v>23.076923076923077</c:v>
                </c:pt>
                <c:pt idx="13" formatCode="0">
                  <c:v>29.458598726114651</c:v>
                </c:pt>
                <c:pt idx="14" formatCode="0">
                  <c:v>32.876712328767127</c:v>
                </c:pt>
                <c:pt idx="16" formatCode="0">
                  <c:v>29.508196721311474</c:v>
                </c:pt>
                <c:pt idx="17" formatCode="0">
                  <c:v>33.768352365415986</c:v>
                </c:pt>
                <c:pt idx="18" formatCode="0">
                  <c:v>25.981873111782477</c:v>
                </c:pt>
                <c:pt idx="20" formatCode="0">
                  <c:v>38.345864661654133</c:v>
                </c:pt>
                <c:pt idx="21" formatCode="0">
                  <c:v>39.428571428571431</c:v>
                </c:pt>
                <c:pt idx="22" formatCode="0">
                  <c:v>33.098591549295776</c:v>
                </c:pt>
                <c:pt idx="23" formatCode="0">
                  <c:v>25.547445255474454</c:v>
                </c:pt>
                <c:pt idx="24" formatCode="0">
                  <c:v>20.238095238095237</c:v>
                </c:pt>
                <c:pt idx="26" formatCode="0">
                  <c:v>29.700854700854702</c:v>
                </c:pt>
                <c:pt idx="27" formatCode="0">
                  <c:v>34.265734265734267</c:v>
                </c:pt>
                <c:pt idx="28" formatCode="0">
                  <c:v>27.397260273972602</c:v>
                </c:pt>
                <c:pt idx="29" formatCode="0">
                  <c:v>31.304347826086957</c:v>
                </c:pt>
                <c:pt idx="30" formatCode="0">
                  <c:v>35.338345864661655</c:v>
                </c:pt>
              </c:numCache>
            </c:numRef>
          </c:val>
          <c:extLst>
            <c:ext xmlns:c16="http://schemas.microsoft.com/office/drawing/2014/chart" uri="{C3380CC4-5D6E-409C-BE32-E72D297353CC}">
              <c16:uniqueId val="{00000002-4E9B-4CBA-9086-5443F4F0C98A}"/>
            </c:ext>
          </c:extLst>
        </c:ser>
        <c:ser>
          <c:idx val="3"/>
          <c:order val="3"/>
          <c:tx>
            <c:strRef>
              <c:f>Dati!$F$526</c:f>
              <c:strCache>
                <c:ptCount val="1"/>
              </c:strCache>
            </c:strRef>
          </c:tx>
          <c:spPr>
            <a:noFill/>
            <a:ln>
              <a:noFill/>
            </a:ln>
            <a:effectLst/>
          </c:spPr>
          <c:invertIfNegative val="0"/>
          <c:cat>
            <c:strRef>
              <c:f>Dati!$B$527:$B$557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Dati!$F$527:$F$557</c:f>
              <c:numCache>
                <c:formatCode>General</c:formatCode>
                <c:ptCount val="31"/>
                <c:pt idx="0" formatCode="0">
                  <c:v>18.483297796730636</c:v>
                </c:pt>
                <c:pt idx="2" formatCode="0">
                  <c:v>19.471674876847292</c:v>
                </c:pt>
                <c:pt idx="3" formatCode="0">
                  <c:v>17.635595458146291</c:v>
                </c:pt>
                <c:pt idx="5" formatCode="0">
                  <c:v>35.310924369747902</c:v>
                </c:pt>
                <c:pt idx="6" formatCode="0">
                  <c:v>23.693277310924373</c:v>
                </c:pt>
                <c:pt idx="7" formatCode="0">
                  <c:v>17.682539682539684</c:v>
                </c:pt>
                <c:pt idx="8" formatCode="0">
                  <c:v>12.001670843776111</c:v>
                </c:pt>
                <c:pt idx="9" formatCode="0">
                  <c:v>12.901625320786998</c:v>
                </c:pt>
                <c:pt idx="10" formatCode="0">
                  <c:v>12.285714285714285</c:v>
                </c:pt>
                <c:pt idx="11" formatCode="0">
                  <c:v>26.351648351648354</c:v>
                </c:pt>
                <c:pt idx="13" formatCode="0">
                  <c:v>19.969972702456779</c:v>
                </c:pt>
                <c:pt idx="14" formatCode="0">
                  <c:v>16.551859099804304</c:v>
                </c:pt>
                <c:pt idx="16" formatCode="0">
                  <c:v>19.920374707259956</c:v>
                </c:pt>
                <c:pt idx="17" formatCode="0">
                  <c:v>15.660219063155445</c:v>
                </c:pt>
                <c:pt idx="18" formatCode="0">
                  <c:v>23.446698316788954</c:v>
                </c:pt>
                <c:pt idx="20" formatCode="0">
                  <c:v>11.082706766917298</c:v>
                </c:pt>
                <c:pt idx="21" formatCode="0">
                  <c:v>10</c:v>
                </c:pt>
                <c:pt idx="22" formatCode="0">
                  <c:v>16.329979879275655</c:v>
                </c:pt>
                <c:pt idx="23" formatCode="0">
                  <c:v>23.881126173096977</c:v>
                </c:pt>
                <c:pt idx="24" formatCode="0">
                  <c:v>29.190476190476193</c:v>
                </c:pt>
                <c:pt idx="26" formatCode="0">
                  <c:v>19.727716727716729</c:v>
                </c:pt>
                <c:pt idx="27" formatCode="0">
                  <c:v>15.162837162837164</c:v>
                </c:pt>
                <c:pt idx="28" formatCode="0">
                  <c:v>22.031311154598828</c:v>
                </c:pt>
                <c:pt idx="29" formatCode="0">
                  <c:v>18.124223602484474</c:v>
                </c:pt>
                <c:pt idx="30" formatCode="0">
                  <c:v>14.090225563909776</c:v>
                </c:pt>
              </c:numCache>
            </c:numRef>
          </c:val>
          <c:extLst>
            <c:ext xmlns:c16="http://schemas.microsoft.com/office/drawing/2014/chart" uri="{C3380CC4-5D6E-409C-BE32-E72D297353CC}">
              <c16:uniqueId val="{00000003-4E9B-4CBA-9086-5443F4F0C98A}"/>
            </c:ext>
          </c:extLst>
        </c:ser>
        <c:ser>
          <c:idx val="4"/>
          <c:order val="4"/>
          <c:tx>
            <c:strRef>
              <c:f>Dati!$G$526</c:f>
              <c:strCache>
                <c:ptCount val="1"/>
                <c:pt idx="0">
                  <c:v>Palikušas 
nemainīgas</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Dati!$B$527:$B$557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Dati!$G$527:$G$557</c:f>
              <c:numCache>
                <c:formatCode>General</c:formatCode>
                <c:ptCount val="31"/>
                <c:pt idx="0" formatCode="0">
                  <c:v>27.960199004975124</c:v>
                </c:pt>
                <c:pt idx="2" formatCode="0">
                  <c:v>32.112068965517238</c:v>
                </c:pt>
                <c:pt idx="3" formatCode="0">
                  <c:v>24.399260628465804</c:v>
                </c:pt>
                <c:pt idx="5" formatCode="0">
                  <c:v>34.117647058823529</c:v>
                </c:pt>
                <c:pt idx="6" formatCode="0">
                  <c:v>41.176470588235297</c:v>
                </c:pt>
                <c:pt idx="7" formatCode="0">
                  <c:v>23.80952380952381</c:v>
                </c:pt>
                <c:pt idx="8" formatCode="0">
                  <c:v>28.07017543859649</c:v>
                </c:pt>
                <c:pt idx="9" formatCode="0">
                  <c:v>23.952095808383234</c:v>
                </c:pt>
                <c:pt idx="10" formatCode="0">
                  <c:v>23.571428571428573</c:v>
                </c:pt>
                <c:pt idx="11" formatCode="0">
                  <c:v>25.641025641025642</c:v>
                </c:pt>
                <c:pt idx="13" formatCode="0">
                  <c:v>28.343949044585987</c:v>
                </c:pt>
                <c:pt idx="14" formatCode="0">
                  <c:v>26.849315068493151</c:v>
                </c:pt>
                <c:pt idx="16" formatCode="0">
                  <c:v>13.114754098360656</c:v>
                </c:pt>
                <c:pt idx="17" formatCode="0">
                  <c:v>28.058727569331158</c:v>
                </c:pt>
                <c:pt idx="18" formatCode="0">
                  <c:v>30.513595166163142</c:v>
                </c:pt>
                <c:pt idx="20" formatCode="0">
                  <c:v>22.556390977443609</c:v>
                </c:pt>
                <c:pt idx="21" formatCode="0">
                  <c:v>17.714285714285715</c:v>
                </c:pt>
                <c:pt idx="22" formatCode="0">
                  <c:v>28.169014084507044</c:v>
                </c:pt>
                <c:pt idx="23" formatCode="0">
                  <c:v>33.576642335766422</c:v>
                </c:pt>
                <c:pt idx="24" formatCode="0">
                  <c:v>39.88095238095238</c:v>
                </c:pt>
                <c:pt idx="26" formatCode="0">
                  <c:v>28.418803418803417</c:v>
                </c:pt>
                <c:pt idx="27" formatCode="0">
                  <c:v>30.06993006993007</c:v>
                </c:pt>
                <c:pt idx="28" formatCode="0">
                  <c:v>28.767123287671232</c:v>
                </c:pt>
                <c:pt idx="29" formatCode="0">
                  <c:v>18.260869565217391</c:v>
                </c:pt>
                <c:pt idx="30" formatCode="0">
                  <c:v>31.578947368421051</c:v>
                </c:pt>
              </c:numCache>
            </c:numRef>
          </c:val>
          <c:extLst>
            <c:ext xmlns:c16="http://schemas.microsoft.com/office/drawing/2014/chart" uri="{C3380CC4-5D6E-409C-BE32-E72D297353CC}">
              <c16:uniqueId val="{00000004-4E9B-4CBA-9086-5443F4F0C98A}"/>
            </c:ext>
          </c:extLst>
        </c:ser>
        <c:ser>
          <c:idx val="5"/>
          <c:order val="5"/>
          <c:tx>
            <c:strRef>
              <c:f>Dati!$H$526</c:f>
              <c:strCache>
                <c:ptCount val="1"/>
              </c:strCache>
            </c:strRef>
          </c:tx>
          <c:spPr>
            <a:noFill/>
            <a:ln>
              <a:noFill/>
            </a:ln>
            <a:effectLst/>
          </c:spPr>
          <c:invertIfNegative val="0"/>
          <c:cat>
            <c:strRef>
              <c:f>Dati!$B$527:$B$557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Dati!$H$527:$H$557</c:f>
              <c:numCache>
                <c:formatCode>General</c:formatCode>
                <c:ptCount val="31"/>
                <c:pt idx="0" formatCode="0">
                  <c:v>18.216271583260173</c:v>
                </c:pt>
                <c:pt idx="2" formatCode="0">
                  <c:v>14.064401622718059</c:v>
                </c:pt>
                <c:pt idx="3" formatCode="0">
                  <c:v>21.777209959769493</c:v>
                </c:pt>
                <c:pt idx="5" formatCode="0">
                  <c:v>12.058823529411768</c:v>
                </c:pt>
                <c:pt idx="6" formatCode="0">
                  <c:v>5</c:v>
                </c:pt>
                <c:pt idx="7" formatCode="0">
                  <c:v>22.366946778711487</c:v>
                </c:pt>
                <c:pt idx="8" formatCode="0">
                  <c:v>18.106295149638807</c:v>
                </c:pt>
                <c:pt idx="9" formatCode="0">
                  <c:v>22.224374779852063</c:v>
                </c:pt>
                <c:pt idx="10" formatCode="0">
                  <c:v>22.605042016806724</c:v>
                </c:pt>
                <c:pt idx="11" formatCode="0">
                  <c:v>20.535444947209655</c:v>
                </c:pt>
                <c:pt idx="13" formatCode="0">
                  <c:v>17.83252154364931</c:v>
                </c:pt>
                <c:pt idx="14" formatCode="0">
                  <c:v>19.327155519742146</c:v>
                </c:pt>
                <c:pt idx="16" formatCode="0">
                  <c:v>33.061716489874641</c:v>
                </c:pt>
                <c:pt idx="17" formatCode="0">
                  <c:v>18.11774301890414</c:v>
                </c:pt>
                <c:pt idx="18" formatCode="0">
                  <c:v>15.662875422072155</c:v>
                </c:pt>
                <c:pt idx="20" formatCode="0">
                  <c:v>23.620079610791688</c:v>
                </c:pt>
                <c:pt idx="21" formatCode="0">
                  <c:v>28.462184873949582</c:v>
                </c:pt>
                <c:pt idx="22" formatCode="0">
                  <c:v>18.007456503728253</c:v>
                </c:pt>
                <c:pt idx="23" formatCode="0">
                  <c:v>12.599828252468875</c:v>
                </c:pt>
                <c:pt idx="24" formatCode="0">
                  <c:v>6.2955182072829174</c:v>
                </c:pt>
                <c:pt idx="26" formatCode="0">
                  <c:v>17.75766716943188</c:v>
                </c:pt>
                <c:pt idx="27" formatCode="0">
                  <c:v>16.106540518305227</c:v>
                </c:pt>
                <c:pt idx="28" formatCode="0">
                  <c:v>17.409347300564065</c:v>
                </c:pt>
                <c:pt idx="29" formatCode="0">
                  <c:v>27.915601023017906</c:v>
                </c:pt>
                <c:pt idx="30" formatCode="0">
                  <c:v>14.597523219814246</c:v>
                </c:pt>
              </c:numCache>
            </c:numRef>
          </c:val>
          <c:extLst>
            <c:ext xmlns:c16="http://schemas.microsoft.com/office/drawing/2014/chart" uri="{C3380CC4-5D6E-409C-BE32-E72D297353CC}">
              <c16:uniqueId val="{00000005-4E9B-4CBA-9086-5443F4F0C98A}"/>
            </c:ext>
          </c:extLst>
        </c:ser>
        <c:ser>
          <c:idx val="6"/>
          <c:order val="6"/>
          <c:tx>
            <c:strRef>
              <c:f>Dati!$I$526</c:f>
              <c:strCache>
                <c:ptCount val="1"/>
                <c:pt idx="0">
                  <c:v>Nezina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Dati!$B$527:$B$557</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Dati!$I$527:$I$557</c:f>
              <c:numCache>
                <c:formatCode>General</c:formatCode>
                <c:ptCount val="31"/>
                <c:pt idx="0" formatCode="0">
                  <c:v>30.149253731343283</c:v>
                </c:pt>
                <c:pt idx="2" formatCode="0">
                  <c:v>24.568965517241381</c:v>
                </c:pt>
                <c:pt idx="3" formatCode="0">
                  <c:v>34.935304990757857</c:v>
                </c:pt>
                <c:pt idx="5" formatCode="0">
                  <c:v>29.411764705882351</c:v>
                </c:pt>
                <c:pt idx="6" formatCode="0">
                  <c:v>25.735294117647058</c:v>
                </c:pt>
                <c:pt idx="7" formatCode="0">
                  <c:v>28.571428571428573</c:v>
                </c:pt>
                <c:pt idx="8" formatCode="0">
                  <c:v>27.485380116959064</c:v>
                </c:pt>
                <c:pt idx="9" formatCode="0">
                  <c:v>31.736526946107784</c:v>
                </c:pt>
                <c:pt idx="10" formatCode="0">
                  <c:v>31.428571428571427</c:v>
                </c:pt>
                <c:pt idx="11" formatCode="0">
                  <c:v>38.46153846153846</c:v>
                </c:pt>
                <c:pt idx="13" formatCode="0">
                  <c:v>30.414012738853504</c:v>
                </c:pt>
                <c:pt idx="14" formatCode="0">
                  <c:v>30.410958904109588</c:v>
                </c:pt>
                <c:pt idx="16" formatCode="0">
                  <c:v>45.901639344262293</c:v>
                </c:pt>
                <c:pt idx="17" formatCode="0">
                  <c:v>28.384991843393149</c:v>
                </c:pt>
                <c:pt idx="18" formatCode="0">
                  <c:v>30.513595166163142</c:v>
                </c:pt>
                <c:pt idx="20" formatCode="0">
                  <c:v>30.075187969924812</c:v>
                </c:pt>
                <c:pt idx="21" formatCode="0">
                  <c:v>30.857142857142858</c:v>
                </c:pt>
                <c:pt idx="22" formatCode="0">
                  <c:v>23.239436619718308</c:v>
                </c:pt>
                <c:pt idx="23" formatCode="0">
                  <c:v>29.197080291970803</c:v>
                </c:pt>
                <c:pt idx="24" formatCode="0">
                  <c:v>27.976190476190474</c:v>
                </c:pt>
                <c:pt idx="26" formatCode="0">
                  <c:v>30.341880341880341</c:v>
                </c:pt>
                <c:pt idx="27" formatCode="0">
                  <c:v>27.272727272727273</c:v>
                </c:pt>
                <c:pt idx="28" formatCode="0">
                  <c:v>32.19178082191781</c:v>
                </c:pt>
                <c:pt idx="29" formatCode="0">
                  <c:v>37.391304347826086</c:v>
                </c:pt>
                <c:pt idx="30" formatCode="0">
                  <c:v>24.060150375939848</c:v>
                </c:pt>
              </c:numCache>
            </c:numRef>
          </c:val>
          <c:extLst>
            <c:ext xmlns:c16="http://schemas.microsoft.com/office/drawing/2014/chart" uri="{C3380CC4-5D6E-409C-BE32-E72D297353CC}">
              <c16:uniqueId val="{00000006-4E9B-4CBA-9086-5443F4F0C98A}"/>
            </c:ext>
          </c:extLst>
        </c:ser>
        <c:dLbls>
          <c:showLegendKey val="0"/>
          <c:showVal val="0"/>
          <c:showCatName val="0"/>
          <c:showSerName val="0"/>
          <c:showPercent val="0"/>
          <c:showBubbleSize val="0"/>
        </c:dLbls>
        <c:gapWidth val="30"/>
        <c:overlap val="100"/>
        <c:axId val="1452064111"/>
        <c:axId val="1452073231"/>
      </c:barChart>
      <c:catAx>
        <c:axId val="1452064111"/>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At val="27.4"/>
        <c:auto val="1"/>
        <c:lblAlgn val="ctr"/>
        <c:lblOffset val="100"/>
        <c:noMultiLvlLbl val="0"/>
      </c:catAx>
      <c:valAx>
        <c:axId val="1452073231"/>
        <c:scaling>
          <c:orientation val="minMax"/>
          <c:max val="170"/>
          <c:min val="0"/>
        </c:scaling>
        <c:delete val="1"/>
        <c:axPos val="t"/>
        <c:numFmt formatCode="0"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94161198600174978"/>
          <c:y val="0.10452740782562231"/>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3923195538057741"/>
          <c:y val="0.10572534707169289"/>
          <c:w val="0.52463243657042868"/>
          <c:h val="0.86593646344783104"/>
        </c:manualLayout>
      </c:layout>
      <c:barChart>
        <c:barDir val="bar"/>
        <c:grouping val="stacked"/>
        <c:varyColors val="0"/>
        <c:ser>
          <c:idx val="0"/>
          <c:order val="0"/>
          <c:tx>
            <c:strRef>
              <c:f>Dati!$C$563</c:f>
              <c:strCache>
                <c:ptCount val="1"/>
                <c:pt idx="0">
                  <c:v>.</c:v>
                </c:pt>
              </c:strCache>
            </c:strRef>
          </c:tx>
          <c:spPr>
            <a:noFill/>
            <a:ln>
              <a:noFill/>
            </a:ln>
            <a:effectLst/>
          </c:spPr>
          <c:invertIfNegative val="0"/>
          <c:cat>
            <c:strRef>
              <c:f>Dati!$B$564:$B$588</c:f>
              <c:strCache>
                <c:ptCount val="25"/>
                <c:pt idx="0">
                  <c:v>Valsts ugunsdzēsības un glābšanas dienests (VUGD)</c:v>
                </c:pt>
                <c:pt idx="1">
                  <c:v>Valsts sociālās apdrošināšanas aģentūra (VSAA)</c:v>
                </c:pt>
                <c:pt idx="2">
                  <c:v>Pilsonības un migrācijas lietu pārvalde (PMLP)</c:v>
                </c:pt>
                <c:pt idx="3">
                  <c:v>Valsts un pašvaldības izglītības iestādes</c:v>
                </c:pt>
                <c:pt idx="4">
                  <c:v>Valsts un pašvaldības slimnīcas un poliklīnikas</c:v>
                </c:pt>
                <c:pt idx="5">
                  <c:v>Valsts Zemes dienests (VZD)</c:v>
                </c:pt>
                <c:pt idx="6">
                  <c:v>Valsts Robežsardze</c:v>
                </c:pt>
                <c:pt idx="7">
                  <c:v>Satiksmes uzraudzības un koordinācijas birojs (Ceļu policija)</c:v>
                </c:pt>
                <c:pt idx="8">
                  <c:v>Valsts policija</c:v>
                </c:pt>
                <c:pt idx="9">
                  <c:v>Pašvaldības policija</c:v>
                </c:pt>
                <c:pt idx="10">
                  <c:v>Baznīca</c:v>
                </c:pt>
                <c:pt idx="11">
                  <c:v>Valsts kontrole (VK)</c:v>
                </c:pt>
                <c:pt idx="12">
                  <c:v>Valsts ieņēmumu dienests (VID)</c:v>
                </c:pt>
                <c:pt idx="13">
                  <c:v>Biedrības un nodibinājumi (nevalstiskās (sabiedriskās) organizācijas)</c:v>
                </c:pt>
                <c:pt idx="14">
                  <c:v>Privātie uzņēmumi</c:v>
                </c:pt>
                <c:pt idx="15">
                  <c:v>Korupcijas novēršanas un apkarošanas birojs (KNAB)</c:v>
                </c:pt>
                <c:pt idx="16">
                  <c:v>Tiesas</c:v>
                </c:pt>
                <c:pt idx="17">
                  <c:v>Muita</c:v>
                </c:pt>
                <c:pt idx="18">
                  <c:v>Valsts un pašvaldību uzņēmumi (kapitālsabiedrības)</c:v>
                </c:pt>
                <c:pt idx="19">
                  <c:v>Iepirkumu uzraudzības birojs (IUB)</c:v>
                </c:pt>
                <c:pt idx="20">
                  <c:v>Radio, TV, prese</c:v>
                </c:pt>
                <c:pt idx="21">
                  <c:v>Būvniecības valsts kontroles birojs</c:v>
                </c:pt>
                <c:pt idx="22">
                  <c:v>Pašvaldības</c:v>
                </c:pt>
                <c:pt idx="23">
                  <c:v>Ministrijas</c:v>
                </c:pt>
                <c:pt idx="24">
                  <c:v>Latvijas parlaments (Saeima)</c:v>
                </c:pt>
              </c:strCache>
            </c:strRef>
          </c:cat>
          <c:val>
            <c:numRef>
              <c:f>Dati!$C$564:$C$588</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extLst>
            <c:ext xmlns:c16="http://schemas.microsoft.com/office/drawing/2014/chart" uri="{C3380CC4-5D6E-409C-BE32-E72D297353CC}">
              <c16:uniqueId val="{00000000-D065-445A-8A2E-39B4856F7F8B}"/>
            </c:ext>
          </c:extLst>
        </c:ser>
        <c:ser>
          <c:idx val="1"/>
          <c:order val="1"/>
          <c:tx>
            <c:strRef>
              <c:f>Dati!$D$563</c:f>
              <c:strCache>
                <c:ptCount val="1"/>
                <c:pt idx="0">
                  <c:v>1 - ļoti 
negodīgi</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Dati!$B$564:$B$588</c:f>
              <c:strCache>
                <c:ptCount val="25"/>
                <c:pt idx="0">
                  <c:v>Valsts ugunsdzēsības un glābšanas dienests (VUGD)</c:v>
                </c:pt>
                <c:pt idx="1">
                  <c:v>Valsts sociālās apdrošināšanas aģentūra (VSAA)</c:v>
                </c:pt>
                <c:pt idx="2">
                  <c:v>Pilsonības un migrācijas lietu pārvalde (PMLP)</c:v>
                </c:pt>
                <c:pt idx="3">
                  <c:v>Valsts un pašvaldības izglītības iestādes</c:v>
                </c:pt>
                <c:pt idx="4">
                  <c:v>Valsts un pašvaldības slimnīcas un poliklīnikas</c:v>
                </c:pt>
                <c:pt idx="5">
                  <c:v>Valsts Zemes dienests (VZD)</c:v>
                </c:pt>
                <c:pt idx="6">
                  <c:v>Valsts Robežsardze</c:v>
                </c:pt>
                <c:pt idx="7">
                  <c:v>Satiksmes uzraudzības un koordinācijas birojs (Ceļu policija)</c:v>
                </c:pt>
                <c:pt idx="8">
                  <c:v>Valsts policija</c:v>
                </c:pt>
                <c:pt idx="9">
                  <c:v>Pašvaldības policija</c:v>
                </c:pt>
                <c:pt idx="10">
                  <c:v>Baznīca</c:v>
                </c:pt>
                <c:pt idx="11">
                  <c:v>Valsts kontrole (VK)</c:v>
                </c:pt>
                <c:pt idx="12">
                  <c:v>Valsts ieņēmumu dienests (VID)</c:v>
                </c:pt>
                <c:pt idx="13">
                  <c:v>Biedrības un nodibinājumi (nevalstiskās (sabiedriskās) organizācijas)</c:v>
                </c:pt>
                <c:pt idx="14">
                  <c:v>Privātie uzņēmumi</c:v>
                </c:pt>
                <c:pt idx="15">
                  <c:v>Korupcijas novēršanas un apkarošanas birojs (KNAB)</c:v>
                </c:pt>
                <c:pt idx="16">
                  <c:v>Tiesas</c:v>
                </c:pt>
                <c:pt idx="17">
                  <c:v>Muita</c:v>
                </c:pt>
                <c:pt idx="18">
                  <c:v>Valsts un pašvaldību uzņēmumi (kapitālsabiedrības)</c:v>
                </c:pt>
                <c:pt idx="19">
                  <c:v>Iepirkumu uzraudzības birojs (IUB)</c:v>
                </c:pt>
                <c:pt idx="20">
                  <c:v>Radio, TV, prese</c:v>
                </c:pt>
                <c:pt idx="21">
                  <c:v>Būvniecības valsts kontroles birojs</c:v>
                </c:pt>
                <c:pt idx="22">
                  <c:v>Pašvaldības</c:v>
                </c:pt>
                <c:pt idx="23">
                  <c:v>Ministrijas</c:v>
                </c:pt>
                <c:pt idx="24">
                  <c:v>Latvijas parlaments (Saeima)</c:v>
                </c:pt>
              </c:strCache>
            </c:strRef>
          </c:cat>
          <c:val>
            <c:numRef>
              <c:f>Dati!$D$564:$D$588</c:f>
              <c:numCache>
                <c:formatCode>0</c:formatCode>
                <c:ptCount val="25"/>
                <c:pt idx="0">
                  <c:v>1.8905472636815921</c:v>
                </c:pt>
                <c:pt idx="1">
                  <c:v>4.4776119402985071</c:v>
                </c:pt>
                <c:pt idx="2">
                  <c:v>5.0746268656716422</c:v>
                </c:pt>
                <c:pt idx="3">
                  <c:v>4.6766169154228852</c:v>
                </c:pt>
                <c:pt idx="4">
                  <c:v>7.2636815920398012</c:v>
                </c:pt>
                <c:pt idx="5">
                  <c:v>4.9751243781094523</c:v>
                </c:pt>
                <c:pt idx="6">
                  <c:v>5.6716417910447765</c:v>
                </c:pt>
                <c:pt idx="7">
                  <c:v>6.9651741293532341</c:v>
                </c:pt>
                <c:pt idx="8">
                  <c:v>7.0646766169154231</c:v>
                </c:pt>
                <c:pt idx="9">
                  <c:v>7.9601990049751246</c:v>
                </c:pt>
                <c:pt idx="10">
                  <c:v>10.348258706467663</c:v>
                </c:pt>
                <c:pt idx="11">
                  <c:v>12.935323383084578</c:v>
                </c:pt>
                <c:pt idx="12">
                  <c:v>11.741293532338309</c:v>
                </c:pt>
                <c:pt idx="13">
                  <c:v>7.7611940298507465</c:v>
                </c:pt>
                <c:pt idx="14">
                  <c:v>5.5721393034825875</c:v>
                </c:pt>
                <c:pt idx="15">
                  <c:v>12.437810945273633</c:v>
                </c:pt>
                <c:pt idx="16">
                  <c:v>10.348258706467663</c:v>
                </c:pt>
                <c:pt idx="17">
                  <c:v>9.5522388059701484</c:v>
                </c:pt>
                <c:pt idx="18">
                  <c:v>10.945273631840797</c:v>
                </c:pt>
                <c:pt idx="19">
                  <c:v>9.9502487562189046</c:v>
                </c:pt>
                <c:pt idx="20">
                  <c:v>15.223880597014926</c:v>
                </c:pt>
                <c:pt idx="21">
                  <c:v>12.039800995024876</c:v>
                </c:pt>
                <c:pt idx="22">
                  <c:v>13.134328358208956</c:v>
                </c:pt>
                <c:pt idx="23">
                  <c:v>24.17910447761194</c:v>
                </c:pt>
                <c:pt idx="24">
                  <c:v>28.756218905472636</c:v>
                </c:pt>
              </c:numCache>
            </c:numRef>
          </c:val>
          <c:extLst>
            <c:ext xmlns:c16="http://schemas.microsoft.com/office/drawing/2014/chart" uri="{C3380CC4-5D6E-409C-BE32-E72D297353CC}">
              <c16:uniqueId val="{00000001-D065-445A-8A2E-39B4856F7F8B}"/>
            </c:ext>
          </c:extLst>
        </c:ser>
        <c:ser>
          <c:idx val="2"/>
          <c:order val="2"/>
          <c:tx>
            <c:strRef>
              <c:f>Dati!$E$563</c:f>
              <c:strCache>
                <c:ptCount val="1"/>
                <c:pt idx="0">
                  <c:v>2 - diezgan 
negodīgi</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Dati!$B$564:$B$588</c:f>
              <c:strCache>
                <c:ptCount val="25"/>
                <c:pt idx="0">
                  <c:v>Valsts ugunsdzēsības un glābšanas dienests (VUGD)</c:v>
                </c:pt>
                <c:pt idx="1">
                  <c:v>Valsts sociālās apdrošināšanas aģentūra (VSAA)</c:v>
                </c:pt>
                <c:pt idx="2">
                  <c:v>Pilsonības un migrācijas lietu pārvalde (PMLP)</c:v>
                </c:pt>
                <c:pt idx="3">
                  <c:v>Valsts un pašvaldības izglītības iestādes</c:v>
                </c:pt>
                <c:pt idx="4">
                  <c:v>Valsts un pašvaldības slimnīcas un poliklīnikas</c:v>
                </c:pt>
                <c:pt idx="5">
                  <c:v>Valsts Zemes dienests (VZD)</c:v>
                </c:pt>
                <c:pt idx="6">
                  <c:v>Valsts Robežsardze</c:v>
                </c:pt>
                <c:pt idx="7">
                  <c:v>Satiksmes uzraudzības un koordinācijas birojs (Ceļu policija)</c:v>
                </c:pt>
                <c:pt idx="8">
                  <c:v>Valsts policija</c:v>
                </c:pt>
                <c:pt idx="9">
                  <c:v>Pašvaldības policija</c:v>
                </c:pt>
                <c:pt idx="10">
                  <c:v>Baznīca</c:v>
                </c:pt>
                <c:pt idx="11">
                  <c:v>Valsts kontrole (VK)</c:v>
                </c:pt>
                <c:pt idx="12">
                  <c:v>Valsts ieņēmumu dienests (VID)</c:v>
                </c:pt>
                <c:pt idx="13">
                  <c:v>Biedrības un nodibinājumi (nevalstiskās (sabiedriskās) organizācijas)</c:v>
                </c:pt>
                <c:pt idx="14">
                  <c:v>Privātie uzņēmumi</c:v>
                </c:pt>
                <c:pt idx="15">
                  <c:v>Korupcijas novēršanas un apkarošanas birojs (KNAB)</c:v>
                </c:pt>
                <c:pt idx="16">
                  <c:v>Tiesas</c:v>
                </c:pt>
                <c:pt idx="17">
                  <c:v>Muita</c:v>
                </c:pt>
                <c:pt idx="18">
                  <c:v>Valsts un pašvaldību uzņēmumi (kapitālsabiedrības)</c:v>
                </c:pt>
                <c:pt idx="19">
                  <c:v>Iepirkumu uzraudzības birojs (IUB)</c:v>
                </c:pt>
                <c:pt idx="20">
                  <c:v>Radio, TV, prese</c:v>
                </c:pt>
                <c:pt idx="21">
                  <c:v>Būvniecības valsts kontroles birojs</c:v>
                </c:pt>
                <c:pt idx="22">
                  <c:v>Pašvaldības</c:v>
                </c:pt>
                <c:pt idx="23">
                  <c:v>Ministrijas</c:v>
                </c:pt>
                <c:pt idx="24">
                  <c:v>Latvijas parlaments (Saeima)</c:v>
                </c:pt>
              </c:strCache>
            </c:strRef>
          </c:cat>
          <c:val>
            <c:numRef>
              <c:f>Dati!$E$564:$E$588</c:f>
              <c:numCache>
                <c:formatCode>0</c:formatCode>
                <c:ptCount val="25"/>
                <c:pt idx="0">
                  <c:v>1.9900497512437811</c:v>
                </c:pt>
                <c:pt idx="1">
                  <c:v>4.6766169154228852</c:v>
                </c:pt>
                <c:pt idx="2">
                  <c:v>6.5671641791044779</c:v>
                </c:pt>
                <c:pt idx="3">
                  <c:v>7.4626865671641793</c:v>
                </c:pt>
                <c:pt idx="4">
                  <c:v>11.542288557213931</c:v>
                </c:pt>
                <c:pt idx="5">
                  <c:v>6.2686567164179108</c:v>
                </c:pt>
                <c:pt idx="6">
                  <c:v>9.4527363184079594</c:v>
                </c:pt>
                <c:pt idx="7">
                  <c:v>9.5522388059701484</c:v>
                </c:pt>
                <c:pt idx="8">
                  <c:v>11.243781094527364</c:v>
                </c:pt>
                <c:pt idx="9">
                  <c:v>10.447761194029852</c:v>
                </c:pt>
                <c:pt idx="10">
                  <c:v>11.044776119402986</c:v>
                </c:pt>
                <c:pt idx="11">
                  <c:v>7.8606965174129355</c:v>
                </c:pt>
                <c:pt idx="12">
                  <c:v>12.636815920398011</c:v>
                </c:pt>
                <c:pt idx="13">
                  <c:v>12.139303482587065</c:v>
                </c:pt>
                <c:pt idx="14">
                  <c:v>14.726368159203981</c:v>
                </c:pt>
                <c:pt idx="15">
                  <c:v>10.348258706467663</c:v>
                </c:pt>
                <c:pt idx="16">
                  <c:v>13.034825870646767</c:v>
                </c:pt>
                <c:pt idx="17">
                  <c:v>12.537313432835822</c:v>
                </c:pt>
                <c:pt idx="18">
                  <c:v>12.238805970149254</c:v>
                </c:pt>
                <c:pt idx="19">
                  <c:v>14.626865671641792</c:v>
                </c:pt>
                <c:pt idx="20">
                  <c:v>16.417910447761194</c:v>
                </c:pt>
                <c:pt idx="21">
                  <c:v>15.920398009950249</c:v>
                </c:pt>
                <c:pt idx="22">
                  <c:v>21.691542288557216</c:v>
                </c:pt>
                <c:pt idx="23">
                  <c:v>20.99502487562189</c:v>
                </c:pt>
                <c:pt idx="24">
                  <c:v>22.985074626865671</c:v>
                </c:pt>
              </c:numCache>
            </c:numRef>
          </c:val>
          <c:extLst>
            <c:ext xmlns:c16="http://schemas.microsoft.com/office/drawing/2014/chart" uri="{C3380CC4-5D6E-409C-BE32-E72D297353CC}">
              <c16:uniqueId val="{00000002-D065-445A-8A2E-39B4856F7F8B}"/>
            </c:ext>
          </c:extLst>
        </c:ser>
        <c:ser>
          <c:idx val="3"/>
          <c:order val="3"/>
          <c:tx>
            <c:strRef>
              <c:f>Dati!$F$563</c:f>
              <c:strCache>
                <c:ptCount val="1"/>
                <c:pt idx="0">
                  <c:v>3 - ne godīgi,
ne negodīgi</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Dati!$B$564:$B$588</c:f>
              <c:strCache>
                <c:ptCount val="25"/>
                <c:pt idx="0">
                  <c:v>Valsts ugunsdzēsības un glābšanas dienests (VUGD)</c:v>
                </c:pt>
                <c:pt idx="1">
                  <c:v>Valsts sociālās apdrošināšanas aģentūra (VSAA)</c:v>
                </c:pt>
                <c:pt idx="2">
                  <c:v>Pilsonības un migrācijas lietu pārvalde (PMLP)</c:v>
                </c:pt>
                <c:pt idx="3">
                  <c:v>Valsts un pašvaldības izglītības iestādes</c:v>
                </c:pt>
                <c:pt idx="4">
                  <c:v>Valsts un pašvaldības slimnīcas un poliklīnikas</c:v>
                </c:pt>
                <c:pt idx="5">
                  <c:v>Valsts Zemes dienests (VZD)</c:v>
                </c:pt>
                <c:pt idx="6">
                  <c:v>Valsts Robežsardze</c:v>
                </c:pt>
                <c:pt idx="7">
                  <c:v>Satiksmes uzraudzības un koordinācijas birojs (Ceļu policija)</c:v>
                </c:pt>
                <c:pt idx="8">
                  <c:v>Valsts policija</c:v>
                </c:pt>
                <c:pt idx="9">
                  <c:v>Pašvaldības policija</c:v>
                </c:pt>
                <c:pt idx="10">
                  <c:v>Baznīca</c:v>
                </c:pt>
                <c:pt idx="11">
                  <c:v>Valsts kontrole (VK)</c:v>
                </c:pt>
                <c:pt idx="12">
                  <c:v>Valsts ieņēmumu dienests (VID)</c:v>
                </c:pt>
                <c:pt idx="13">
                  <c:v>Biedrības un nodibinājumi (nevalstiskās (sabiedriskās) organizācijas)</c:v>
                </c:pt>
                <c:pt idx="14">
                  <c:v>Privātie uzņēmumi</c:v>
                </c:pt>
                <c:pt idx="15">
                  <c:v>Korupcijas novēršanas un apkarošanas birojs (KNAB)</c:v>
                </c:pt>
                <c:pt idx="16">
                  <c:v>Tiesas</c:v>
                </c:pt>
                <c:pt idx="17">
                  <c:v>Muita</c:v>
                </c:pt>
                <c:pt idx="18">
                  <c:v>Valsts un pašvaldību uzņēmumi (kapitālsabiedrības)</c:v>
                </c:pt>
                <c:pt idx="19">
                  <c:v>Iepirkumu uzraudzības birojs (IUB)</c:v>
                </c:pt>
                <c:pt idx="20">
                  <c:v>Radio, TV, prese</c:v>
                </c:pt>
                <c:pt idx="21">
                  <c:v>Būvniecības valsts kontroles birojs</c:v>
                </c:pt>
                <c:pt idx="22">
                  <c:v>Pašvaldības</c:v>
                </c:pt>
                <c:pt idx="23">
                  <c:v>Ministrijas</c:v>
                </c:pt>
                <c:pt idx="24">
                  <c:v>Latvijas parlaments (Saeima)</c:v>
                </c:pt>
              </c:strCache>
            </c:strRef>
          </c:cat>
          <c:val>
            <c:numRef>
              <c:f>Dati!$F$564:$F$588</c:f>
              <c:numCache>
                <c:formatCode>0</c:formatCode>
                <c:ptCount val="25"/>
                <c:pt idx="0">
                  <c:v>6.3681592039800998</c:v>
                </c:pt>
                <c:pt idx="1">
                  <c:v>20.099502487562191</c:v>
                </c:pt>
                <c:pt idx="2">
                  <c:v>19.601990049751244</c:v>
                </c:pt>
                <c:pt idx="3">
                  <c:v>22.786069651741293</c:v>
                </c:pt>
                <c:pt idx="4">
                  <c:v>25.970149253731343</c:v>
                </c:pt>
                <c:pt idx="5">
                  <c:v>18.606965174129353</c:v>
                </c:pt>
                <c:pt idx="6">
                  <c:v>20.796019900497512</c:v>
                </c:pt>
                <c:pt idx="7">
                  <c:v>23.383084577114428</c:v>
                </c:pt>
                <c:pt idx="8">
                  <c:v>25.074626865671643</c:v>
                </c:pt>
                <c:pt idx="9">
                  <c:v>25.472636815920399</c:v>
                </c:pt>
                <c:pt idx="10">
                  <c:v>19.402985074626866</c:v>
                </c:pt>
                <c:pt idx="11">
                  <c:v>16.815920398009951</c:v>
                </c:pt>
                <c:pt idx="12">
                  <c:v>23.681592039800996</c:v>
                </c:pt>
                <c:pt idx="13">
                  <c:v>24.577114427860696</c:v>
                </c:pt>
                <c:pt idx="14">
                  <c:v>34.029850746268657</c:v>
                </c:pt>
                <c:pt idx="15">
                  <c:v>20.497512437810947</c:v>
                </c:pt>
                <c:pt idx="16">
                  <c:v>21.990049751243781</c:v>
                </c:pt>
                <c:pt idx="17">
                  <c:v>22.487562189054728</c:v>
                </c:pt>
                <c:pt idx="18">
                  <c:v>23.383084577114428</c:v>
                </c:pt>
                <c:pt idx="19">
                  <c:v>20.099502487562191</c:v>
                </c:pt>
                <c:pt idx="20">
                  <c:v>25.472636815920399</c:v>
                </c:pt>
                <c:pt idx="21">
                  <c:v>21.791044776119403</c:v>
                </c:pt>
                <c:pt idx="22">
                  <c:v>29.651741293532339</c:v>
                </c:pt>
                <c:pt idx="23">
                  <c:v>20.398009950248756</c:v>
                </c:pt>
                <c:pt idx="24">
                  <c:v>19.402985074626866</c:v>
                </c:pt>
              </c:numCache>
            </c:numRef>
          </c:val>
          <c:extLst>
            <c:ext xmlns:c16="http://schemas.microsoft.com/office/drawing/2014/chart" uri="{C3380CC4-5D6E-409C-BE32-E72D297353CC}">
              <c16:uniqueId val="{00000003-D065-445A-8A2E-39B4856F7F8B}"/>
            </c:ext>
          </c:extLst>
        </c:ser>
        <c:ser>
          <c:idx val="4"/>
          <c:order val="4"/>
          <c:tx>
            <c:strRef>
              <c:f>Dati!$G$563</c:f>
              <c:strCache>
                <c:ptCount val="1"/>
                <c:pt idx="0">
                  <c:v>4 - diezgan 
godīgi</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Dati!$B$564:$B$588</c:f>
              <c:strCache>
                <c:ptCount val="25"/>
                <c:pt idx="0">
                  <c:v>Valsts ugunsdzēsības un glābšanas dienests (VUGD)</c:v>
                </c:pt>
                <c:pt idx="1">
                  <c:v>Valsts sociālās apdrošināšanas aģentūra (VSAA)</c:v>
                </c:pt>
                <c:pt idx="2">
                  <c:v>Pilsonības un migrācijas lietu pārvalde (PMLP)</c:v>
                </c:pt>
                <c:pt idx="3">
                  <c:v>Valsts un pašvaldības izglītības iestādes</c:v>
                </c:pt>
                <c:pt idx="4">
                  <c:v>Valsts un pašvaldības slimnīcas un poliklīnikas</c:v>
                </c:pt>
                <c:pt idx="5">
                  <c:v>Valsts Zemes dienests (VZD)</c:v>
                </c:pt>
                <c:pt idx="6">
                  <c:v>Valsts Robežsardze</c:v>
                </c:pt>
                <c:pt idx="7">
                  <c:v>Satiksmes uzraudzības un koordinācijas birojs (Ceļu policija)</c:v>
                </c:pt>
                <c:pt idx="8">
                  <c:v>Valsts policija</c:v>
                </c:pt>
                <c:pt idx="9">
                  <c:v>Pašvaldības policija</c:v>
                </c:pt>
                <c:pt idx="10">
                  <c:v>Baznīca</c:v>
                </c:pt>
                <c:pt idx="11">
                  <c:v>Valsts kontrole (VK)</c:v>
                </c:pt>
                <c:pt idx="12">
                  <c:v>Valsts ieņēmumu dienests (VID)</c:v>
                </c:pt>
                <c:pt idx="13">
                  <c:v>Biedrības un nodibinājumi (nevalstiskās (sabiedriskās) organizācijas)</c:v>
                </c:pt>
                <c:pt idx="14">
                  <c:v>Privātie uzņēmumi</c:v>
                </c:pt>
                <c:pt idx="15">
                  <c:v>Korupcijas novēršanas un apkarošanas birojs (KNAB)</c:v>
                </c:pt>
                <c:pt idx="16">
                  <c:v>Tiesas</c:v>
                </c:pt>
                <c:pt idx="17">
                  <c:v>Muita</c:v>
                </c:pt>
                <c:pt idx="18">
                  <c:v>Valsts un pašvaldību uzņēmumi (kapitālsabiedrības)</c:v>
                </c:pt>
                <c:pt idx="19">
                  <c:v>Iepirkumu uzraudzības birojs (IUB)</c:v>
                </c:pt>
                <c:pt idx="20">
                  <c:v>Radio, TV, prese</c:v>
                </c:pt>
                <c:pt idx="21">
                  <c:v>Būvniecības valsts kontroles birojs</c:v>
                </c:pt>
                <c:pt idx="22">
                  <c:v>Pašvaldības</c:v>
                </c:pt>
                <c:pt idx="23">
                  <c:v>Ministrijas</c:v>
                </c:pt>
                <c:pt idx="24">
                  <c:v>Latvijas parlaments (Saeima)</c:v>
                </c:pt>
              </c:strCache>
            </c:strRef>
          </c:cat>
          <c:val>
            <c:numRef>
              <c:f>Dati!$G$564:$G$588</c:f>
              <c:numCache>
                <c:formatCode>0</c:formatCode>
                <c:ptCount val="25"/>
                <c:pt idx="0">
                  <c:v>33.233830845771145</c:v>
                </c:pt>
                <c:pt idx="1">
                  <c:v>34.726368159203979</c:v>
                </c:pt>
                <c:pt idx="2">
                  <c:v>28.656716417910449</c:v>
                </c:pt>
                <c:pt idx="3">
                  <c:v>31.542288557213929</c:v>
                </c:pt>
                <c:pt idx="4">
                  <c:v>32.437810945273633</c:v>
                </c:pt>
                <c:pt idx="5">
                  <c:v>23.781094527363184</c:v>
                </c:pt>
                <c:pt idx="6">
                  <c:v>23.681592039800996</c:v>
                </c:pt>
                <c:pt idx="7">
                  <c:v>27.363184079601989</c:v>
                </c:pt>
                <c:pt idx="8">
                  <c:v>28.855721393034827</c:v>
                </c:pt>
                <c:pt idx="9">
                  <c:v>26.069651741293534</c:v>
                </c:pt>
                <c:pt idx="10">
                  <c:v>19.303482587064675</c:v>
                </c:pt>
                <c:pt idx="11">
                  <c:v>20.597014925373134</c:v>
                </c:pt>
                <c:pt idx="12">
                  <c:v>22.885572139303484</c:v>
                </c:pt>
                <c:pt idx="13">
                  <c:v>21.592039800995025</c:v>
                </c:pt>
                <c:pt idx="14">
                  <c:v>19.900497512437809</c:v>
                </c:pt>
                <c:pt idx="15">
                  <c:v>17.810945273631841</c:v>
                </c:pt>
                <c:pt idx="16">
                  <c:v>20.597014925373134</c:v>
                </c:pt>
                <c:pt idx="17">
                  <c:v>14.228855721393035</c:v>
                </c:pt>
                <c:pt idx="18">
                  <c:v>13.930348258706468</c:v>
                </c:pt>
                <c:pt idx="19">
                  <c:v>11.840796019900498</c:v>
                </c:pt>
                <c:pt idx="20">
                  <c:v>20.99502487562189</c:v>
                </c:pt>
                <c:pt idx="21">
                  <c:v>9.5522388059701484</c:v>
                </c:pt>
                <c:pt idx="22">
                  <c:v>14.029850746268657</c:v>
                </c:pt>
                <c:pt idx="23">
                  <c:v>10.945273631840797</c:v>
                </c:pt>
                <c:pt idx="24">
                  <c:v>8.0597014925373127</c:v>
                </c:pt>
              </c:numCache>
            </c:numRef>
          </c:val>
          <c:extLst>
            <c:ext xmlns:c16="http://schemas.microsoft.com/office/drawing/2014/chart" uri="{C3380CC4-5D6E-409C-BE32-E72D297353CC}">
              <c16:uniqueId val="{00000004-D065-445A-8A2E-39B4856F7F8B}"/>
            </c:ext>
          </c:extLst>
        </c:ser>
        <c:ser>
          <c:idx val="5"/>
          <c:order val="5"/>
          <c:tx>
            <c:strRef>
              <c:f>Dati!$H$563</c:f>
              <c:strCache>
                <c:ptCount val="1"/>
                <c:pt idx="0">
                  <c:v>5- ļoti 
godīgi</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Dati!$B$564:$B$588</c:f>
              <c:strCache>
                <c:ptCount val="25"/>
                <c:pt idx="0">
                  <c:v>Valsts ugunsdzēsības un glābšanas dienests (VUGD)</c:v>
                </c:pt>
                <c:pt idx="1">
                  <c:v>Valsts sociālās apdrošināšanas aģentūra (VSAA)</c:v>
                </c:pt>
                <c:pt idx="2">
                  <c:v>Pilsonības un migrācijas lietu pārvalde (PMLP)</c:v>
                </c:pt>
                <c:pt idx="3">
                  <c:v>Valsts un pašvaldības izglītības iestādes</c:v>
                </c:pt>
                <c:pt idx="4">
                  <c:v>Valsts un pašvaldības slimnīcas un poliklīnikas</c:v>
                </c:pt>
                <c:pt idx="5">
                  <c:v>Valsts Zemes dienests (VZD)</c:v>
                </c:pt>
                <c:pt idx="6">
                  <c:v>Valsts Robežsardze</c:v>
                </c:pt>
                <c:pt idx="7">
                  <c:v>Satiksmes uzraudzības un koordinācijas birojs (Ceļu policija)</c:v>
                </c:pt>
                <c:pt idx="8">
                  <c:v>Valsts policija</c:v>
                </c:pt>
                <c:pt idx="9">
                  <c:v>Pašvaldības policija</c:v>
                </c:pt>
                <c:pt idx="10">
                  <c:v>Baznīca</c:v>
                </c:pt>
                <c:pt idx="11">
                  <c:v>Valsts kontrole (VK)</c:v>
                </c:pt>
                <c:pt idx="12">
                  <c:v>Valsts ieņēmumu dienests (VID)</c:v>
                </c:pt>
                <c:pt idx="13">
                  <c:v>Biedrības un nodibinājumi (nevalstiskās (sabiedriskās) organizācijas)</c:v>
                </c:pt>
                <c:pt idx="14">
                  <c:v>Privātie uzņēmumi</c:v>
                </c:pt>
                <c:pt idx="15">
                  <c:v>Korupcijas novēršanas un apkarošanas birojs (KNAB)</c:v>
                </c:pt>
                <c:pt idx="16">
                  <c:v>Tiesas</c:v>
                </c:pt>
                <c:pt idx="17">
                  <c:v>Muita</c:v>
                </c:pt>
                <c:pt idx="18">
                  <c:v>Valsts un pašvaldību uzņēmumi (kapitālsabiedrības)</c:v>
                </c:pt>
                <c:pt idx="19">
                  <c:v>Iepirkumu uzraudzības birojs (IUB)</c:v>
                </c:pt>
                <c:pt idx="20">
                  <c:v>Radio, TV, prese</c:v>
                </c:pt>
                <c:pt idx="21">
                  <c:v>Būvniecības valsts kontroles birojs</c:v>
                </c:pt>
                <c:pt idx="22">
                  <c:v>Pašvaldības</c:v>
                </c:pt>
                <c:pt idx="23">
                  <c:v>Ministrijas</c:v>
                </c:pt>
                <c:pt idx="24">
                  <c:v>Latvijas parlaments (Saeima)</c:v>
                </c:pt>
              </c:strCache>
            </c:strRef>
          </c:cat>
          <c:val>
            <c:numRef>
              <c:f>Dati!$H$564:$H$588</c:f>
              <c:numCache>
                <c:formatCode>0</c:formatCode>
                <c:ptCount val="25"/>
                <c:pt idx="0">
                  <c:v>33.233830845771145</c:v>
                </c:pt>
                <c:pt idx="1">
                  <c:v>13.930348258706468</c:v>
                </c:pt>
                <c:pt idx="2">
                  <c:v>10.845771144278608</c:v>
                </c:pt>
                <c:pt idx="3">
                  <c:v>9.1542288557213922</c:v>
                </c:pt>
                <c:pt idx="4">
                  <c:v>7.2636815920398012</c:v>
                </c:pt>
                <c:pt idx="5">
                  <c:v>5.9701492537313436</c:v>
                </c:pt>
                <c:pt idx="6">
                  <c:v>8.1592039800995018</c:v>
                </c:pt>
                <c:pt idx="7">
                  <c:v>5.5721393034825875</c:v>
                </c:pt>
                <c:pt idx="8">
                  <c:v>5.2736318407960203</c:v>
                </c:pt>
                <c:pt idx="9">
                  <c:v>6.9651741293532341</c:v>
                </c:pt>
                <c:pt idx="10">
                  <c:v>8.8557213930348251</c:v>
                </c:pt>
                <c:pt idx="11">
                  <c:v>7.6616915422885574</c:v>
                </c:pt>
                <c:pt idx="12">
                  <c:v>7.3631840796019903</c:v>
                </c:pt>
                <c:pt idx="13">
                  <c:v>3.4825870646766171</c:v>
                </c:pt>
                <c:pt idx="14">
                  <c:v>2.5870646766169156</c:v>
                </c:pt>
                <c:pt idx="15">
                  <c:v>7.9601990049751246</c:v>
                </c:pt>
                <c:pt idx="16">
                  <c:v>5.0746268656716422</c:v>
                </c:pt>
                <c:pt idx="17">
                  <c:v>5.0746268656716422</c:v>
                </c:pt>
                <c:pt idx="18">
                  <c:v>2.4875621890547261</c:v>
                </c:pt>
                <c:pt idx="19">
                  <c:v>3.283582089552239</c:v>
                </c:pt>
                <c:pt idx="20">
                  <c:v>4.0796019900497509</c:v>
                </c:pt>
                <c:pt idx="21">
                  <c:v>2.6865671641791047</c:v>
                </c:pt>
                <c:pt idx="22">
                  <c:v>2.6865671641791047</c:v>
                </c:pt>
                <c:pt idx="23">
                  <c:v>1.3930348258706469</c:v>
                </c:pt>
                <c:pt idx="24">
                  <c:v>1.592039800995025</c:v>
                </c:pt>
              </c:numCache>
            </c:numRef>
          </c:val>
          <c:extLst>
            <c:ext xmlns:c16="http://schemas.microsoft.com/office/drawing/2014/chart" uri="{C3380CC4-5D6E-409C-BE32-E72D297353CC}">
              <c16:uniqueId val="{00000005-D065-445A-8A2E-39B4856F7F8B}"/>
            </c:ext>
          </c:extLst>
        </c:ser>
        <c:ser>
          <c:idx val="6"/>
          <c:order val="6"/>
          <c:tx>
            <c:strRef>
              <c:f>Dati!$I$563</c:f>
              <c:strCache>
                <c:ptCount val="1"/>
                <c:pt idx="0">
                  <c:v>Nezina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Dati!$B$564:$B$588</c:f>
              <c:strCache>
                <c:ptCount val="25"/>
                <c:pt idx="0">
                  <c:v>Valsts ugunsdzēsības un glābšanas dienests (VUGD)</c:v>
                </c:pt>
                <c:pt idx="1">
                  <c:v>Valsts sociālās apdrošināšanas aģentūra (VSAA)</c:v>
                </c:pt>
                <c:pt idx="2">
                  <c:v>Pilsonības un migrācijas lietu pārvalde (PMLP)</c:v>
                </c:pt>
                <c:pt idx="3">
                  <c:v>Valsts un pašvaldības izglītības iestādes</c:v>
                </c:pt>
                <c:pt idx="4">
                  <c:v>Valsts un pašvaldības slimnīcas un poliklīnikas</c:v>
                </c:pt>
                <c:pt idx="5">
                  <c:v>Valsts Zemes dienests (VZD)</c:v>
                </c:pt>
                <c:pt idx="6">
                  <c:v>Valsts Robežsardze</c:v>
                </c:pt>
                <c:pt idx="7">
                  <c:v>Satiksmes uzraudzības un koordinācijas birojs (Ceļu policija)</c:v>
                </c:pt>
                <c:pt idx="8">
                  <c:v>Valsts policija</c:v>
                </c:pt>
                <c:pt idx="9">
                  <c:v>Pašvaldības policija</c:v>
                </c:pt>
                <c:pt idx="10">
                  <c:v>Baznīca</c:v>
                </c:pt>
                <c:pt idx="11">
                  <c:v>Valsts kontrole (VK)</c:v>
                </c:pt>
                <c:pt idx="12">
                  <c:v>Valsts ieņēmumu dienests (VID)</c:v>
                </c:pt>
                <c:pt idx="13">
                  <c:v>Biedrības un nodibinājumi (nevalstiskās (sabiedriskās) organizācijas)</c:v>
                </c:pt>
                <c:pt idx="14">
                  <c:v>Privātie uzņēmumi</c:v>
                </c:pt>
                <c:pt idx="15">
                  <c:v>Korupcijas novēršanas un apkarošanas birojs (KNAB)</c:v>
                </c:pt>
                <c:pt idx="16">
                  <c:v>Tiesas</c:v>
                </c:pt>
                <c:pt idx="17">
                  <c:v>Muita</c:v>
                </c:pt>
                <c:pt idx="18">
                  <c:v>Valsts un pašvaldību uzņēmumi (kapitālsabiedrības)</c:v>
                </c:pt>
                <c:pt idx="19">
                  <c:v>Iepirkumu uzraudzības birojs (IUB)</c:v>
                </c:pt>
                <c:pt idx="20">
                  <c:v>Radio, TV, prese</c:v>
                </c:pt>
                <c:pt idx="21">
                  <c:v>Būvniecības valsts kontroles birojs</c:v>
                </c:pt>
                <c:pt idx="22">
                  <c:v>Pašvaldības</c:v>
                </c:pt>
                <c:pt idx="23">
                  <c:v>Ministrijas</c:v>
                </c:pt>
                <c:pt idx="24">
                  <c:v>Latvijas parlaments (Saeima)</c:v>
                </c:pt>
              </c:strCache>
            </c:strRef>
          </c:cat>
          <c:val>
            <c:numRef>
              <c:f>Dati!$I$564:$I$588</c:f>
              <c:numCache>
                <c:formatCode>0</c:formatCode>
                <c:ptCount val="25"/>
                <c:pt idx="0">
                  <c:v>23.28358208955224</c:v>
                </c:pt>
                <c:pt idx="1">
                  <c:v>22.089552238805972</c:v>
                </c:pt>
                <c:pt idx="2">
                  <c:v>29.253731343283583</c:v>
                </c:pt>
                <c:pt idx="3">
                  <c:v>24.378109452736318</c:v>
                </c:pt>
                <c:pt idx="4">
                  <c:v>15.522388059701493</c:v>
                </c:pt>
                <c:pt idx="5">
                  <c:v>40.398009950248756</c:v>
                </c:pt>
                <c:pt idx="6">
                  <c:v>32.238805970149251</c:v>
                </c:pt>
                <c:pt idx="7">
                  <c:v>27.164179104477611</c:v>
                </c:pt>
                <c:pt idx="8">
                  <c:v>22.487562189054728</c:v>
                </c:pt>
                <c:pt idx="9">
                  <c:v>23.084577114427862</c:v>
                </c:pt>
                <c:pt idx="10">
                  <c:v>31.044776119402986</c:v>
                </c:pt>
                <c:pt idx="11">
                  <c:v>34.129353233830848</c:v>
                </c:pt>
                <c:pt idx="12">
                  <c:v>21.691542288557216</c:v>
                </c:pt>
                <c:pt idx="13">
                  <c:v>30.447761194029852</c:v>
                </c:pt>
                <c:pt idx="14">
                  <c:v>23.184079601990049</c:v>
                </c:pt>
                <c:pt idx="15">
                  <c:v>30.945273631840795</c:v>
                </c:pt>
                <c:pt idx="16">
                  <c:v>28.955223880597014</c:v>
                </c:pt>
                <c:pt idx="17">
                  <c:v>36.119402985074629</c:v>
                </c:pt>
                <c:pt idx="18">
                  <c:v>37.014925373134325</c:v>
                </c:pt>
                <c:pt idx="19">
                  <c:v>40.199004975124382</c:v>
                </c:pt>
                <c:pt idx="20">
                  <c:v>17.810945273631841</c:v>
                </c:pt>
                <c:pt idx="21">
                  <c:v>38.009950248756219</c:v>
                </c:pt>
                <c:pt idx="22">
                  <c:v>18.805970149253731</c:v>
                </c:pt>
                <c:pt idx="23">
                  <c:v>22.089552238805972</c:v>
                </c:pt>
                <c:pt idx="24">
                  <c:v>19.203980099502488</c:v>
                </c:pt>
              </c:numCache>
            </c:numRef>
          </c:val>
          <c:extLst>
            <c:ext xmlns:c16="http://schemas.microsoft.com/office/drawing/2014/chart" uri="{C3380CC4-5D6E-409C-BE32-E72D297353CC}">
              <c16:uniqueId val="{00000006-D065-445A-8A2E-39B4856F7F8B}"/>
            </c:ext>
          </c:extLst>
        </c:ser>
        <c:dLbls>
          <c:showLegendKey val="0"/>
          <c:showVal val="0"/>
          <c:showCatName val="0"/>
          <c:showSerName val="0"/>
          <c:showPercent val="0"/>
          <c:showBubbleSize val="0"/>
        </c:dLbls>
        <c:gapWidth val="30"/>
        <c:overlap val="100"/>
        <c:axId val="1452064111"/>
        <c:axId val="1452073231"/>
      </c:barChart>
      <c:catAx>
        <c:axId val="1452064111"/>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110"/>
          <c:min val="0"/>
        </c:scaling>
        <c:delete val="1"/>
        <c:axPos val="t"/>
        <c:numFmt formatCode="General" sourceLinked="1"/>
        <c:majorTickMark val="out"/>
        <c:minorTickMark val="none"/>
        <c:tickLblPos val="nextTo"/>
        <c:crossAx val="1452064111"/>
        <c:crosses val="autoZero"/>
        <c:crossBetween val="between"/>
      </c:valAx>
      <c:spPr>
        <a:noFill/>
        <a:ln>
          <a:noFill/>
        </a:ln>
        <a:effectLst/>
      </c:spPr>
    </c:plotArea>
    <c:legend>
      <c:legendPos val="t"/>
      <c:legendEntry>
        <c:idx val="0"/>
        <c:delete val="1"/>
      </c:legendEntry>
      <c:layout>
        <c:manualLayout>
          <c:xMode val="edge"/>
          <c:yMode val="edge"/>
          <c:x val="0.33829844706911638"/>
          <c:y val="1.1126861383044147E-2"/>
          <c:w val="0.65967377515310588"/>
          <c:h val="7.202677770272314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lv-LV" sz="1000" i="1" dirty="0">
                <a:solidFill>
                  <a:sysClr val="windowText" lastClr="000000"/>
                </a:solidFill>
                <a:latin typeface="Arial" panose="020B0604020202020204" pitchFamily="34" charset="0"/>
                <a:cs typeface="Arial" panose="020B0604020202020204" pitchFamily="34" charset="0"/>
              </a:rPr>
              <a:t>Indekss*</a:t>
            </a:r>
          </a:p>
        </c:rich>
      </c:tx>
      <c:layout>
        <c:manualLayout>
          <c:xMode val="edge"/>
          <c:yMode val="edge"/>
          <c:x val="0.41623523622047248"/>
          <c:y val="2.3216178437465436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lv-LV"/>
        </a:p>
      </c:txPr>
    </c:title>
    <c:autoTitleDeleted val="0"/>
    <c:plotArea>
      <c:layout>
        <c:manualLayout>
          <c:layoutTarget val="inner"/>
          <c:xMode val="edge"/>
          <c:yMode val="edge"/>
          <c:x val="0.10036745406824148"/>
          <c:y val="0.1082469742433091"/>
          <c:w val="0.81046587926509184"/>
          <c:h val="0.85572930301870831"/>
        </c:manualLayout>
      </c:layout>
      <c:barChart>
        <c:barDir val="bar"/>
        <c:grouping val="clustered"/>
        <c:varyColors val="0"/>
        <c:ser>
          <c:idx val="0"/>
          <c:order val="0"/>
          <c:tx>
            <c:strRef>
              <c:f>Dati!$K$563</c:f>
              <c:strCache>
                <c:ptCount val="1"/>
                <c:pt idx="0">
                  <c:v>Indekss*</c:v>
                </c:pt>
              </c:strCache>
            </c:strRef>
          </c:tx>
          <c:spPr>
            <a:solidFill>
              <a:srgbClr val="84AC94"/>
            </a:solidFill>
            <a:ln>
              <a:noFill/>
            </a:ln>
            <a:effectLst/>
          </c:spPr>
          <c:invertIfNegative val="0"/>
          <c:dPt>
            <c:idx val="14"/>
            <c:invertIfNegative val="0"/>
            <c:bubble3D val="0"/>
            <c:spPr>
              <a:solidFill>
                <a:srgbClr val="C89058"/>
              </a:solidFill>
              <a:ln>
                <a:noFill/>
              </a:ln>
              <a:effectLst/>
            </c:spPr>
            <c:extLst>
              <c:ext xmlns:c16="http://schemas.microsoft.com/office/drawing/2014/chart" uri="{C3380CC4-5D6E-409C-BE32-E72D297353CC}">
                <c16:uniqueId val="{00000001-241A-4473-BE19-2D3F5A439154}"/>
              </c:ext>
            </c:extLst>
          </c:dPt>
          <c:dPt>
            <c:idx val="15"/>
            <c:invertIfNegative val="0"/>
            <c:bubble3D val="0"/>
            <c:spPr>
              <a:solidFill>
                <a:srgbClr val="C89058"/>
              </a:solidFill>
              <a:ln>
                <a:noFill/>
              </a:ln>
              <a:effectLst/>
            </c:spPr>
            <c:extLst>
              <c:ext xmlns:c16="http://schemas.microsoft.com/office/drawing/2014/chart" uri="{C3380CC4-5D6E-409C-BE32-E72D297353CC}">
                <c16:uniqueId val="{00000003-241A-4473-BE19-2D3F5A439154}"/>
              </c:ext>
            </c:extLst>
          </c:dPt>
          <c:dPt>
            <c:idx val="16"/>
            <c:invertIfNegative val="0"/>
            <c:bubble3D val="0"/>
            <c:spPr>
              <a:solidFill>
                <a:srgbClr val="C89058"/>
              </a:solidFill>
              <a:ln>
                <a:noFill/>
              </a:ln>
              <a:effectLst/>
            </c:spPr>
            <c:extLst>
              <c:ext xmlns:c16="http://schemas.microsoft.com/office/drawing/2014/chart" uri="{C3380CC4-5D6E-409C-BE32-E72D297353CC}">
                <c16:uniqueId val="{00000005-241A-4473-BE19-2D3F5A439154}"/>
              </c:ext>
            </c:extLst>
          </c:dPt>
          <c:dPt>
            <c:idx val="17"/>
            <c:invertIfNegative val="0"/>
            <c:bubble3D val="0"/>
            <c:spPr>
              <a:solidFill>
                <a:srgbClr val="C89058"/>
              </a:solidFill>
              <a:ln>
                <a:noFill/>
              </a:ln>
              <a:effectLst/>
            </c:spPr>
            <c:extLst>
              <c:ext xmlns:c16="http://schemas.microsoft.com/office/drawing/2014/chart" uri="{C3380CC4-5D6E-409C-BE32-E72D297353CC}">
                <c16:uniqueId val="{00000007-241A-4473-BE19-2D3F5A439154}"/>
              </c:ext>
            </c:extLst>
          </c:dPt>
          <c:dPt>
            <c:idx val="18"/>
            <c:invertIfNegative val="0"/>
            <c:bubble3D val="0"/>
            <c:spPr>
              <a:solidFill>
                <a:srgbClr val="C89058"/>
              </a:solidFill>
              <a:ln>
                <a:noFill/>
              </a:ln>
              <a:effectLst/>
            </c:spPr>
            <c:extLst>
              <c:ext xmlns:c16="http://schemas.microsoft.com/office/drawing/2014/chart" uri="{C3380CC4-5D6E-409C-BE32-E72D297353CC}">
                <c16:uniqueId val="{00000009-241A-4473-BE19-2D3F5A439154}"/>
              </c:ext>
            </c:extLst>
          </c:dPt>
          <c:dPt>
            <c:idx val="19"/>
            <c:invertIfNegative val="0"/>
            <c:bubble3D val="0"/>
            <c:spPr>
              <a:solidFill>
                <a:srgbClr val="C89058"/>
              </a:solidFill>
              <a:ln>
                <a:noFill/>
              </a:ln>
              <a:effectLst/>
            </c:spPr>
            <c:extLst>
              <c:ext xmlns:c16="http://schemas.microsoft.com/office/drawing/2014/chart" uri="{C3380CC4-5D6E-409C-BE32-E72D297353CC}">
                <c16:uniqueId val="{0000000B-241A-4473-BE19-2D3F5A439154}"/>
              </c:ext>
            </c:extLst>
          </c:dPt>
          <c:dPt>
            <c:idx val="20"/>
            <c:invertIfNegative val="0"/>
            <c:bubble3D val="0"/>
            <c:spPr>
              <a:solidFill>
                <a:srgbClr val="C89058"/>
              </a:solidFill>
              <a:ln>
                <a:noFill/>
              </a:ln>
              <a:effectLst/>
            </c:spPr>
            <c:extLst>
              <c:ext xmlns:c16="http://schemas.microsoft.com/office/drawing/2014/chart" uri="{C3380CC4-5D6E-409C-BE32-E72D297353CC}">
                <c16:uniqueId val="{0000000D-241A-4473-BE19-2D3F5A439154}"/>
              </c:ext>
            </c:extLst>
          </c:dPt>
          <c:dPt>
            <c:idx val="21"/>
            <c:invertIfNegative val="0"/>
            <c:bubble3D val="0"/>
            <c:spPr>
              <a:solidFill>
                <a:srgbClr val="C89058"/>
              </a:solidFill>
              <a:ln>
                <a:noFill/>
              </a:ln>
              <a:effectLst/>
            </c:spPr>
            <c:extLst>
              <c:ext xmlns:c16="http://schemas.microsoft.com/office/drawing/2014/chart" uri="{C3380CC4-5D6E-409C-BE32-E72D297353CC}">
                <c16:uniqueId val="{0000000F-241A-4473-BE19-2D3F5A439154}"/>
              </c:ext>
            </c:extLst>
          </c:dPt>
          <c:dPt>
            <c:idx val="22"/>
            <c:invertIfNegative val="0"/>
            <c:bubble3D val="0"/>
            <c:spPr>
              <a:solidFill>
                <a:srgbClr val="C89058"/>
              </a:solidFill>
              <a:ln>
                <a:noFill/>
              </a:ln>
              <a:effectLst/>
            </c:spPr>
            <c:extLst>
              <c:ext xmlns:c16="http://schemas.microsoft.com/office/drawing/2014/chart" uri="{C3380CC4-5D6E-409C-BE32-E72D297353CC}">
                <c16:uniqueId val="{00000011-241A-4473-BE19-2D3F5A439154}"/>
              </c:ext>
            </c:extLst>
          </c:dPt>
          <c:dPt>
            <c:idx val="23"/>
            <c:invertIfNegative val="0"/>
            <c:bubble3D val="0"/>
            <c:spPr>
              <a:solidFill>
                <a:srgbClr val="C89058"/>
              </a:solidFill>
              <a:ln>
                <a:noFill/>
              </a:ln>
              <a:effectLst/>
            </c:spPr>
            <c:extLst>
              <c:ext xmlns:c16="http://schemas.microsoft.com/office/drawing/2014/chart" uri="{C3380CC4-5D6E-409C-BE32-E72D297353CC}">
                <c16:uniqueId val="{00000013-241A-4473-BE19-2D3F5A439154}"/>
              </c:ext>
            </c:extLst>
          </c:dPt>
          <c:dPt>
            <c:idx val="24"/>
            <c:invertIfNegative val="0"/>
            <c:bubble3D val="0"/>
            <c:spPr>
              <a:solidFill>
                <a:srgbClr val="C89058"/>
              </a:solidFill>
              <a:ln>
                <a:noFill/>
              </a:ln>
              <a:effectLst/>
            </c:spPr>
            <c:extLst>
              <c:ext xmlns:c16="http://schemas.microsoft.com/office/drawing/2014/chart" uri="{C3380CC4-5D6E-409C-BE32-E72D297353CC}">
                <c16:uniqueId val="{00000015-241A-4473-BE19-2D3F5A439154}"/>
              </c:ext>
            </c:extLst>
          </c:dPt>
          <c:dLbls>
            <c:dLbl>
              <c:idx val="13"/>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extLst>
                <c:ext xmlns:c16="http://schemas.microsoft.com/office/drawing/2014/chart" uri="{C3380CC4-5D6E-409C-BE32-E72D297353CC}">
                  <c16:uniqueId val="{00000016-3B72-4734-BF89-03E194DAED5D}"/>
                </c:ext>
              </c:extLst>
            </c:dLbl>
            <c:dLbl>
              <c:idx val="14"/>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extLst>
                <c:ext xmlns:c16="http://schemas.microsoft.com/office/drawing/2014/chart" uri="{C3380CC4-5D6E-409C-BE32-E72D297353CC}">
                  <c16:uniqueId val="{00000001-241A-4473-BE19-2D3F5A43915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Dati!$K$564:$K$588</c:f>
              <c:numCache>
                <c:formatCode>0.0</c:formatCode>
                <c:ptCount val="25"/>
                <c:pt idx="0">
                  <c:v>46.965174129353237</c:v>
                </c:pt>
                <c:pt idx="1">
                  <c:v>24.477611940298509</c:v>
                </c:pt>
                <c:pt idx="2">
                  <c:v>16.815920398009947</c:v>
                </c:pt>
                <c:pt idx="3">
                  <c:v>16.517412935323385</c:v>
                </c:pt>
                <c:pt idx="4">
                  <c:v>10.447761194029852</c:v>
                </c:pt>
                <c:pt idx="5">
                  <c:v>9.7512437810945283</c:v>
                </c:pt>
                <c:pt idx="6">
                  <c:v>9.6019900497512438</c:v>
                </c:pt>
                <c:pt idx="7">
                  <c:v>7.5124378109452747</c:v>
                </c:pt>
                <c:pt idx="8">
                  <c:v>7.0149253731343295</c:v>
                </c:pt>
                <c:pt idx="9">
                  <c:v>6.8159203980099496</c:v>
                </c:pt>
                <c:pt idx="10">
                  <c:v>2.6368159203980071</c:v>
                </c:pt>
                <c:pt idx="11">
                  <c:v>1.0945273631840777</c:v>
                </c:pt>
                <c:pt idx="12">
                  <c:v>0.74626865671641696</c:v>
                </c:pt>
                <c:pt idx="13">
                  <c:v>0.44776119402985071</c:v>
                </c:pt>
                <c:pt idx="14">
                  <c:v>-0.39800995024875796</c:v>
                </c:pt>
                <c:pt idx="15">
                  <c:v>-0.74626865671641696</c:v>
                </c:pt>
                <c:pt idx="16">
                  <c:v>-1.4925373134328375</c:v>
                </c:pt>
                <c:pt idx="17">
                  <c:v>-3.6318407960199002</c:v>
                </c:pt>
                <c:pt idx="18">
                  <c:v>-7.6119402985074629</c:v>
                </c:pt>
                <c:pt idx="19">
                  <c:v>-8.0597014925373127</c:v>
                </c:pt>
                <c:pt idx="20">
                  <c:v>-8.8557213930348269</c:v>
                </c:pt>
                <c:pt idx="21">
                  <c:v>-12.537313432835823</c:v>
                </c:pt>
                <c:pt idx="22">
                  <c:v>-14.278606965174131</c:v>
                </c:pt>
                <c:pt idx="23">
                  <c:v>-27.810945273631841</c:v>
                </c:pt>
                <c:pt idx="24">
                  <c:v>-34.626865671641788</c:v>
                </c:pt>
              </c:numCache>
            </c:numRef>
          </c:val>
          <c:extLst>
            <c:ext xmlns:c16="http://schemas.microsoft.com/office/drawing/2014/chart" uri="{C3380CC4-5D6E-409C-BE32-E72D297353CC}">
              <c16:uniqueId val="{00000016-241A-4473-BE19-2D3F5A439154}"/>
            </c:ext>
          </c:extLst>
        </c:ser>
        <c:dLbls>
          <c:showLegendKey val="0"/>
          <c:showVal val="0"/>
          <c:showCatName val="0"/>
          <c:showSerName val="0"/>
          <c:showPercent val="0"/>
          <c:showBubbleSize val="0"/>
        </c:dLbls>
        <c:gapWidth val="30"/>
        <c:axId val="1452064111"/>
        <c:axId val="1452073231"/>
      </c:barChart>
      <c:catAx>
        <c:axId val="1452064111"/>
        <c:scaling>
          <c:orientation val="maxMin"/>
        </c:scaling>
        <c:delete val="0"/>
        <c:axPos val="l"/>
        <c:numFmt formatCode="General" sourceLinked="1"/>
        <c:majorTickMark val="in"/>
        <c:minorTickMark val="none"/>
        <c:tickLblPos val="none"/>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100"/>
          <c:min val="-100"/>
        </c:scaling>
        <c:delete val="1"/>
        <c:axPos val="t"/>
        <c:numFmt formatCode="0.0"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lv-LV" sz="1000" i="1" dirty="0">
                <a:solidFill>
                  <a:sysClr val="windowText" lastClr="000000"/>
                </a:solidFill>
                <a:latin typeface="Arial" panose="020B0604020202020204" pitchFamily="34" charset="0"/>
                <a:cs typeface="Arial" panose="020B0604020202020204" pitchFamily="34" charset="0"/>
              </a:rPr>
              <a:t>Indekss</a:t>
            </a:r>
          </a:p>
        </c:rich>
      </c:tx>
      <c:layout>
        <c:manualLayout>
          <c:xMode val="edge"/>
          <c:yMode val="edge"/>
          <c:x val="0.65929095354523215"/>
          <c:y val="1.5553392904538615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lv-LV"/>
        </a:p>
      </c:txPr>
    </c:title>
    <c:autoTitleDeleted val="0"/>
    <c:plotArea>
      <c:layout>
        <c:manualLayout>
          <c:layoutTarget val="inner"/>
          <c:xMode val="edge"/>
          <c:yMode val="edge"/>
          <c:x val="0.51260593342702576"/>
          <c:y val="8.5238874635052642E-2"/>
          <c:w val="0.48739406657297424"/>
          <c:h val="0.88386224896045296"/>
        </c:manualLayout>
      </c:layout>
      <c:barChart>
        <c:barDir val="bar"/>
        <c:grouping val="clustered"/>
        <c:varyColors val="0"/>
        <c:ser>
          <c:idx val="0"/>
          <c:order val="0"/>
          <c:tx>
            <c:strRef>
              <c:f>Dati!$C$602</c:f>
              <c:strCache>
                <c:ptCount val="1"/>
                <c:pt idx="0">
                  <c:v>2025., n=1005</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Dati!$B$603:$B$611</c:f>
              <c:strCache>
                <c:ptCount val="9"/>
                <c:pt idx="0">
                  <c:v>Valsts policija</c:v>
                </c:pt>
                <c:pt idx="1">
                  <c:v>Pašvaldības policija</c:v>
                </c:pt>
                <c:pt idx="2">
                  <c:v>Baznīca</c:v>
                </c:pt>
                <c:pt idx="3">
                  <c:v>Valsts kontrole (VK)</c:v>
                </c:pt>
                <c:pt idx="4">
                  <c:v>Valsts ieņēmumu dienests (VID)</c:v>
                </c:pt>
                <c:pt idx="5">
                  <c:v>Biedrības un nodibinājumi (nevalstiskās (sabiedriskās) organizācijas)</c:v>
                </c:pt>
                <c:pt idx="6">
                  <c:v>Privātie uzņēmumi</c:v>
                </c:pt>
                <c:pt idx="7">
                  <c:v>Korupcijas novēršanas un apkarošanas birojs (KNAB)</c:v>
                </c:pt>
                <c:pt idx="8">
                  <c:v>Tiesas</c:v>
                </c:pt>
              </c:strCache>
            </c:strRef>
          </c:cat>
          <c:val>
            <c:numRef>
              <c:f>Dati!$C$603:$C$611</c:f>
              <c:numCache>
                <c:formatCode>0</c:formatCode>
                <c:ptCount val="9"/>
                <c:pt idx="0">
                  <c:v>7.0149253731343295</c:v>
                </c:pt>
                <c:pt idx="1">
                  <c:v>6.8159203980099496</c:v>
                </c:pt>
                <c:pt idx="2">
                  <c:v>2.6368159203980071</c:v>
                </c:pt>
                <c:pt idx="3">
                  <c:v>1.0945273631840777</c:v>
                </c:pt>
                <c:pt idx="4">
                  <c:v>0.74626865671641696</c:v>
                </c:pt>
                <c:pt idx="5" formatCode="0.0">
                  <c:v>0.44776119402985071</c:v>
                </c:pt>
                <c:pt idx="6" formatCode="0.0">
                  <c:v>-0.39800995024875796</c:v>
                </c:pt>
                <c:pt idx="7">
                  <c:v>-0.74626865671641696</c:v>
                </c:pt>
                <c:pt idx="8">
                  <c:v>-1.4925373134328375</c:v>
                </c:pt>
              </c:numCache>
            </c:numRef>
          </c:val>
          <c:extLst>
            <c:ext xmlns:c16="http://schemas.microsoft.com/office/drawing/2014/chart" uri="{C3380CC4-5D6E-409C-BE32-E72D297353CC}">
              <c16:uniqueId val="{00000000-4461-4612-B081-58D0C0FB2793}"/>
            </c:ext>
          </c:extLst>
        </c:ser>
        <c:ser>
          <c:idx val="1"/>
          <c:order val="1"/>
          <c:tx>
            <c:strRef>
              <c:f>Dati!$D$602</c:f>
              <c:strCache>
                <c:ptCount val="1"/>
                <c:pt idx="0">
                  <c:v>2024., n=1001</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Dati!$B$603:$B$611</c:f>
              <c:strCache>
                <c:ptCount val="9"/>
                <c:pt idx="0">
                  <c:v>Valsts policija</c:v>
                </c:pt>
                <c:pt idx="1">
                  <c:v>Pašvaldības policija</c:v>
                </c:pt>
                <c:pt idx="2">
                  <c:v>Baznīca</c:v>
                </c:pt>
                <c:pt idx="3">
                  <c:v>Valsts kontrole (VK)</c:v>
                </c:pt>
                <c:pt idx="4">
                  <c:v>Valsts ieņēmumu dienests (VID)</c:v>
                </c:pt>
                <c:pt idx="5">
                  <c:v>Biedrības un nodibinājumi (nevalstiskās (sabiedriskās) organizācijas)</c:v>
                </c:pt>
                <c:pt idx="6">
                  <c:v>Privātie uzņēmumi</c:v>
                </c:pt>
                <c:pt idx="7">
                  <c:v>Korupcijas novēršanas un apkarošanas birojs (KNAB)</c:v>
                </c:pt>
                <c:pt idx="8">
                  <c:v>Tiesas</c:v>
                </c:pt>
              </c:strCache>
            </c:strRef>
          </c:cat>
          <c:val>
            <c:numRef>
              <c:f>Dati!$D$603:$D$611</c:f>
              <c:numCache>
                <c:formatCode>General</c:formatCode>
                <c:ptCount val="9"/>
                <c:pt idx="0">
                  <c:v>8</c:v>
                </c:pt>
                <c:pt idx="1">
                  <c:v>12</c:v>
                </c:pt>
                <c:pt idx="2">
                  <c:v>10</c:v>
                </c:pt>
                <c:pt idx="3">
                  <c:v>17</c:v>
                </c:pt>
                <c:pt idx="4">
                  <c:v>6</c:v>
                </c:pt>
                <c:pt idx="5">
                  <c:v>13</c:v>
                </c:pt>
                <c:pt idx="6">
                  <c:v>2</c:v>
                </c:pt>
                <c:pt idx="7">
                  <c:v>8</c:v>
                </c:pt>
                <c:pt idx="8">
                  <c:v>5</c:v>
                </c:pt>
              </c:numCache>
            </c:numRef>
          </c:val>
          <c:extLst>
            <c:ext xmlns:c16="http://schemas.microsoft.com/office/drawing/2014/chart" uri="{C3380CC4-5D6E-409C-BE32-E72D297353CC}">
              <c16:uniqueId val="{00000001-4461-4612-B081-58D0C0FB2793}"/>
            </c:ext>
          </c:extLst>
        </c:ser>
        <c:ser>
          <c:idx val="2"/>
          <c:order val="2"/>
          <c:tx>
            <c:strRef>
              <c:f>Dati!$E$602</c:f>
              <c:strCache>
                <c:ptCount val="1"/>
                <c:pt idx="0">
                  <c:v>2023., n=1047</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Dati!$B$603:$B$611</c:f>
              <c:strCache>
                <c:ptCount val="9"/>
                <c:pt idx="0">
                  <c:v>Valsts policija</c:v>
                </c:pt>
                <c:pt idx="1">
                  <c:v>Pašvaldības policija</c:v>
                </c:pt>
                <c:pt idx="2">
                  <c:v>Baznīca</c:v>
                </c:pt>
                <c:pt idx="3">
                  <c:v>Valsts kontrole (VK)</c:v>
                </c:pt>
                <c:pt idx="4">
                  <c:v>Valsts ieņēmumu dienests (VID)</c:v>
                </c:pt>
                <c:pt idx="5">
                  <c:v>Biedrības un nodibinājumi (nevalstiskās (sabiedriskās) organizācijas)</c:v>
                </c:pt>
                <c:pt idx="6">
                  <c:v>Privātie uzņēmumi</c:v>
                </c:pt>
                <c:pt idx="7">
                  <c:v>Korupcijas novēršanas un apkarošanas birojs (KNAB)</c:v>
                </c:pt>
                <c:pt idx="8">
                  <c:v>Tiesas</c:v>
                </c:pt>
              </c:strCache>
            </c:strRef>
          </c:cat>
          <c:val>
            <c:numRef>
              <c:f>Dati!$E$603:$E$611</c:f>
              <c:numCache>
                <c:formatCode>General</c:formatCode>
                <c:ptCount val="9"/>
                <c:pt idx="0">
                  <c:v>4</c:v>
                </c:pt>
                <c:pt idx="1">
                  <c:v>15</c:v>
                </c:pt>
                <c:pt idx="2">
                  <c:v>8</c:v>
                </c:pt>
                <c:pt idx="3">
                  <c:v>8</c:v>
                </c:pt>
                <c:pt idx="4">
                  <c:v>-4</c:v>
                </c:pt>
                <c:pt idx="5">
                  <c:v>10</c:v>
                </c:pt>
                <c:pt idx="6">
                  <c:v>5</c:v>
                </c:pt>
                <c:pt idx="7">
                  <c:v>0</c:v>
                </c:pt>
                <c:pt idx="8">
                  <c:v>-6</c:v>
                </c:pt>
              </c:numCache>
            </c:numRef>
          </c:val>
          <c:extLst>
            <c:ext xmlns:c16="http://schemas.microsoft.com/office/drawing/2014/chart" uri="{C3380CC4-5D6E-409C-BE32-E72D297353CC}">
              <c16:uniqueId val="{00000002-4461-4612-B081-58D0C0FB2793}"/>
            </c:ext>
          </c:extLst>
        </c:ser>
        <c:ser>
          <c:idx val="3"/>
          <c:order val="3"/>
          <c:tx>
            <c:strRef>
              <c:f>Dati!$F$602</c:f>
              <c:strCache>
                <c:ptCount val="1"/>
                <c:pt idx="0">
                  <c:v>2022., n=1041</c:v>
                </c:pt>
              </c:strCache>
            </c:strRef>
          </c:tx>
          <c:spPr>
            <a:solidFill>
              <a:srgbClr val="F4E8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Dati!$B$603:$B$611</c:f>
              <c:strCache>
                <c:ptCount val="9"/>
                <c:pt idx="0">
                  <c:v>Valsts policija</c:v>
                </c:pt>
                <c:pt idx="1">
                  <c:v>Pašvaldības policija</c:v>
                </c:pt>
                <c:pt idx="2">
                  <c:v>Baznīca</c:v>
                </c:pt>
                <c:pt idx="3">
                  <c:v>Valsts kontrole (VK)</c:v>
                </c:pt>
                <c:pt idx="4">
                  <c:v>Valsts ieņēmumu dienests (VID)</c:v>
                </c:pt>
                <c:pt idx="5">
                  <c:v>Biedrības un nodibinājumi (nevalstiskās (sabiedriskās) organizācijas)</c:v>
                </c:pt>
                <c:pt idx="6">
                  <c:v>Privātie uzņēmumi</c:v>
                </c:pt>
                <c:pt idx="7">
                  <c:v>Korupcijas novēršanas un apkarošanas birojs (KNAB)</c:v>
                </c:pt>
                <c:pt idx="8">
                  <c:v>Tiesas</c:v>
                </c:pt>
              </c:strCache>
            </c:strRef>
          </c:cat>
          <c:val>
            <c:numRef>
              <c:f>Dati!$F$603:$F$611</c:f>
              <c:numCache>
                <c:formatCode>General</c:formatCode>
                <c:ptCount val="9"/>
                <c:pt idx="0">
                  <c:v>7</c:v>
                </c:pt>
                <c:pt idx="1">
                  <c:v>14</c:v>
                </c:pt>
                <c:pt idx="2">
                  <c:v>17</c:v>
                </c:pt>
                <c:pt idx="3">
                  <c:v>15</c:v>
                </c:pt>
                <c:pt idx="4">
                  <c:v>7</c:v>
                </c:pt>
                <c:pt idx="5">
                  <c:v>15</c:v>
                </c:pt>
                <c:pt idx="6">
                  <c:v>3</c:v>
                </c:pt>
                <c:pt idx="7">
                  <c:v>7</c:v>
                </c:pt>
                <c:pt idx="8">
                  <c:v>3</c:v>
                </c:pt>
              </c:numCache>
            </c:numRef>
          </c:val>
          <c:extLst>
            <c:ext xmlns:c16="http://schemas.microsoft.com/office/drawing/2014/chart" uri="{C3380CC4-5D6E-409C-BE32-E72D297353CC}">
              <c16:uniqueId val="{00000003-4461-4612-B081-58D0C0FB2793}"/>
            </c:ext>
          </c:extLst>
        </c:ser>
        <c:dLbls>
          <c:showLegendKey val="0"/>
          <c:showVal val="0"/>
          <c:showCatName val="0"/>
          <c:showSerName val="0"/>
          <c:showPercent val="0"/>
          <c:showBubbleSize val="0"/>
        </c:dLbls>
        <c:gapWidth val="30"/>
        <c:axId val="1452064111"/>
        <c:axId val="1452073231"/>
      </c:barChart>
      <c:catAx>
        <c:axId val="1452064111"/>
        <c:scaling>
          <c:orientation val="maxMin"/>
        </c:scaling>
        <c:delete val="0"/>
        <c:axPos val="l"/>
        <c:majorGridlines>
          <c:spPr>
            <a:ln w="3175" cap="flat" cmpd="sng" algn="ctr">
              <a:solidFill>
                <a:schemeClr val="tx1">
                  <a:lumMod val="50000"/>
                  <a:lumOff val="50000"/>
                </a:schemeClr>
              </a:solidFill>
              <a:round/>
            </a:ln>
            <a:effectLst/>
          </c:spPr>
        </c:majorGridlines>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80"/>
          <c:min val="-60"/>
        </c:scaling>
        <c:delete val="1"/>
        <c:axPos val="t"/>
        <c:numFmt formatCode="0"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lv-LV" sz="1000" i="1" dirty="0">
                <a:solidFill>
                  <a:sysClr val="windowText" lastClr="000000"/>
                </a:solidFill>
                <a:latin typeface="Arial" panose="020B0604020202020204" pitchFamily="34" charset="0"/>
                <a:cs typeface="Arial" panose="020B0604020202020204" pitchFamily="34" charset="0"/>
              </a:rPr>
              <a:t>Indekss</a:t>
            </a:r>
          </a:p>
        </c:rich>
      </c:tx>
      <c:layout>
        <c:manualLayout>
          <c:xMode val="edge"/>
          <c:yMode val="edge"/>
          <c:x val="0.65581884295713033"/>
          <c:y val="1.0444786355728524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lv-LV"/>
        </a:p>
      </c:txPr>
    </c:title>
    <c:autoTitleDeleted val="0"/>
    <c:plotArea>
      <c:layout>
        <c:manualLayout>
          <c:layoutTarget val="inner"/>
          <c:xMode val="edge"/>
          <c:yMode val="edge"/>
          <c:x val="0.51260593342702576"/>
          <c:y val="8.5238874635052642E-2"/>
          <c:w val="0.49796587926509184"/>
          <c:h val="0.88386224896045296"/>
        </c:manualLayout>
      </c:layout>
      <c:barChart>
        <c:barDir val="bar"/>
        <c:grouping val="clustered"/>
        <c:varyColors val="0"/>
        <c:ser>
          <c:idx val="0"/>
          <c:order val="0"/>
          <c:tx>
            <c:strRef>
              <c:f>Dati!$C$592</c:f>
              <c:strCache>
                <c:ptCount val="1"/>
                <c:pt idx="0">
                  <c:v>2025., n=1005</c:v>
                </c:pt>
              </c:strCache>
            </c:strRef>
          </c:tx>
          <c:spPr>
            <a:solidFill>
              <a:srgbClr val="714B2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Dati!$B$593:$B$600</c:f>
              <c:strCache>
                <c:ptCount val="8"/>
                <c:pt idx="0">
                  <c:v>Valsts ugunsdzēsības un glābšanas dienests (VUGD)</c:v>
                </c:pt>
                <c:pt idx="1">
                  <c:v>Valsts sociālās apdrošināšanas aģentūra (VSAA)</c:v>
                </c:pt>
                <c:pt idx="2">
                  <c:v>Pilsonības un migrācijas lietu pārvalde (PMLP)</c:v>
                </c:pt>
                <c:pt idx="3">
                  <c:v>Valsts un pašvaldības izglītības iestādes</c:v>
                </c:pt>
                <c:pt idx="4">
                  <c:v>Valsts un pašvaldības slimnīcas un poliklīnikas</c:v>
                </c:pt>
                <c:pt idx="5">
                  <c:v>Valsts Zemes dienests (VZD)</c:v>
                </c:pt>
                <c:pt idx="6">
                  <c:v>Valsts Robežsardze</c:v>
                </c:pt>
                <c:pt idx="7">
                  <c:v>Satiksmes uzraudzības un koordinācijas birojs (Ceļu policija)</c:v>
                </c:pt>
              </c:strCache>
            </c:strRef>
          </c:cat>
          <c:val>
            <c:numRef>
              <c:f>Dati!$C$593:$C$600</c:f>
              <c:numCache>
                <c:formatCode>0</c:formatCode>
                <c:ptCount val="8"/>
                <c:pt idx="0">
                  <c:v>46.965174129353237</c:v>
                </c:pt>
                <c:pt idx="1">
                  <c:v>24.477611940298509</c:v>
                </c:pt>
                <c:pt idx="2">
                  <c:v>16.815920398009947</c:v>
                </c:pt>
                <c:pt idx="3">
                  <c:v>16.517412935323385</c:v>
                </c:pt>
                <c:pt idx="4">
                  <c:v>10.447761194029852</c:v>
                </c:pt>
                <c:pt idx="5">
                  <c:v>9.7512437810945283</c:v>
                </c:pt>
                <c:pt idx="6">
                  <c:v>9.6019900497512438</c:v>
                </c:pt>
                <c:pt idx="7">
                  <c:v>7.5124378109452747</c:v>
                </c:pt>
              </c:numCache>
            </c:numRef>
          </c:val>
          <c:extLst>
            <c:ext xmlns:c16="http://schemas.microsoft.com/office/drawing/2014/chart" uri="{C3380CC4-5D6E-409C-BE32-E72D297353CC}">
              <c16:uniqueId val="{00000000-3FFB-444D-9F50-1FC6080B3A12}"/>
            </c:ext>
          </c:extLst>
        </c:ser>
        <c:ser>
          <c:idx val="1"/>
          <c:order val="1"/>
          <c:tx>
            <c:strRef>
              <c:f>Dati!$D$592</c:f>
              <c:strCache>
                <c:ptCount val="1"/>
                <c:pt idx="0">
                  <c:v>2024., n=1001</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Dati!$B$593:$B$600</c:f>
              <c:strCache>
                <c:ptCount val="8"/>
                <c:pt idx="0">
                  <c:v>Valsts ugunsdzēsības un glābšanas dienests (VUGD)</c:v>
                </c:pt>
                <c:pt idx="1">
                  <c:v>Valsts sociālās apdrošināšanas aģentūra (VSAA)</c:v>
                </c:pt>
                <c:pt idx="2">
                  <c:v>Pilsonības un migrācijas lietu pārvalde (PMLP)</c:v>
                </c:pt>
                <c:pt idx="3">
                  <c:v>Valsts un pašvaldības izglītības iestādes</c:v>
                </c:pt>
                <c:pt idx="4">
                  <c:v>Valsts un pašvaldības slimnīcas un poliklīnikas</c:v>
                </c:pt>
                <c:pt idx="5">
                  <c:v>Valsts Zemes dienests (VZD)</c:v>
                </c:pt>
                <c:pt idx="6">
                  <c:v>Valsts Robežsardze</c:v>
                </c:pt>
                <c:pt idx="7">
                  <c:v>Satiksmes uzraudzības un koordinācijas birojs (Ceļu policija)</c:v>
                </c:pt>
              </c:strCache>
            </c:strRef>
          </c:cat>
          <c:val>
            <c:numRef>
              <c:f>Dati!$D$593:$D$600</c:f>
              <c:numCache>
                <c:formatCode>General</c:formatCode>
                <c:ptCount val="8"/>
                <c:pt idx="0">
                  <c:v>61</c:v>
                </c:pt>
                <c:pt idx="1">
                  <c:v>34</c:v>
                </c:pt>
                <c:pt idx="2">
                  <c:v>34</c:v>
                </c:pt>
                <c:pt idx="3">
                  <c:v>25</c:v>
                </c:pt>
                <c:pt idx="4">
                  <c:v>16</c:v>
                </c:pt>
                <c:pt idx="5">
                  <c:v>27</c:v>
                </c:pt>
                <c:pt idx="6">
                  <c:v>21</c:v>
                </c:pt>
                <c:pt idx="7">
                  <c:v>6</c:v>
                </c:pt>
              </c:numCache>
            </c:numRef>
          </c:val>
          <c:extLst>
            <c:ext xmlns:c16="http://schemas.microsoft.com/office/drawing/2014/chart" uri="{C3380CC4-5D6E-409C-BE32-E72D297353CC}">
              <c16:uniqueId val="{00000001-3FFB-444D-9F50-1FC6080B3A12}"/>
            </c:ext>
          </c:extLst>
        </c:ser>
        <c:ser>
          <c:idx val="2"/>
          <c:order val="2"/>
          <c:tx>
            <c:strRef>
              <c:f>Dati!$E$592</c:f>
              <c:strCache>
                <c:ptCount val="1"/>
                <c:pt idx="0">
                  <c:v>2023., n=1047</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Dati!$B$593:$B$600</c:f>
              <c:strCache>
                <c:ptCount val="8"/>
                <c:pt idx="0">
                  <c:v>Valsts ugunsdzēsības un glābšanas dienests (VUGD)</c:v>
                </c:pt>
                <c:pt idx="1">
                  <c:v>Valsts sociālās apdrošināšanas aģentūra (VSAA)</c:v>
                </c:pt>
                <c:pt idx="2">
                  <c:v>Pilsonības un migrācijas lietu pārvalde (PMLP)</c:v>
                </c:pt>
                <c:pt idx="3">
                  <c:v>Valsts un pašvaldības izglītības iestādes</c:v>
                </c:pt>
                <c:pt idx="4">
                  <c:v>Valsts un pašvaldības slimnīcas un poliklīnikas</c:v>
                </c:pt>
                <c:pt idx="5">
                  <c:v>Valsts Zemes dienests (VZD)</c:v>
                </c:pt>
                <c:pt idx="6">
                  <c:v>Valsts Robežsardze</c:v>
                </c:pt>
                <c:pt idx="7">
                  <c:v>Satiksmes uzraudzības un koordinācijas birojs (Ceļu policija)</c:v>
                </c:pt>
              </c:strCache>
            </c:strRef>
          </c:cat>
          <c:val>
            <c:numRef>
              <c:f>Dati!$E$593:$E$600</c:f>
              <c:numCache>
                <c:formatCode>General</c:formatCode>
                <c:ptCount val="8"/>
                <c:pt idx="0">
                  <c:v>59</c:v>
                </c:pt>
                <c:pt idx="1">
                  <c:v>35</c:v>
                </c:pt>
                <c:pt idx="2">
                  <c:v>30</c:v>
                </c:pt>
                <c:pt idx="3">
                  <c:v>27</c:v>
                </c:pt>
                <c:pt idx="4">
                  <c:v>19</c:v>
                </c:pt>
                <c:pt idx="5">
                  <c:v>24</c:v>
                </c:pt>
                <c:pt idx="6">
                  <c:v>19</c:v>
                </c:pt>
                <c:pt idx="7">
                  <c:v>6</c:v>
                </c:pt>
              </c:numCache>
            </c:numRef>
          </c:val>
          <c:extLst>
            <c:ext xmlns:c16="http://schemas.microsoft.com/office/drawing/2014/chart" uri="{C3380CC4-5D6E-409C-BE32-E72D297353CC}">
              <c16:uniqueId val="{00000002-3FFB-444D-9F50-1FC6080B3A12}"/>
            </c:ext>
          </c:extLst>
        </c:ser>
        <c:ser>
          <c:idx val="3"/>
          <c:order val="3"/>
          <c:tx>
            <c:strRef>
              <c:f>Dati!$F$592</c:f>
              <c:strCache>
                <c:ptCount val="1"/>
                <c:pt idx="0">
                  <c:v>2022., n=1041</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Dati!$B$593:$B$600</c:f>
              <c:strCache>
                <c:ptCount val="8"/>
                <c:pt idx="0">
                  <c:v>Valsts ugunsdzēsības un glābšanas dienests (VUGD)</c:v>
                </c:pt>
                <c:pt idx="1">
                  <c:v>Valsts sociālās apdrošināšanas aģentūra (VSAA)</c:v>
                </c:pt>
                <c:pt idx="2">
                  <c:v>Pilsonības un migrācijas lietu pārvalde (PMLP)</c:v>
                </c:pt>
                <c:pt idx="3">
                  <c:v>Valsts un pašvaldības izglītības iestādes</c:v>
                </c:pt>
                <c:pt idx="4">
                  <c:v>Valsts un pašvaldības slimnīcas un poliklīnikas</c:v>
                </c:pt>
                <c:pt idx="5">
                  <c:v>Valsts Zemes dienests (VZD)</c:v>
                </c:pt>
                <c:pt idx="6">
                  <c:v>Valsts Robežsardze</c:v>
                </c:pt>
                <c:pt idx="7">
                  <c:v>Satiksmes uzraudzības un koordinācijas birojs (Ceļu policija)</c:v>
                </c:pt>
              </c:strCache>
            </c:strRef>
          </c:cat>
          <c:val>
            <c:numRef>
              <c:f>Dati!$F$593:$F$600</c:f>
              <c:numCache>
                <c:formatCode>General</c:formatCode>
                <c:ptCount val="8"/>
                <c:pt idx="0">
                  <c:v>61</c:v>
                </c:pt>
                <c:pt idx="1">
                  <c:v>38</c:v>
                </c:pt>
                <c:pt idx="2">
                  <c:v>34</c:v>
                </c:pt>
                <c:pt idx="3">
                  <c:v>33</c:v>
                </c:pt>
                <c:pt idx="4">
                  <c:v>23</c:v>
                </c:pt>
                <c:pt idx="5">
                  <c:v>28</c:v>
                </c:pt>
                <c:pt idx="6">
                  <c:v>16</c:v>
                </c:pt>
                <c:pt idx="7">
                  <c:v>15</c:v>
                </c:pt>
              </c:numCache>
            </c:numRef>
          </c:val>
          <c:extLst>
            <c:ext xmlns:c16="http://schemas.microsoft.com/office/drawing/2014/chart" uri="{C3380CC4-5D6E-409C-BE32-E72D297353CC}">
              <c16:uniqueId val="{00000003-3FFB-444D-9F50-1FC6080B3A12}"/>
            </c:ext>
          </c:extLst>
        </c:ser>
        <c:dLbls>
          <c:showLegendKey val="0"/>
          <c:showVal val="0"/>
          <c:showCatName val="0"/>
          <c:showSerName val="0"/>
          <c:showPercent val="0"/>
          <c:showBubbleSize val="0"/>
        </c:dLbls>
        <c:gapWidth val="30"/>
        <c:axId val="1452064111"/>
        <c:axId val="1452073231"/>
      </c:barChart>
      <c:catAx>
        <c:axId val="1452064111"/>
        <c:scaling>
          <c:orientation val="maxMin"/>
        </c:scaling>
        <c:delete val="0"/>
        <c:axPos val="l"/>
        <c:majorGridlines>
          <c:spPr>
            <a:ln w="3175" cap="flat" cmpd="sng" algn="ctr">
              <a:solidFill>
                <a:schemeClr val="tx1">
                  <a:lumMod val="50000"/>
                  <a:lumOff val="50000"/>
                </a:schemeClr>
              </a:solidFill>
              <a:round/>
            </a:ln>
            <a:effectLst/>
          </c:spPr>
        </c:majorGridlines>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80"/>
          <c:min val="-60"/>
        </c:scaling>
        <c:delete val="1"/>
        <c:axPos val="t"/>
        <c:numFmt formatCode="0"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lv-LV" sz="1000" i="1" dirty="0">
                <a:solidFill>
                  <a:sysClr val="windowText" lastClr="000000"/>
                </a:solidFill>
                <a:latin typeface="Arial" panose="020B0604020202020204" pitchFamily="34" charset="0"/>
                <a:cs typeface="Arial" panose="020B0604020202020204" pitchFamily="34" charset="0"/>
              </a:rPr>
              <a:t>Indekss</a:t>
            </a:r>
          </a:p>
        </c:rich>
      </c:tx>
      <c:layout>
        <c:manualLayout>
          <c:xMode val="edge"/>
          <c:yMode val="edge"/>
          <c:x val="0.65929095354523215"/>
          <c:y val="1.5553392904538615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lv-LV"/>
        </a:p>
      </c:txPr>
    </c:title>
    <c:autoTitleDeleted val="0"/>
    <c:plotArea>
      <c:layout>
        <c:manualLayout>
          <c:layoutTarget val="inner"/>
          <c:xMode val="edge"/>
          <c:yMode val="edge"/>
          <c:x val="0.51260593342702576"/>
          <c:y val="8.5238874635052642E-2"/>
          <c:w val="0.48739406657297424"/>
          <c:h val="0.88386224896045296"/>
        </c:manualLayout>
      </c:layout>
      <c:barChart>
        <c:barDir val="bar"/>
        <c:grouping val="clustered"/>
        <c:varyColors val="0"/>
        <c:ser>
          <c:idx val="0"/>
          <c:order val="0"/>
          <c:tx>
            <c:strRef>
              <c:f>Dati!$C$613</c:f>
              <c:strCache>
                <c:ptCount val="1"/>
                <c:pt idx="0">
                  <c:v>2025., n=1005</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Dati!$B$614:$B$621</c:f>
              <c:strCache>
                <c:ptCount val="8"/>
                <c:pt idx="0">
                  <c:v>Muita</c:v>
                </c:pt>
                <c:pt idx="1">
                  <c:v>Valsts un pašvaldību uzņēmumi (kapitālsabiedrības)</c:v>
                </c:pt>
                <c:pt idx="2">
                  <c:v>Iepirkumu uzraudzības birojs (IUB)</c:v>
                </c:pt>
                <c:pt idx="3">
                  <c:v>Radio, TV, prese</c:v>
                </c:pt>
                <c:pt idx="4">
                  <c:v>Būvniecības valsts kontroles birojs</c:v>
                </c:pt>
                <c:pt idx="5">
                  <c:v>Pašvaldības</c:v>
                </c:pt>
                <c:pt idx="6">
                  <c:v>Ministrijas</c:v>
                </c:pt>
                <c:pt idx="7">
                  <c:v>Latvijas parlaments (Saeima)</c:v>
                </c:pt>
              </c:strCache>
            </c:strRef>
          </c:cat>
          <c:val>
            <c:numRef>
              <c:f>Dati!$C$614:$C$621</c:f>
              <c:numCache>
                <c:formatCode>0</c:formatCode>
                <c:ptCount val="8"/>
                <c:pt idx="0">
                  <c:v>-3.6318407960199002</c:v>
                </c:pt>
                <c:pt idx="1">
                  <c:v>-7.6119402985074629</c:v>
                </c:pt>
                <c:pt idx="2">
                  <c:v>-8.0597014925373127</c:v>
                </c:pt>
                <c:pt idx="3">
                  <c:v>-8.8557213930348269</c:v>
                </c:pt>
                <c:pt idx="4">
                  <c:v>-12.537313432835823</c:v>
                </c:pt>
                <c:pt idx="5">
                  <c:v>-14.278606965174131</c:v>
                </c:pt>
                <c:pt idx="6">
                  <c:v>-27.810945273631841</c:v>
                </c:pt>
                <c:pt idx="7">
                  <c:v>-34.626865671641788</c:v>
                </c:pt>
              </c:numCache>
            </c:numRef>
          </c:val>
          <c:extLst>
            <c:ext xmlns:c16="http://schemas.microsoft.com/office/drawing/2014/chart" uri="{C3380CC4-5D6E-409C-BE32-E72D297353CC}">
              <c16:uniqueId val="{00000000-DB2C-41BA-B49F-8BD7DEC9B821}"/>
            </c:ext>
          </c:extLst>
        </c:ser>
        <c:ser>
          <c:idx val="1"/>
          <c:order val="1"/>
          <c:tx>
            <c:strRef>
              <c:f>Dati!$D$613</c:f>
              <c:strCache>
                <c:ptCount val="1"/>
                <c:pt idx="0">
                  <c:v>2024., n=1001</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Dati!$B$614:$B$621</c:f>
              <c:strCache>
                <c:ptCount val="8"/>
                <c:pt idx="0">
                  <c:v>Muita</c:v>
                </c:pt>
                <c:pt idx="1">
                  <c:v>Valsts un pašvaldību uzņēmumi (kapitālsabiedrības)</c:v>
                </c:pt>
                <c:pt idx="2">
                  <c:v>Iepirkumu uzraudzības birojs (IUB)</c:v>
                </c:pt>
                <c:pt idx="3">
                  <c:v>Radio, TV, prese</c:v>
                </c:pt>
                <c:pt idx="4">
                  <c:v>Būvniecības valsts kontroles birojs</c:v>
                </c:pt>
                <c:pt idx="5">
                  <c:v>Pašvaldības</c:v>
                </c:pt>
                <c:pt idx="6">
                  <c:v>Ministrijas</c:v>
                </c:pt>
                <c:pt idx="7">
                  <c:v>Latvijas parlaments (Saeima)</c:v>
                </c:pt>
              </c:strCache>
            </c:strRef>
          </c:cat>
          <c:val>
            <c:numRef>
              <c:f>Dati!$D$614:$D$621</c:f>
              <c:numCache>
                <c:formatCode>General</c:formatCode>
                <c:ptCount val="8"/>
                <c:pt idx="0">
                  <c:v>0</c:v>
                </c:pt>
                <c:pt idx="1">
                  <c:v>-9</c:v>
                </c:pt>
                <c:pt idx="2">
                  <c:v>0</c:v>
                </c:pt>
                <c:pt idx="3">
                  <c:v>-4</c:v>
                </c:pt>
                <c:pt idx="4">
                  <c:v>-13</c:v>
                </c:pt>
                <c:pt idx="5">
                  <c:v>-16</c:v>
                </c:pt>
                <c:pt idx="6">
                  <c:v>-23</c:v>
                </c:pt>
                <c:pt idx="7">
                  <c:v>-29</c:v>
                </c:pt>
              </c:numCache>
            </c:numRef>
          </c:val>
          <c:extLst>
            <c:ext xmlns:c16="http://schemas.microsoft.com/office/drawing/2014/chart" uri="{C3380CC4-5D6E-409C-BE32-E72D297353CC}">
              <c16:uniqueId val="{00000001-DB2C-41BA-B49F-8BD7DEC9B821}"/>
            </c:ext>
          </c:extLst>
        </c:ser>
        <c:ser>
          <c:idx val="2"/>
          <c:order val="2"/>
          <c:tx>
            <c:strRef>
              <c:f>Dati!$E$613</c:f>
              <c:strCache>
                <c:ptCount val="1"/>
                <c:pt idx="0">
                  <c:v>2023., n=1047</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Dati!$B$614:$B$621</c:f>
              <c:strCache>
                <c:ptCount val="8"/>
                <c:pt idx="0">
                  <c:v>Muita</c:v>
                </c:pt>
                <c:pt idx="1">
                  <c:v>Valsts un pašvaldību uzņēmumi (kapitālsabiedrības)</c:v>
                </c:pt>
                <c:pt idx="2">
                  <c:v>Iepirkumu uzraudzības birojs (IUB)</c:v>
                </c:pt>
                <c:pt idx="3">
                  <c:v>Radio, TV, prese</c:v>
                </c:pt>
                <c:pt idx="4">
                  <c:v>Būvniecības valsts kontroles birojs</c:v>
                </c:pt>
                <c:pt idx="5">
                  <c:v>Pašvaldības</c:v>
                </c:pt>
                <c:pt idx="6">
                  <c:v>Ministrijas</c:v>
                </c:pt>
                <c:pt idx="7">
                  <c:v>Latvijas parlaments (Saeima)</c:v>
                </c:pt>
              </c:strCache>
            </c:strRef>
          </c:cat>
          <c:val>
            <c:numRef>
              <c:f>Dati!$E$614:$E$621</c:f>
              <c:numCache>
                <c:formatCode>General</c:formatCode>
                <c:ptCount val="8"/>
                <c:pt idx="0">
                  <c:v>-8</c:v>
                </c:pt>
                <c:pt idx="1">
                  <c:v>-10</c:v>
                </c:pt>
                <c:pt idx="2">
                  <c:v>-3</c:v>
                </c:pt>
                <c:pt idx="3">
                  <c:v>-5</c:v>
                </c:pt>
                <c:pt idx="5">
                  <c:v>-15</c:v>
                </c:pt>
                <c:pt idx="6">
                  <c:v>-25</c:v>
                </c:pt>
                <c:pt idx="7">
                  <c:v>-36</c:v>
                </c:pt>
              </c:numCache>
            </c:numRef>
          </c:val>
          <c:extLst>
            <c:ext xmlns:c16="http://schemas.microsoft.com/office/drawing/2014/chart" uri="{C3380CC4-5D6E-409C-BE32-E72D297353CC}">
              <c16:uniqueId val="{00000002-DB2C-41BA-B49F-8BD7DEC9B821}"/>
            </c:ext>
          </c:extLst>
        </c:ser>
        <c:ser>
          <c:idx val="3"/>
          <c:order val="3"/>
          <c:tx>
            <c:strRef>
              <c:f>Dati!$F$613</c:f>
              <c:strCache>
                <c:ptCount val="1"/>
                <c:pt idx="0">
                  <c:v>2022., n=1041</c:v>
                </c:pt>
              </c:strCache>
            </c:strRef>
          </c:tx>
          <c:spPr>
            <a:solidFill>
              <a:srgbClr val="F4E8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Dati!$B$614:$B$621</c:f>
              <c:strCache>
                <c:ptCount val="8"/>
                <c:pt idx="0">
                  <c:v>Muita</c:v>
                </c:pt>
                <c:pt idx="1">
                  <c:v>Valsts un pašvaldību uzņēmumi (kapitālsabiedrības)</c:v>
                </c:pt>
                <c:pt idx="2">
                  <c:v>Iepirkumu uzraudzības birojs (IUB)</c:v>
                </c:pt>
                <c:pt idx="3">
                  <c:v>Radio, TV, prese</c:v>
                </c:pt>
                <c:pt idx="4">
                  <c:v>Būvniecības valsts kontroles birojs</c:v>
                </c:pt>
                <c:pt idx="5">
                  <c:v>Pašvaldības</c:v>
                </c:pt>
                <c:pt idx="6">
                  <c:v>Ministrijas</c:v>
                </c:pt>
                <c:pt idx="7">
                  <c:v>Latvijas parlaments (Saeima)</c:v>
                </c:pt>
              </c:strCache>
            </c:strRef>
          </c:cat>
          <c:val>
            <c:numRef>
              <c:f>Dati!$F$614:$F$621</c:f>
              <c:numCache>
                <c:formatCode>General</c:formatCode>
                <c:ptCount val="8"/>
                <c:pt idx="0">
                  <c:v>-12</c:v>
                </c:pt>
                <c:pt idx="1">
                  <c:v>-11</c:v>
                </c:pt>
                <c:pt idx="2">
                  <c:v>-3</c:v>
                </c:pt>
                <c:pt idx="3">
                  <c:v>-6</c:v>
                </c:pt>
                <c:pt idx="5">
                  <c:v>-16</c:v>
                </c:pt>
                <c:pt idx="6">
                  <c:v>-26</c:v>
                </c:pt>
                <c:pt idx="7">
                  <c:v>-30</c:v>
                </c:pt>
              </c:numCache>
            </c:numRef>
          </c:val>
          <c:extLst>
            <c:ext xmlns:c16="http://schemas.microsoft.com/office/drawing/2014/chart" uri="{C3380CC4-5D6E-409C-BE32-E72D297353CC}">
              <c16:uniqueId val="{00000003-DB2C-41BA-B49F-8BD7DEC9B821}"/>
            </c:ext>
          </c:extLst>
        </c:ser>
        <c:dLbls>
          <c:showLegendKey val="0"/>
          <c:showVal val="0"/>
          <c:showCatName val="0"/>
          <c:showSerName val="0"/>
          <c:showPercent val="0"/>
          <c:showBubbleSize val="0"/>
        </c:dLbls>
        <c:gapWidth val="30"/>
        <c:axId val="1452064111"/>
        <c:axId val="1452073231"/>
      </c:barChart>
      <c:catAx>
        <c:axId val="1452064111"/>
        <c:scaling>
          <c:orientation val="maxMin"/>
        </c:scaling>
        <c:delete val="0"/>
        <c:axPos val="l"/>
        <c:majorGridlines>
          <c:spPr>
            <a:ln w="3175" cap="flat" cmpd="sng" algn="ctr">
              <a:solidFill>
                <a:schemeClr val="tx1">
                  <a:lumMod val="50000"/>
                  <a:lumOff val="50000"/>
                </a:schemeClr>
              </a:solidFill>
              <a:round/>
            </a:ln>
            <a:effectLst/>
          </c:spPr>
        </c:majorGridlines>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80"/>
          <c:min val="-60"/>
        </c:scaling>
        <c:delete val="1"/>
        <c:axPos val="t"/>
        <c:numFmt formatCode="0" sourceLinked="1"/>
        <c:majorTickMark val="out"/>
        <c:minorTickMark val="none"/>
        <c:tickLblPos val="nextTo"/>
        <c:crossAx val="1452064111"/>
        <c:crosses val="autoZero"/>
        <c:crossBetween val="between"/>
      </c:valAx>
      <c:spPr>
        <a:noFill/>
        <a:ln>
          <a:noFill/>
        </a:ln>
        <a:effectLst/>
      </c:spPr>
    </c:plotArea>
    <c:legend>
      <c:legendPos val="l"/>
      <c:layout>
        <c:manualLayout>
          <c:xMode val="edge"/>
          <c:yMode val="edge"/>
          <c:x val="3.5211267605633804E-3"/>
          <c:y val="1.9102261898790854E-3"/>
          <c:w val="0.35607962737052234"/>
          <c:h val="0.171975725964190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67325702393341"/>
          <c:y val="0.15670289855072464"/>
          <c:w val="0.43600416233090533"/>
          <c:h val="0.75905797101449279"/>
        </c:manualLayout>
      </c:layout>
      <c:pieChart>
        <c:varyColors val="1"/>
        <c:ser>
          <c:idx val="0"/>
          <c:order val="0"/>
          <c:spPr>
            <a:ln>
              <a:noFill/>
            </a:ln>
          </c:spPr>
          <c:explosion val="1"/>
          <c:dPt>
            <c:idx val="0"/>
            <c:bubble3D val="0"/>
            <c:spPr>
              <a:solidFill>
                <a:srgbClr val="996633"/>
              </a:solidFill>
              <a:ln w="19050">
                <a:noFill/>
              </a:ln>
              <a:effectLst/>
            </c:spPr>
            <c:extLst>
              <c:ext xmlns:c16="http://schemas.microsoft.com/office/drawing/2014/chart" uri="{C3380CC4-5D6E-409C-BE32-E72D297353CC}">
                <c16:uniqueId val="{00000001-94A1-46B1-886D-A3FB4B98622B}"/>
              </c:ext>
            </c:extLst>
          </c:dPt>
          <c:dPt>
            <c:idx val="1"/>
            <c:bubble3D val="0"/>
            <c:spPr>
              <a:solidFill>
                <a:srgbClr val="E4C7AA"/>
              </a:solidFill>
              <a:ln w="19050">
                <a:noFill/>
              </a:ln>
              <a:effectLst/>
            </c:spPr>
            <c:extLst>
              <c:ext xmlns:c16="http://schemas.microsoft.com/office/drawing/2014/chart" uri="{C3380CC4-5D6E-409C-BE32-E72D297353CC}">
                <c16:uniqueId val="{00000003-94A1-46B1-886D-A3FB4B98622B}"/>
              </c:ext>
            </c:extLst>
          </c:dPt>
          <c:dPt>
            <c:idx val="2"/>
            <c:bubble3D val="0"/>
            <c:spPr>
              <a:solidFill>
                <a:schemeClr val="accent4">
                  <a:lumMod val="40000"/>
                  <a:lumOff val="60000"/>
                </a:schemeClr>
              </a:solidFill>
              <a:ln w="19050">
                <a:noFill/>
              </a:ln>
              <a:effectLst/>
            </c:spPr>
            <c:extLst>
              <c:ext xmlns:c16="http://schemas.microsoft.com/office/drawing/2014/chart" uri="{C3380CC4-5D6E-409C-BE32-E72D297353CC}">
                <c16:uniqueId val="{00000005-94A1-46B1-886D-A3FB4B98622B}"/>
              </c:ext>
            </c:extLst>
          </c:dPt>
          <c:dPt>
            <c:idx val="3"/>
            <c:bubble3D val="0"/>
            <c:spPr>
              <a:solidFill>
                <a:srgbClr val="C3D6CC"/>
              </a:solidFill>
              <a:ln w="19050">
                <a:noFill/>
              </a:ln>
              <a:effectLst/>
            </c:spPr>
            <c:extLst>
              <c:ext xmlns:c16="http://schemas.microsoft.com/office/drawing/2014/chart" uri="{C3380CC4-5D6E-409C-BE32-E72D297353CC}">
                <c16:uniqueId val="{00000007-94A1-46B1-886D-A3FB4B98622B}"/>
              </c:ext>
            </c:extLst>
          </c:dPt>
          <c:dPt>
            <c:idx val="4"/>
            <c:bubble3D val="0"/>
            <c:spPr>
              <a:solidFill>
                <a:srgbClr val="4C8264"/>
              </a:solidFill>
              <a:ln w="19050">
                <a:noFill/>
              </a:ln>
              <a:effectLst/>
            </c:spPr>
            <c:extLst>
              <c:ext xmlns:c16="http://schemas.microsoft.com/office/drawing/2014/chart" uri="{C3380CC4-5D6E-409C-BE32-E72D297353CC}">
                <c16:uniqueId val="{00000009-94A1-46B1-886D-A3FB4B98622B}"/>
              </c:ext>
            </c:extLst>
          </c:dPt>
          <c:dPt>
            <c:idx val="5"/>
            <c:bubble3D val="0"/>
            <c:spPr>
              <a:solidFill>
                <a:schemeClr val="bg1">
                  <a:lumMod val="75000"/>
                </a:schemeClr>
              </a:solidFill>
              <a:ln w="19050">
                <a:noFill/>
              </a:ln>
              <a:effectLst/>
            </c:spPr>
            <c:extLst>
              <c:ext xmlns:c16="http://schemas.microsoft.com/office/drawing/2014/chart" uri="{C3380CC4-5D6E-409C-BE32-E72D297353CC}">
                <c16:uniqueId val="{0000000B-94A1-46B1-886D-A3FB4B98622B}"/>
              </c:ext>
            </c:extLst>
          </c:dPt>
          <c:dLbls>
            <c:dLbl>
              <c:idx val="0"/>
              <c:tx>
                <c:rich>
                  <a:bodyPr rot="0" spcFirstLastPara="1" vertOverflow="ellipsis" vert="horz" wrap="square" lIns="38100" tIns="19050" rIns="38100" bIns="19050" anchor="ctr" anchorCtr="1">
                    <a:spAutoFit/>
                  </a:bodyPr>
                  <a:lstStyle/>
                  <a:p>
                    <a:pPr>
                      <a:defRPr lang="lv-LV" sz="1000" b="1" i="0" u="none" strike="noStrike" kern="1200" baseline="0" noProof="0">
                        <a:solidFill>
                          <a:sysClr val="windowText" lastClr="000000"/>
                        </a:solidFill>
                        <a:latin typeface="Arial" panose="020B0604020202020204" pitchFamily="34" charset="0"/>
                        <a:ea typeface="+mn-ea"/>
                        <a:cs typeface="Arial" panose="020B0604020202020204" pitchFamily="34" charset="0"/>
                      </a:defRPr>
                    </a:pPr>
                    <a:r>
                      <a:rPr lang="en-US" b="0" noProof="0" dirty="0"/>
                      <a:t>Ļoti negodīgi</a:t>
                    </a:r>
                  </a:p>
                  <a:p>
                    <a:pPr>
                      <a:defRPr lang="lv-LV" sz="1000" b="1" noProof="0">
                        <a:solidFill>
                          <a:sysClr val="windowText" lastClr="000000"/>
                        </a:solidFill>
                        <a:latin typeface="Arial" panose="020B0604020202020204" pitchFamily="34" charset="0"/>
                        <a:cs typeface="Arial" panose="020B0604020202020204" pitchFamily="34" charset="0"/>
                      </a:defRPr>
                    </a:pPr>
                    <a:fld id="{5C9347A2-E3D3-4FE6-8F8F-CE89129A0E3E}" type="VALUE">
                      <a:rPr lang="en-US" noProof="0"/>
                      <a:pPr>
                        <a:defRPr lang="lv-LV" sz="1000" b="1" noProof="0">
                          <a:solidFill>
                            <a:sysClr val="windowText" lastClr="000000"/>
                          </a:solidFill>
                          <a:latin typeface="Arial" panose="020B0604020202020204" pitchFamily="34" charset="0"/>
                          <a:cs typeface="Arial" panose="020B0604020202020204" pitchFamily="34" charset="0"/>
                        </a:defRPr>
                      </a:pPr>
                      <a:t>[VĒRTĪBA]</a:t>
                    </a:fld>
                    <a:r>
                      <a:rPr lang="en-US" noProof="0" dirty="0"/>
                      <a:t>%</a:t>
                    </a:r>
                  </a:p>
                </c:rich>
              </c:tx>
              <c:spPr>
                <a:noFill/>
                <a:ln>
                  <a:noFill/>
                </a:ln>
                <a:effectLst/>
              </c:spPr>
              <c:txPr>
                <a:bodyPr rot="0" spcFirstLastPara="1" vertOverflow="ellipsis" vert="horz" wrap="square" lIns="38100" tIns="19050" rIns="38100" bIns="19050" anchor="ctr" anchorCtr="1">
                  <a:spAutoFit/>
                </a:bodyPr>
                <a:lstStyle/>
                <a:p>
                  <a:pPr>
                    <a:defRPr lang="lv-LV" sz="1000" b="1" i="0" u="none" strike="noStrike" kern="1200" baseline="0" noProof="0">
                      <a:solidFill>
                        <a:sysClr val="windowText" lastClr="000000"/>
                      </a:solidFill>
                      <a:latin typeface="Arial" panose="020B0604020202020204" pitchFamily="34" charset="0"/>
                      <a:ea typeface="+mn-ea"/>
                      <a:cs typeface="Arial" panose="020B0604020202020204" pitchFamily="34" charset="0"/>
                    </a:defRPr>
                  </a:pPr>
                  <a:endParaRPr lang="lv-LV"/>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A1-46B1-886D-A3FB4B98622B}"/>
                </c:ext>
              </c:extLst>
            </c:dLbl>
            <c:dLbl>
              <c:idx val="1"/>
              <c:tx>
                <c:rich>
                  <a:bodyPr/>
                  <a:lstStyle/>
                  <a:p>
                    <a:r>
                      <a:rPr lang="en-US" b="0"/>
                      <a:t>Drīzāk negodīgi</a:t>
                    </a:r>
                  </a:p>
                  <a:p>
                    <a:fld id="{F61AF0BC-E1AF-4D83-9F38-C680847ED7D3}" type="VALUE">
                      <a:rPr lang="en-US"/>
                      <a:pPr/>
                      <a:t>[VĒRTĪBA]</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A1-46B1-886D-A3FB4B98622B}"/>
                </c:ext>
              </c:extLst>
            </c:dLbl>
            <c:dLbl>
              <c:idx val="2"/>
              <c:tx>
                <c:rich>
                  <a:bodyPr/>
                  <a:lstStyle/>
                  <a:p>
                    <a:r>
                      <a:rPr lang="it-IT" b="0"/>
                      <a:t>Ne godīgi, ne negodīgi</a:t>
                    </a:r>
                  </a:p>
                  <a:p>
                    <a:fld id="{DE3F596A-6368-48EE-B15E-EE57542993E7}" type="VALUE">
                      <a:rPr lang="it-IT"/>
                      <a:pPr/>
                      <a:t>[VĒRTĪBA]</a:t>
                    </a:fld>
                    <a:r>
                      <a:rPr lang="it-IT"/>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A1-46B1-886D-A3FB4B98622B}"/>
                </c:ext>
              </c:extLst>
            </c:dLbl>
            <c:dLbl>
              <c:idx val="3"/>
              <c:tx>
                <c:rich>
                  <a:bodyPr/>
                  <a:lstStyle/>
                  <a:p>
                    <a:r>
                      <a:rPr lang="en-US" b="0"/>
                      <a:t>Drīzāk godīgi</a:t>
                    </a:r>
                  </a:p>
                  <a:p>
                    <a:fld id="{292F64AA-6C32-47A0-8A8C-E7E4185A9E2C}" type="VALUE">
                      <a:rPr lang="en-US"/>
                      <a:pPr/>
                      <a:t>[VĒRTĪBA]</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4A1-46B1-886D-A3FB4B98622B}"/>
                </c:ext>
              </c:extLst>
            </c:dLbl>
            <c:dLbl>
              <c:idx val="4"/>
              <c:tx>
                <c:rich>
                  <a:bodyPr/>
                  <a:lstStyle/>
                  <a:p>
                    <a:r>
                      <a:rPr lang="en-US" b="0"/>
                      <a:t>Ļoti godīgi</a:t>
                    </a:r>
                  </a:p>
                  <a:p>
                    <a:fld id="{84E75CF6-D7CF-452C-9591-2EA036DDED60}" type="VALUE">
                      <a:rPr lang="en-US"/>
                      <a:pPr/>
                      <a:t>[VĒRTĪBA]</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4A1-46B1-886D-A3FB4B98622B}"/>
                </c:ext>
              </c:extLst>
            </c:dLbl>
            <c:dLbl>
              <c:idx val="5"/>
              <c:layout>
                <c:manualLayout>
                  <c:x val="-5.8272632674297643E-2"/>
                  <c:y val="0"/>
                </c:manualLayout>
              </c:layout>
              <c:tx>
                <c:rich>
                  <a:bodyPr/>
                  <a:lstStyle/>
                  <a:p>
                    <a:r>
                      <a:rPr lang="en-US" b="0"/>
                      <a:t>Nezina / NA</a:t>
                    </a:r>
                  </a:p>
                  <a:p>
                    <a:fld id="{11F98B1F-1629-4EC3-B96C-371F0862410F}" type="VALUE">
                      <a:rPr lang="en-US"/>
                      <a:pPr/>
                      <a:t>[VĒRTĪBA]</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4A1-46B1-886D-A3FB4B98622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Dati!$B$625:$B$630</c:f>
              <c:strCache>
                <c:ptCount val="6"/>
                <c:pt idx="0">
                  <c:v>Ļoti negodīgi</c:v>
                </c:pt>
                <c:pt idx="1">
                  <c:v>Drīzāk negodīgi</c:v>
                </c:pt>
                <c:pt idx="2">
                  <c:v>Ne godīgi, ne negodīgi</c:v>
                </c:pt>
                <c:pt idx="3">
                  <c:v>Drīzāk godīgi</c:v>
                </c:pt>
                <c:pt idx="4">
                  <c:v>Ļoti godīgi</c:v>
                </c:pt>
                <c:pt idx="5">
                  <c:v>Nezina / NA</c:v>
                </c:pt>
              </c:strCache>
            </c:strRef>
          </c:cat>
          <c:val>
            <c:numRef>
              <c:f>Dati!$C$625:$C$630</c:f>
              <c:numCache>
                <c:formatCode>0.0</c:formatCode>
                <c:ptCount val="6"/>
                <c:pt idx="0">
                  <c:v>12.437810945273633</c:v>
                </c:pt>
                <c:pt idx="1">
                  <c:v>10.348258706467663</c:v>
                </c:pt>
                <c:pt idx="2">
                  <c:v>20.497512437810947</c:v>
                </c:pt>
                <c:pt idx="3">
                  <c:v>17.810945273631841</c:v>
                </c:pt>
                <c:pt idx="4">
                  <c:v>7.9601990049751246</c:v>
                </c:pt>
                <c:pt idx="5">
                  <c:v>30.945273631840795</c:v>
                </c:pt>
              </c:numCache>
            </c:numRef>
          </c:val>
          <c:extLst>
            <c:ext xmlns:c16="http://schemas.microsoft.com/office/drawing/2014/chart" uri="{C3380CC4-5D6E-409C-BE32-E72D297353CC}">
              <c16:uniqueId val="{0000000C-94A1-46B1-886D-A3FB4B98622B}"/>
            </c:ext>
          </c:extLst>
        </c:ser>
        <c:dLbls>
          <c:showLegendKey val="0"/>
          <c:showVal val="0"/>
          <c:showCatName val="0"/>
          <c:showSerName val="0"/>
          <c:showPercent val="0"/>
          <c:showBubbleSize val="0"/>
          <c:showLeaderLines val="1"/>
        </c:dLbls>
        <c:firstSliceAng val="242"/>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a:solidFill>
                  <a:sysClr val="windowText" lastClr="000000"/>
                </a:solidFill>
                <a:latin typeface="Arial" panose="020B0604020202020204" pitchFamily="34" charset="0"/>
                <a:cs typeface="Arial" panose="020B0604020202020204" pitchFamily="34" charset="0"/>
              </a:rPr>
              <a:t>%</a:t>
            </a:r>
          </a:p>
        </c:rich>
      </c:tx>
      <c:layout>
        <c:manualLayout>
          <c:xMode val="edge"/>
          <c:yMode val="edge"/>
          <c:x val="0.92892216786154747"/>
          <c:y val="0.13769249432056288"/>
        </c:manualLayout>
      </c:layout>
      <c:overlay val="0"/>
      <c:spPr>
        <a:noFill/>
        <a:ln>
          <a:solidFill>
            <a:srgbClr val="996633"/>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stacked"/>
        <c:varyColors val="0"/>
        <c:ser>
          <c:idx val="0"/>
          <c:order val="0"/>
          <c:tx>
            <c:strRef>
              <c:f>Dati!$C$632</c:f>
              <c:strCache>
                <c:ptCount val="1"/>
                <c:pt idx="0">
                  <c:v>.</c:v>
                </c:pt>
              </c:strCache>
            </c:strRef>
          </c:tx>
          <c:spPr>
            <a:noFill/>
            <a:ln>
              <a:noFill/>
            </a:ln>
            <a:effectLst/>
          </c:spPr>
          <c:invertIfNegative val="0"/>
          <c:cat>
            <c:strRef>
              <c:f>Dati!$B$633:$B$637</c:f>
              <c:strCache>
                <c:ptCount val="5"/>
                <c:pt idx="0">
                  <c:v>2025., n=1005</c:v>
                </c:pt>
                <c:pt idx="1">
                  <c:v>2024., n=1001</c:v>
                </c:pt>
                <c:pt idx="2">
                  <c:v>2023., n=1047</c:v>
                </c:pt>
                <c:pt idx="3">
                  <c:v>2022., n=1041</c:v>
                </c:pt>
                <c:pt idx="4">
                  <c:v>2021., n=1001</c:v>
                </c:pt>
              </c:strCache>
            </c:strRef>
          </c:cat>
          <c:val>
            <c:numRef>
              <c:f>Dati!$C$633:$C$637</c:f>
              <c:numCache>
                <c:formatCode>General</c:formatCode>
                <c:ptCount val="5"/>
                <c:pt idx="0">
                  <c:v>3</c:v>
                </c:pt>
                <c:pt idx="1">
                  <c:v>3</c:v>
                </c:pt>
                <c:pt idx="2">
                  <c:v>3</c:v>
                </c:pt>
                <c:pt idx="3">
                  <c:v>3</c:v>
                </c:pt>
                <c:pt idx="4">
                  <c:v>3</c:v>
                </c:pt>
              </c:numCache>
            </c:numRef>
          </c:val>
          <c:extLst>
            <c:ext xmlns:c16="http://schemas.microsoft.com/office/drawing/2014/chart" uri="{C3380CC4-5D6E-409C-BE32-E72D297353CC}">
              <c16:uniqueId val="{00000000-15DC-48A8-8802-D34F275C093D}"/>
            </c:ext>
          </c:extLst>
        </c:ser>
        <c:ser>
          <c:idx val="1"/>
          <c:order val="1"/>
          <c:tx>
            <c:strRef>
              <c:f>Dati!$D$632</c:f>
              <c:strCache>
                <c:ptCount val="1"/>
                <c:pt idx="0">
                  <c:v>Kopumā negodīgi</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Dati!$B$633:$B$637</c:f>
              <c:strCache>
                <c:ptCount val="5"/>
                <c:pt idx="0">
                  <c:v>2025., n=1005</c:v>
                </c:pt>
                <c:pt idx="1">
                  <c:v>2024., n=1001</c:v>
                </c:pt>
                <c:pt idx="2">
                  <c:v>2023., n=1047</c:v>
                </c:pt>
                <c:pt idx="3">
                  <c:v>2022., n=1041</c:v>
                </c:pt>
                <c:pt idx="4">
                  <c:v>2021., n=1001</c:v>
                </c:pt>
              </c:strCache>
            </c:strRef>
          </c:cat>
          <c:val>
            <c:numRef>
              <c:f>Dati!$D$633:$D$637</c:f>
              <c:numCache>
                <c:formatCode>General</c:formatCode>
                <c:ptCount val="5"/>
                <c:pt idx="0" formatCode="0">
                  <c:v>22.786069651741293</c:v>
                </c:pt>
                <c:pt idx="1">
                  <c:v>19</c:v>
                </c:pt>
                <c:pt idx="2">
                  <c:v>20</c:v>
                </c:pt>
                <c:pt idx="3">
                  <c:v>19</c:v>
                </c:pt>
                <c:pt idx="4">
                  <c:v>19</c:v>
                </c:pt>
              </c:numCache>
            </c:numRef>
          </c:val>
          <c:extLst>
            <c:ext xmlns:c16="http://schemas.microsoft.com/office/drawing/2014/chart" uri="{C3380CC4-5D6E-409C-BE32-E72D297353CC}">
              <c16:uniqueId val="{00000001-15DC-48A8-8802-D34F275C093D}"/>
            </c:ext>
          </c:extLst>
        </c:ser>
        <c:ser>
          <c:idx val="2"/>
          <c:order val="2"/>
          <c:tx>
            <c:strRef>
              <c:f>Dati!$E$632</c:f>
              <c:strCache>
                <c:ptCount val="1"/>
                <c:pt idx="0">
                  <c:v>Ne godīgi, ne negodīgi</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Dati!$B$633:$B$637</c:f>
              <c:strCache>
                <c:ptCount val="5"/>
                <c:pt idx="0">
                  <c:v>2025., n=1005</c:v>
                </c:pt>
                <c:pt idx="1">
                  <c:v>2024., n=1001</c:v>
                </c:pt>
                <c:pt idx="2">
                  <c:v>2023., n=1047</c:v>
                </c:pt>
                <c:pt idx="3">
                  <c:v>2022., n=1041</c:v>
                </c:pt>
                <c:pt idx="4">
                  <c:v>2021., n=1001</c:v>
                </c:pt>
              </c:strCache>
            </c:strRef>
          </c:cat>
          <c:val>
            <c:numRef>
              <c:f>Dati!$E$633:$E$637</c:f>
              <c:numCache>
                <c:formatCode>General</c:formatCode>
                <c:ptCount val="5"/>
                <c:pt idx="0" formatCode="0">
                  <c:v>20.497512437810947</c:v>
                </c:pt>
                <c:pt idx="1">
                  <c:v>20</c:v>
                </c:pt>
                <c:pt idx="2">
                  <c:v>24</c:v>
                </c:pt>
                <c:pt idx="3">
                  <c:v>24</c:v>
                </c:pt>
                <c:pt idx="4">
                  <c:v>23</c:v>
                </c:pt>
              </c:numCache>
            </c:numRef>
          </c:val>
          <c:extLst>
            <c:ext xmlns:c16="http://schemas.microsoft.com/office/drawing/2014/chart" uri="{C3380CC4-5D6E-409C-BE32-E72D297353CC}">
              <c16:uniqueId val="{00000002-15DC-48A8-8802-D34F275C093D}"/>
            </c:ext>
          </c:extLst>
        </c:ser>
        <c:ser>
          <c:idx val="3"/>
          <c:order val="3"/>
          <c:tx>
            <c:strRef>
              <c:f>Dati!$F$632</c:f>
              <c:strCache>
                <c:ptCount val="1"/>
                <c:pt idx="0">
                  <c:v>Kopumā godīgi</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Dati!$B$633:$B$637</c:f>
              <c:strCache>
                <c:ptCount val="5"/>
                <c:pt idx="0">
                  <c:v>2025., n=1005</c:v>
                </c:pt>
                <c:pt idx="1">
                  <c:v>2024., n=1001</c:v>
                </c:pt>
                <c:pt idx="2">
                  <c:v>2023., n=1047</c:v>
                </c:pt>
                <c:pt idx="3">
                  <c:v>2022., n=1041</c:v>
                </c:pt>
                <c:pt idx="4">
                  <c:v>2021., n=1001</c:v>
                </c:pt>
              </c:strCache>
            </c:strRef>
          </c:cat>
          <c:val>
            <c:numRef>
              <c:f>Dati!$F$633:$F$637</c:f>
              <c:numCache>
                <c:formatCode>General</c:formatCode>
                <c:ptCount val="5"/>
                <c:pt idx="0" formatCode="0">
                  <c:v>25.771144278606965</c:v>
                </c:pt>
                <c:pt idx="1">
                  <c:v>31</c:v>
                </c:pt>
                <c:pt idx="2">
                  <c:v>23</c:v>
                </c:pt>
                <c:pt idx="3">
                  <c:v>30</c:v>
                </c:pt>
                <c:pt idx="4">
                  <c:v>26</c:v>
                </c:pt>
              </c:numCache>
            </c:numRef>
          </c:val>
          <c:extLst>
            <c:ext xmlns:c16="http://schemas.microsoft.com/office/drawing/2014/chart" uri="{C3380CC4-5D6E-409C-BE32-E72D297353CC}">
              <c16:uniqueId val="{00000003-15DC-48A8-8802-D34F275C093D}"/>
            </c:ext>
          </c:extLst>
        </c:ser>
        <c:ser>
          <c:idx val="4"/>
          <c:order val="4"/>
          <c:tx>
            <c:strRef>
              <c:f>Dati!$G$632</c:f>
              <c:strCache>
                <c:ptCount val="1"/>
                <c:pt idx="0">
                  <c:v>Nezina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Dati!$B$633:$B$637</c:f>
              <c:strCache>
                <c:ptCount val="5"/>
                <c:pt idx="0">
                  <c:v>2025., n=1005</c:v>
                </c:pt>
                <c:pt idx="1">
                  <c:v>2024., n=1001</c:v>
                </c:pt>
                <c:pt idx="2">
                  <c:v>2023., n=1047</c:v>
                </c:pt>
                <c:pt idx="3">
                  <c:v>2022., n=1041</c:v>
                </c:pt>
                <c:pt idx="4">
                  <c:v>2021., n=1001</c:v>
                </c:pt>
              </c:strCache>
            </c:strRef>
          </c:cat>
          <c:val>
            <c:numRef>
              <c:f>Dati!$G$633:$G$637</c:f>
              <c:numCache>
                <c:formatCode>General</c:formatCode>
                <c:ptCount val="5"/>
                <c:pt idx="0" formatCode="0">
                  <c:v>30.945273631840795</c:v>
                </c:pt>
                <c:pt idx="1">
                  <c:v>30</c:v>
                </c:pt>
                <c:pt idx="2">
                  <c:v>33</c:v>
                </c:pt>
                <c:pt idx="3">
                  <c:v>27</c:v>
                </c:pt>
                <c:pt idx="4">
                  <c:v>32</c:v>
                </c:pt>
              </c:numCache>
            </c:numRef>
          </c:val>
          <c:extLst>
            <c:ext xmlns:c16="http://schemas.microsoft.com/office/drawing/2014/chart" uri="{C3380CC4-5D6E-409C-BE32-E72D297353CC}">
              <c16:uniqueId val="{00000004-15DC-48A8-8802-D34F275C093D}"/>
            </c:ext>
          </c:extLst>
        </c:ser>
        <c:dLbls>
          <c:showLegendKey val="0"/>
          <c:showVal val="0"/>
          <c:showCatName val="0"/>
          <c:showSerName val="0"/>
          <c:showPercent val="0"/>
          <c:showBubbleSize val="0"/>
        </c:dLbls>
        <c:gapWidth val="50"/>
        <c:overlap val="100"/>
        <c:axId val="1489410959"/>
        <c:axId val="1489395599"/>
      </c:barChart>
      <c:catAx>
        <c:axId val="1489410959"/>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89395599"/>
        <c:crosses val="autoZero"/>
        <c:auto val="1"/>
        <c:lblAlgn val="ctr"/>
        <c:lblOffset val="100"/>
        <c:noMultiLvlLbl val="0"/>
      </c:catAx>
      <c:valAx>
        <c:axId val="1489395599"/>
        <c:scaling>
          <c:orientation val="minMax"/>
        </c:scaling>
        <c:delete val="1"/>
        <c:axPos val="t"/>
        <c:numFmt formatCode="General" sourceLinked="1"/>
        <c:majorTickMark val="none"/>
        <c:minorTickMark val="none"/>
        <c:tickLblPos val="nextTo"/>
        <c:crossAx val="1489410959"/>
        <c:crosses val="autoZero"/>
        <c:crossBetween val="between"/>
      </c:valAx>
      <c:spPr>
        <a:noFill/>
        <a:ln>
          <a:noFill/>
        </a:ln>
        <a:effectLst/>
      </c:spPr>
    </c:plotArea>
    <c:legend>
      <c:legendPos val="t"/>
      <c:legendEntry>
        <c:idx val="0"/>
        <c:delete val="1"/>
      </c:legendEntry>
      <c:layout>
        <c:manualLayout>
          <c:xMode val="edge"/>
          <c:yMode val="edge"/>
          <c:x val="0.15485738123794127"/>
          <c:y val="8.2198989832153332E-2"/>
          <c:w val="0.77163268498722426"/>
          <c:h val="5.924732064741907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i="1">
                <a:latin typeface="Arial" panose="020B0604020202020204" pitchFamily="34" charset="0"/>
                <a:cs typeface="Arial" panose="020B0604020202020204" pitchFamily="34" charset="0"/>
              </a:rPr>
              <a:t>Indekss</a:t>
            </a:r>
          </a:p>
        </c:rich>
      </c:tx>
      <c:layout>
        <c:manualLayout>
          <c:xMode val="edge"/>
          <c:yMode val="edge"/>
          <c:x val="0.3887974978737414"/>
          <c:y val="8.3478260869565224E-2"/>
        </c:manualLayout>
      </c:layout>
      <c:overlay val="0"/>
      <c:spPr>
        <a:noFill/>
        <a:ln w="3175">
          <a:solidFill>
            <a:schemeClr val="tx1"/>
          </a:solidFill>
        </a:ln>
        <a:effectLst>
          <a:outerShdw dist="35560" dir="2700000" algn="tl" rotWithShape="0">
            <a:prstClr val="black"/>
          </a:outerShdw>
        </a:effectLst>
      </c:spPr>
    </c:title>
    <c:autoTitleDeleted val="0"/>
    <c:plotArea>
      <c:layout>
        <c:manualLayout>
          <c:layoutTarget val="inner"/>
          <c:xMode val="edge"/>
          <c:yMode val="edge"/>
          <c:x val="8.9068825910931168E-2"/>
          <c:y val="0.1807627524820267"/>
          <c:w val="0.82186234817813764"/>
          <c:h val="0.77357699418007531"/>
        </c:manualLayout>
      </c:layout>
      <c:barChart>
        <c:barDir val="bar"/>
        <c:grouping val="clustered"/>
        <c:varyColors val="0"/>
        <c:ser>
          <c:idx val="0"/>
          <c:order val="0"/>
          <c:tx>
            <c:strRef>
              <c:f>Dati!$I$632</c:f>
              <c:strCache>
                <c:ptCount val="1"/>
                <c:pt idx="0">
                  <c:v>Indekss</c:v>
                </c:pt>
              </c:strCache>
            </c:strRef>
          </c:tx>
          <c:spPr>
            <a:solidFill>
              <a:srgbClr val="84AC94"/>
            </a:solidFill>
          </c:spPr>
          <c:invertIfNegative val="0"/>
          <c:dLbls>
            <c:spPr>
              <a:noFill/>
              <a:ln>
                <a:noFill/>
              </a:ln>
              <a:effectLst/>
            </c:spPr>
            <c:txPr>
              <a:bodyPr wrap="square" lIns="38100" tIns="19050" rIns="38100" bIns="19050" anchor="ctr">
                <a:spAutoFit/>
              </a:bodyPr>
              <a:lstStyle/>
              <a:p>
                <a:pPr>
                  <a:defRPr sz="1000" b="1">
                    <a:solidFill>
                      <a:sysClr val="windowText" lastClr="000000"/>
                    </a:solidFill>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Dati!$I$633:$I$637</c:f>
              <c:numCache>
                <c:formatCode>General</c:formatCode>
                <c:ptCount val="5"/>
                <c:pt idx="0" formatCode="0">
                  <c:v>-0.74626865671641696</c:v>
                </c:pt>
                <c:pt idx="1">
                  <c:v>8</c:v>
                </c:pt>
                <c:pt idx="2">
                  <c:v>0</c:v>
                </c:pt>
                <c:pt idx="3">
                  <c:v>7</c:v>
                </c:pt>
                <c:pt idx="4">
                  <c:v>4</c:v>
                </c:pt>
              </c:numCache>
            </c:numRef>
          </c:val>
          <c:extLst>
            <c:ext xmlns:c16="http://schemas.microsoft.com/office/drawing/2014/chart" uri="{C3380CC4-5D6E-409C-BE32-E72D297353CC}">
              <c16:uniqueId val="{00000000-5BAF-4ADD-9E0F-52789E3203E6}"/>
            </c:ext>
          </c:extLst>
        </c:ser>
        <c:dLbls>
          <c:showLegendKey val="0"/>
          <c:showVal val="0"/>
          <c:showCatName val="0"/>
          <c:showSerName val="0"/>
          <c:showPercent val="0"/>
          <c:showBubbleSize val="0"/>
        </c:dLbls>
        <c:gapWidth val="50"/>
        <c:axId val="247963792"/>
        <c:axId val="247947472"/>
      </c:barChart>
      <c:catAx>
        <c:axId val="247963792"/>
        <c:scaling>
          <c:orientation val="maxMin"/>
        </c:scaling>
        <c:delete val="0"/>
        <c:axPos val="l"/>
        <c:numFmt formatCode="General" sourceLinked="1"/>
        <c:majorTickMark val="in"/>
        <c:minorTickMark val="none"/>
        <c:tickLblPos val="none"/>
        <c:spPr>
          <a:noFill/>
          <a:ln w="31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247947472"/>
        <c:crosses val="autoZero"/>
        <c:auto val="1"/>
        <c:lblAlgn val="ctr"/>
        <c:lblOffset val="100"/>
        <c:noMultiLvlLbl val="0"/>
      </c:catAx>
      <c:valAx>
        <c:axId val="247947472"/>
        <c:scaling>
          <c:orientation val="minMax"/>
          <c:max val="20"/>
          <c:min val="-20"/>
        </c:scaling>
        <c:delete val="1"/>
        <c:axPos val="t"/>
        <c:numFmt formatCode="0" sourceLinked="1"/>
        <c:majorTickMark val="out"/>
        <c:minorTickMark val="none"/>
        <c:tickLblPos val="nextTo"/>
        <c:crossAx val="2479637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68070818070818073"/>
          <c:y val="1.3752470983202836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1054279811981675"/>
          <c:y val="1.4118138730849238E-2"/>
          <c:w val="0.42761953234933087"/>
          <c:h val="0.9856195207203442"/>
        </c:manualLayout>
      </c:layout>
      <c:barChart>
        <c:barDir val="bar"/>
        <c:grouping val="clustered"/>
        <c:varyColors val="0"/>
        <c:ser>
          <c:idx val="0"/>
          <c:order val="0"/>
          <c:tx>
            <c:strRef>
              <c:f>Dati!$C$46</c:f>
              <c:strCache>
                <c:ptCount val="1"/>
                <c:pt idx="0">
                  <c:v>2025.</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Dati!$B$47:$B$52</c:f>
              <c:strCache>
                <c:ptCount val="6"/>
                <c:pt idx="0">
                  <c:v>Saskarsme ar Valsts policiju (lietu izskatīšana)</c:v>
                </c:pt>
                <c:pt idx="1">
                  <c:v>Izglītības iegūšana (bērnudārzs, skola, augstskola)</c:v>
                </c:pt>
                <c:pt idx="2">
                  <c:v>Saskarsme ar Ceļu policiju (CSN pārkāpums, soda nauda, soda punkti)</c:v>
                </c:pt>
                <c:pt idx="3">
                  <c:v>Nodokļu administrēšana (deklarāciju iesniegšana, auditi, jautājumu kārtošana VID)</c:v>
                </c:pt>
                <c:pt idx="4">
                  <c:v>Pases apmaiņa vai iegūšana, uzturēšanās atļauju, izsaukumu kārtošana</c:v>
                </c:pt>
                <c:pt idx="5">
                  <c:v>Autotransporta reģistrācija vai tehniskā apskate (CSDD)</c:v>
                </c:pt>
              </c:strCache>
            </c:strRef>
          </c:cat>
          <c:val>
            <c:numRef>
              <c:f>Dati!$C$47:$C$52</c:f>
              <c:numCache>
                <c:formatCode>0</c:formatCode>
                <c:ptCount val="6"/>
                <c:pt idx="0">
                  <c:v>11.21406024847448</c:v>
                </c:pt>
                <c:pt idx="1">
                  <c:v>9.5388095694728765</c:v>
                </c:pt>
                <c:pt idx="2">
                  <c:v>6.0651807555934916</c:v>
                </c:pt>
                <c:pt idx="3">
                  <c:v>6.019383014114986</c:v>
                </c:pt>
                <c:pt idx="4">
                  <c:v>3.3873658844652734</c:v>
                </c:pt>
                <c:pt idx="5">
                  <c:v>2.5357727991474635</c:v>
                </c:pt>
              </c:numCache>
            </c:numRef>
          </c:val>
          <c:extLst>
            <c:ext xmlns:c16="http://schemas.microsoft.com/office/drawing/2014/chart" uri="{C3380CC4-5D6E-409C-BE32-E72D297353CC}">
              <c16:uniqueId val="{00000000-0D30-44A2-BC45-47914D288F05}"/>
            </c:ext>
          </c:extLst>
        </c:ser>
        <c:ser>
          <c:idx val="1"/>
          <c:order val="1"/>
          <c:tx>
            <c:strRef>
              <c:f>Dati!$D$46</c:f>
              <c:strCache>
                <c:ptCount val="1"/>
                <c:pt idx="0">
                  <c:v>2024.</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Dati!$B$47:$B$52</c:f>
              <c:strCache>
                <c:ptCount val="6"/>
                <c:pt idx="0">
                  <c:v>Saskarsme ar Valsts policiju (lietu izskatīšana)</c:v>
                </c:pt>
                <c:pt idx="1">
                  <c:v>Izglītības iegūšana (bērnudārzs, skola, augstskola)</c:v>
                </c:pt>
                <c:pt idx="2">
                  <c:v>Saskarsme ar Ceļu policiju (CSN pārkāpums, soda nauda, soda punkti)</c:v>
                </c:pt>
                <c:pt idx="3">
                  <c:v>Nodokļu administrēšana (deklarāciju iesniegšana, auditi, jautājumu kārtošana VID)</c:v>
                </c:pt>
                <c:pt idx="4">
                  <c:v>Pases apmaiņa vai iegūšana, uzturēšanās atļauju, izsaukumu kārtošana</c:v>
                </c:pt>
                <c:pt idx="5">
                  <c:v>Autotransporta reģistrācija vai tehniskā apskate (CSDD)</c:v>
                </c:pt>
              </c:strCache>
            </c:strRef>
          </c:cat>
          <c:val>
            <c:numRef>
              <c:f>Dati!$D$47:$D$52</c:f>
              <c:numCache>
                <c:formatCode>General</c:formatCode>
                <c:ptCount val="6"/>
                <c:pt idx="0">
                  <c:v>6</c:v>
                </c:pt>
                <c:pt idx="1">
                  <c:v>6</c:v>
                </c:pt>
                <c:pt idx="2">
                  <c:v>2</c:v>
                </c:pt>
                <c:pt idx="3">
                  <c:v>4</c:v>
                </c:pt>
                <c:pt idx="4">
                  <c:v>3</c:v>
                </c:pt>
                <c:pt idx="5">
                  <c:v>2</c:v>
                </c:pt>
              </c:numCache>
            </c:numRef>
          </c:val>
          <c:extLst>
            <c:ext xmlns:c16="http://schemas.microsoft.com/office/drawing/2014/chart" uri="{C3380CC4-5D6E-409C-BE32-E72D297353CC}">
              <c16:uniqueId val="{00000001-0D30-44A2-BC45-47914D288F05}"/>
            </c:ext>
          </c:extLst>
        </c:ser>
        <c:ser>
          <c:idx val="2"/>
          <c:order val="2"/>
          <c:tx>
            <c:strRef>
              <c:f>Dati!$E$46</c:f>
              <c:strCache>
                <c:ptCount val="1"/>
                <c:pt idx="0">
                  <c:v>2023.</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Dati!$B$47:$B$52</c:f>
              <c:strCache>
                <c:ptCount val="6"/>
                <c:pt idx="0">
                  <c:v>Saskarsme ar Valsts policiju (lietu izskatīšana)</c:v>
                </c:pt>
                <c:pt idx="1">
                  <c:v>Izglītības iegūšana (bērnudārzs, skola, augstskola)</c:v>
                </c:pt>
                <c:pt idx="2">
                  <c:v>Saskarsme ar Ceļu policiju (CSN pārkāpums, soda nauda, soda punkti)</c:v>
                </c:pt>
                <c:pt idx="3">
                  <c:v>Nodokļu administrēšana (deklarāciju iesniegšana, auditi, jautājumu kārtošana VID)</c:v>
                </c:pt>
                <c:pt idx="4">
                  <c:v>Pases apmaiņa vai iegūšana, uzturēšanās atļauju, izsaukumu kārtošana</c:v>
                </c:pt>
                <c:pt idx="5">
                  <c:v>Autotransporta reģistrācija vai tehniskā apskate (CSDD)</c:v>
                </c:pt>
              </c:strCache>
            </c:strRef>
          </c:cat>
          <c:val>
            <c:numRef>
              <c:f>Dati!$E$47:$E$52</c:f>
              <c:numCache>
                <c:formatCode>General</c:formatCode>
                <c:ptCount val="6"/>
                <c:pt idx="0">
                  <c:v>8</c:v>
                </c:pt>
                <c:pt idx="1">
                  <c:v>8</c:v>
                </c:pt>
                <c:pt idx="2">
                  <c:v>4</c:v>
                </c:pt>
                <c:pt idx="3">
                  <c:v>3</c:v>
                </c:pt>
                <c:pt idx="4">
                  <c:v>4</c:v>
                </c:pt>
                <c:pt idx="5">
                  <c:v>2</c:v>
                </c:pt>
              </c:numCache>
            </c:numRef>
          </c:val>
          <c:extLst>
            <c:ext xmlns:c16="http://schemas.microsoft.com/office/drawing/2014/chart" uri="{C3380CC4-5D6E-409C-BE32-E72D297353CC}">
              <c16:uniqueId val="{00000002-0D30-44A2-BC45-47914D288F05}"/>
            </c:ext>
          </c:extLst>
        </c:ser>
        <c:ser>
          <c:idx val="3"/>
          <c:order val="3"/>
          <c:tx>
            <c:strRef>
              <c:f>Dati!$F$46</c:f>
              <c:strCache>
                <c:ptCount val="1"/>
                <c:pt idx="0">
                  <c:v>2022.</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Dati!$B$47:$B$52</c:f>
              <c:strCache>
                <c:ptCount val="6"/>
                <c:pt idx="0">
                  <c:v>Saskarsme ar Valsts policiju (lietu izskatīšana)</c:v>
                </c:pt>
                <c:pt idx="1">
                  <c:v>Izglītības iegūšana (bērnudārzs, skola, augstskola)</c:v>
                </c:pt>
                <c:pt idx="2">
                  <c:v>Saskarsme ar Ceļu policiju (CSN pārkāpums, soda nauda, soda punkti)</c:v>
                </c:pt>
                <c:pt idx="3">
                  <c:v>Nodokļu administrēšana (deklarāciju iesniegšana, auditi, jautājumu kārtošana VID)</c:v>
                </c:pt>
                <c:pt idx="4">
                  <c:v>Pases apmaiņa vai iegūšana, uzturēšanās atļauju, izsaukumu kārtošana</c:v>
                </c:pt>
                <c:pt idx="5">
                  <c:v>Autotransporta reģistrācija vai tehniskā apskate (CSDD)</c:v>
                </c:pt>
              </c:strCache>
            </c:strRef>
          </c:cat>
          <c:val>
            <c:numRef>
              <c:f>Dati!$F$47:$F$52</c:f>
              <c:numCache>
                <c:formatCode>General</c:formatCode>
                <c:ptCount val="6"/>
                <c:pt idx="0">
                  <c:v>10</c:v>
                </c:pt>
                <c:pt idx="1">
                  <c:v>6</c:v>
                </c:pt>
                <c:pt idx="2">
                  <c:v>3</c:v>
                </c:pt>
                <c:pt idx="3">
                  <c:v>4</c:v>
                </c:pt>
                <c:pt idx="4">
                  <c:v>2</c:v>
                </c:pt>
                <c:pt idx="5">
                  <c:v>4</c:v>
                </c:pt>
              </c:numCache>
            </c:numRef>
          </c:val>
          <c:extLst>
            <c:ext xmlns:c16="http://schemas.microsoft.com/office/drawing/2014/chart" uri="{C3380CC4-5D6E-409C-BE32-E72D297353CC}">
              <c16:uniqueId val="{00000003-0D30-44A2-BC45-47914D288F05}"/>
            </c:ext>
          </c:extLst>
        </c:ser>
        <c:ser>
          <c:idx val="4"/>
          <c:order val="4"/>
          <c:tx>
            <c:strRef>
              <c:f>Dati!$G$46</c:f>
              <c:strCache>
                <c:ptCount val="1"/>
                <c:pt idx="0">
                  <c:v>2021.</c:v>
                </c:pt>
              </c:strCache>
            </c:strRef>
          </c:tx>
          <c:spPr>
            <a:solidFill>
              <a:srgbClr val="E6EE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Dati!$B$47:$B$52</c:f>
              <c:strCache>
                <c:ptCount val="6"/>
                <c:pt idx="0">
                  <c:v>Saskarsme ar Valsts policiju (lietu izskatīšana)</c:v>
                </c:pt>
                <c:pt idx="1">
                  <c:v>Izglītības iegūšana (bērnudārzs, skola, augstskola)</c:v>
                </c:pt>
                <c:pt idx="2">
                  <c:v>Saskarsme ar Ceļu policiju (CSN pārkāpums, soda nauda, soda punkti)</c:v>
                </c:pt>
                <c:pt idx="3">
                  <c:v>Nodokļu administrēšana (deklarāciju iesniegšana, auditi, jautājumu kārtošana VID)</c:v>
                </c:pt>
                <c:pt idx="4">
                  <c:v>Pases apmaiņa vai iegūšana, uzturēšanās atļauju, izsaukumu kārtošana</c:v>
                </c:pt>
                <c:pt idx="5">
                  <c:v>Autotransporta reģistrācija vai tehniskā apskate (CSDD)</c:v>
                </c:pt>
              </c:strCache>
            </c:strRef>
          </c:cat>
          <c:val>
            <c:numRef>
              <c:f>Dati!$G$47:$G$52</c:f>
              <c:numCache>
                <c:formatCode>General</c:formatCode>
                <c:ptCount val="6"/>
                <c:pt idx="0">
                  <c:v>5</c:v>
                </c:pt>
                <c:pt idx="1">
                  <c:v>7</c:v>
                </c:pt>
                <c:pt idx="2">
                  <c:v>3</c:v>
                </c:pt>
                <c:pt idx="3">
                  <c:v>3</c:v>
                </c:pt>
                <c:pt idx="4">
                  <c:v>1</c:v>
                </c:pt>
                <c:pt idx="5">
                  <c:v>2</c:v>
                </c:pt>
              </c:numCache>
            </c:numRef>
          </c:val>
          <c:extLst>
            <c:ext xmlns:c16="http://schemas.microsoft.com/office/drawing/2014/chart" uri="{C3380CC4-5D6E-409C-BE32-E72D297353CC}">
              <c16:uniqueId val="{00000004-0D30-44A2-BC45-47914D288F05}"/>
            </c:ext>
          </c:extLst>
        </c:ser>
        <c:dLbls>
          <c:showLegendKey val="0"/>
          <c:showVal val="0"/>
          <c:showCatName val="0"/>
          <c:showSerName val="0"/>
          <c:showPercent val="0"/>
          <c:showBubbleSize val="0"/>
        </c:dLbls>
        <c:gapWidth val="70"/>
        <c:axId val="1376278431"/>
        <c:axId val="1376241951"/>
      </c:barChart>
      <c:catAx>
        <c:axId val="1376278431"/>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376241951"/>
        <c:crosses val="autoZero"/>
        <c:auto val="1"/>
        <c:lblAlgn val="ctr"/>
        <c:lblOffset val="100"/>
        <c:noMultiLvlLbl val="0"/>
      </c:catAx>
      <c:valAx>
        <c:axId val="1376241951"/>
        <c:scaling>
          <c:orientation val="minMax"/>
          <c:max val="30"/>
        </c:scaling>
        <c:delete val="1"/>
        <c:axPos val="t"/>
        <c:numFmt formatCode="0" sourceLinked="1"/>
        <c:majorTickMark val="out"/>
        <c:minorTickMark val="none"/>
        <c:tickLblPos val="nextTo"/>
        <c:crossAx val="137627843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a:latin typeface="Arial" panose="020B0604020202020204" pitchFamily="34" charset="0"/>
                <a:cs typeface="Arial" panose="020B0604020202020204" pitchFamily="34" charset="0"/>
              </a:rPr>
              <a:t>%</a:t>
            </a:r>
          </a:p>
        </c:rich>
      </c:tx>
      <c:layout>
        <c:manualLayout>
          <c:xMode val="edge"/>
          <c:yMode val="edge"/>
          <c:x val="0.95746173976027493"/>
          <c:y val="0.15062215814572474"/>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3197874950349307"/>
          <c:y val="0.12059893521764717"/>
          <c:w val="0.65933947054837727"/>
          <c:h val="0.85106293714443315"/>
        </c:manualLayout>
      </c:layout>
      <c:barChart>
        <c:barDir val="bar"/>
        <c:grouping val="stacked"/>
        <c:varyColors val="0"/>
        <c:ser>
          <c:idx val="0"/>
          <c:order val="0"/>
          <c:tx>
            <c:strRef>
              <c:f>Dati!$C$639</c:f>
              <c:strCache>
                <c:ptCount val="1"/>
                <c:pt idx="0">
                  <c:v>.</c:v>
                </c:pt>
              </c:strCache>
            </c:strRef>
          </c:tx>
          <c:spPr>
            <a:noFill/>
            <a:ln>
              <a:noFill/>
            </a:ln>
            <a:effectLst/>
          </c:spPr>
          <c:invertIfNegative val="0"/>
          <c:cat>
            <c:strRef>
              <c:f>Dati!$B$640:$B$670</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Dati!$C$640:$C$670</c:f>
              <c:numCache>
                <c:formatCode>General</c:formatCode>
                <c:ptCount val="31"/>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numCache>
            </c:numRef>
          </c:val>
          <c:extLst>
            <c:ext xmlns:c16="http://schemas.microsoft.com/office/drawing/2014/chart" uri="{C3380CC4-5D6E-409C-BE32-E72D297353CC}">
              <c16:uniqueId val="{00000000-75AA-4BC7-AA5C-C152225787AC}"/>
            </c:ext>
          </c:extLst>
        </c:ser>
        <c:ser>
          <c:idx val="1"/>
          <c:order val="1"/>
          <c:tx>
            <c:strRef>
              <c:f>Dati!$D$639</c:f>
              <c:strCache>
                <c:ptCount val="1"/>
                <c:pt idx="0">
                  <c:v>Kopumā negodīgi</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Dati!$B$640:$B$670</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Dati!$D$640:$D$670</c:f>
              <c:numCache>
                <c:formatCode>General</c:formatCode>
                <c:ptCount val="31"/>
                <c:pt idx="0" formatCode="0">
                  <c:v>22.786069651741293</c:v>
                </c:pt>
                <c:pt idx="2" formatCode="0">
                  <c:v>27.155172413793103</c:v>
                </c:pt>
                <c:pt idx="3" formatCode="0">
                  <c:v>19.038817005545287</c:v>
                </c:pt>
                <c:pt idx="5" formatCode="0">
                  <c:v>8.235294117647058</c:v>
                </c:pt>
                <c:pt idx="6" formatCode="0">
                  <c:v>18.382352941176471</c:v>
                </c:pt>
                <c:pt idx="7" formatCode="0">
                  <c:v>32.275132275132272</c:v>
                </c:pt>
                <c:pt idx="8" formatCode="0">
                  <c:v>31.578947368421051</c:v>
                </c:pt>
                <c:pt idx="9" formatCode="0">
                  <c:v>23.952095808383234</c:v>
                </c:pt>
                <c:pt idx="10" formatCode="0">
                  <c:v>22.142857142857142</c:v>
                </c:pt>
                <c:pt idx="11" formatCode="0">
                  <c:v>9.4017094017094021</c:v>
                </c:pt>
                <c:pt idx="13" formatCode="0">
                  <c:v>19.904458598726116</c:v>
                </c:pt>
                <c:pt idx="14" formatCode="0">
                  <c:v>27.671232876712331</c:v>
                </c:pt>
                <c:pt idx="16" formatCode="0">
                  <c:v>19.672131147540984</c:v>
                </c:pt>
                <c:pt idx="17" formatCode="0">
                  <c:v>26.427406199021206</c:v>
                </c:pt>
                <c:pt idx="18" formatCode="0">
                  <c:v>16.61631419939577</c:v>
                </c:pt>
                <c:pt idx="20" formatCode="0">
                  <c:v>37.593984962406012</c:v>
                </c:pt>
                <c:pt idx="21" formatCode="0">
                  <c:v>19.428571428571431</c:v>
                </c:pt>
                <c:pt idx="22" formatCode="0">
                  <c:v>16.901408450704224</c:v>
                </c:pt>
                <c:pt idx="23" formatCode="0">
                  <c:v>18.248175182481752</c:v>
                </c:pt>
                <c:pt idx="24" formatCode="0">
                  <c:v>19.047619047619047</c:v>
                </c:pt>
                <c:pt idx="26" formatCode="0">
                  <c:v>24.145299145299145</c:v>
                </c:pt>
                <c:pt idx="27" formatCode="0">
                  <c:v>23.076923076923077</c:v>
                </c:pt>
                <c:pt idx="28" formatCode="0">
                  <c:v>18.493150684931507</c:v>
                </c:pt>
                <c:pt idx="29" formatCode="0">
                  <c:v>18.260869565217391</c:v>
                </c:pt>
                <c:pt idx="30" formatCode="0">
                  <c:v>26.315789473684209</c:v>
                </c:pt>
              </c:numCache>
            </c:numRef>
          </c:val>
          <c:extLst>
            <c:ext xmlns:c16="http://schemas.microsoft.com/office/drawing/2014/chart" uri="{C3380CC4-5D6E-409C-BE32-E72D297353CC}">
              <c16:uniqueId val="{00000001-75AA-4BC7-AA5C-C152225787AC}"/>
            </c:ext>
          </c:extLst>
        </c:ser>
        <c:ser>
          <c:idx val="2"/>
          <c:order val="2"/>
          <c:tx>
            <c:strRef>
              <c:f>Dati!$E$639</c:f>
              <c:strCache>
                <c:ptCount val="1"/>
                <c:pt idx="0">
                  <c:v>Ne godīgi, ne negodīgi</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Dati!$B$640:$B$670</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Dati!$E$640:$E$670</c:f>
              <c:numCache>
                <c:formatCode>General</c:formatCode>
                <c:ptCount val="31"/>
                <c:pt idx="0" formatCode="0">
                  <c:v>20.497512437810947</c:v>
                </c:pt>
                <c:pt idx="2" formatCode="0">
                  <c:v>20.043103448275861</c:v>
                </c:pt>
                <c:pt idx="3" formatCode="0">
                  <c:v>20.887245841035121</c:v>
                </c:pt>
                <c:pt idx="5" formatCode="0">
                  <c:v>14.117647058823529</c:v>
                </c:pt>
                <c:pt idx="6" formatCode="0">
                  <c:v>20.588235294117649</c:v>
                </c:pt>
                <c:pt idx="7" formatCode="0">
                  <c:v>16.402116402116402</c:v>
                </c:pt>
                <c:pt idx="8" formatCode="0">
                  <c:v>21.05263157894737</c:v>
                </c:pt>
                <c:pt idx="9" formatCode="0">
                  <c:v>23.353293413173652</c:v>
                </c:pt>
                <c:pt idx="10" formatCode="0">
                  <c:v>21.428571428571427</c:v>
                </c:pt>
                <c:pt idx="11" formatCode="0">
                  <c:v>25.641025641025642</c:v>
                </c:pt>
                <c:pt idx="13" formatCode="0">
                  <c:v>20.859872611464969</c:v>
                </c:pt>
                <c:pt idx="14" formatCode="0">
                  <c:v>20.547945205479451</c:v>
                </c:pt>
                <c:pt idx="16" formatCode="0">
                  <c:v>19.672131147540984</c:v>
                </c:pt>
                <c:pt idx="17" formatCode="0">
                  <c:v>18.760195758564436</c:v>
                </c:pt>
                <c:pt idx="18" formatCode="0">
                  <c:v>23.867069486404834</c:v>
                </c:pt>
                <c:pt idx="20" formatCode="0">
                  <c:v>20.300751879699249</c:v>
                </c:pt>
                <c:pt idx="21" formatCode="0">
                  <c:v>22.285714285714285</c:v>
                </c:pt>
                <c:pt idx="22" formatCode="0">
                  <c:v>24.64788732394366</c:v>
                </c:pt>
                <c:pt idx="23" formatCode="0">
                  <c:v>20.437956204379564</c:v>
                </c:pt>
                <c:pt idx="24" formatCode="0">
                  <c:v>22.023809523809526</c:v>
                </c:pt>
                <c:pt idx="26" formatCode="0">
                  <c:v>17.735042735042736</c:v>
                </c:pt>
                <c:pt idx="27" formatCode="0">
                  <c:v>25.874125874125873</c:v>
                </c:pt>
                <c:pt idx="28" formatCode="0">
                  <c:v>22.602739726027398</c:v>
                </c:pt>
                <c:pt idx="29" formatCode="0">
                  <c:v>20.869565217391305</c:v>
                </c:pt>
                <c:pt idx="30" formatCode="0">
                  <c:v>21.804511278195488</c:v>
                </c:pt>
              </c:numCache>
            </c:numRef>
          </c:val>
          <c:extLst>
            <c:ext xmlns:c16="http://schemas.microsoft.com/office/drawing/2014/chart" uri="{C3380CC4-5D6E-409C-BE32-E72D297353CC}">
              <c16:uniqueId val="{00000002-75AA-4BC7-AA5C-C152225787AC}"/>
            </c:ext>
          </c:extLst>
        </c:ser>
        <c:ser>
          <c:idx val="3"/>
          <c:order val="3"/>
          <c:tx>
            <c:strRef>
              <c:f>Dati!$F$639</c:f>
              <c:strCache>
                <c:ptCount val="1"/>
                <c:pt idx="0">
                  <c:v>Kopumā godīgi</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Dati!$B$640:$B$670</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Dati!$F$640:$F$670</c:f>
              <c:numCache>
                <c:formatCode>General</c:formatCode>
                <c:ptCount val="31"/>
                <c:pt idx="0" formatCode="0">
                  <c:v>25.771144278606965</c:v>
                </c:pt>
                <c:pt idx="2" formatCode="0">
                  <c:v>29.094827586206897</c:v>
                </c:pt>
                <c:pt idx="3" formatCode="0">
                  <c:v>22.920517560073936</c:v>
                </c:pt>
                <c:pt idx="5" formatCode="0">
                  <c:v>55.294117647058826</c:v>
                </c:pt>
                <c:pt idx="6" formatCode="0">
                  <c:v>37.5</c:v>
                </c:pt>
                <c:pt idx="7" formatCode="0">
                  <c:v>25.925925925925924</c:v>
                </c:pt>
                <c:pt idx="8" formatCode="0">
                  <c:v>20.467836257309941</c:v>
                </c:pt>
                <c:pt idx="9" formatCode="0">
                  <c:v>16.766467065868262</c:v>
                </c:pt>
                <c:pt idx="10" formatCode="0">
                  <c:v>17.857142857142858</c:v>
                </c:pt>
                <c:pt idx="11" formatCode="0">
                  <c:v>20.512820512820515</c:v>
                </c:pt>
                <c:pt idx="13" formatCode="0">
                  <c:v>28.821656050955415</c:v>
                </c:pt>
                <c:pt idx="14" formatCode="0">
                  <c:v>19.726027397260275</c:v>
                </c:pt>
                <c:pt idx="16" formatCode="0">
                  <c:v>22.950819672131146</c:v>
                </c:pt>
                <c:pt idx="17" formatCode="0">
                  <c:v>24.306688417618268</c:v>
                </c:pt>
                <c:pt idx="18" formatCode="0">
                  <c:v>29.003021148036254</c:v>
                </c:pt>
                <c:pt idx="20" formatCode="0">
                  <c:v>11.278195488721803</c:v>
                </c:pt>
                <c:pt idx="21" formatCode="0">
                  <c:v>21.714285714285715</c:v>
                </c:pt>
                <c:pt idx="22" formatCode="0">
                  <c:v>30.985915492957744</c:v>
                </c:pt>
                <c:pt idx="23" formatCode="0">
                  <c:v>33.576642335766422</c:v>
                </c:pt>
                <c:pt idx="24" formatCode="0">
                  <c:v>32.738095238095241</c:v>
                </c:pt>
                <c:pt idx="26" formatCode="0">
                  <c:v>27.777777777777779</c:v>
                </c:pt>
                <c:pt idx="27" formatCode="0">
                  <c:v>24.475524475524477</c:v>
                </c:pt>
                <c:pt idx="28" formatCode="0">
                  <c:v>27.397260273972602</c:v>
                </c:pt>
                <c:pt idx="29" formatCode="0">
                  <c:v>26.086956521739129</c:v>
                </c:pt>
                <c:pt idx="30" formatCode="0">
                  <c:v>18.045112781954888</c:v>
                </c:pt>
              </c:numCache>
            </c:numRef>
          </c:val>
          <c:extLst>
            <c:ext xmlns:c16="http://schemas.microsoft.com/office/drawing/2014/chart" uri="{C3380CC4-5D6E-409C-BE32-E72D297353CC}">
              <c16:uniqueId val="{00000003-75AA-4BC7-AA5C-C152225787AC}"/>
            </c:ext>
          </c:extLst>
        </c:ser>
        <c:ser>
          <c:idx val="4"/>
          <c:order val="4"/>
          <c:tx>
            <c:strRef>
              <c:f>Dati!$G$639</c:f>
              <c:strCache>
                <c:ptCount val="1"/>
                <c:pt idx="0">
                  <c:v>Nezina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Dati!$B$640:$B$670</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Dati!$G$640:$G$670</c:f>
              <c:numCache>
                <c:formatCode>General</c:formatCode>
                <c:ptCount val="31"/>
                <c:pt idx="0" formatCode="0">
                  <c:v>30.945273631840795</c:v>
                </c:pt>
                <c:pt idx="2" formatCode="0">
                  <c:v>23.706896551724139</c:v>
                </c:pt>
                <c:pt idx="3" formatCode="0">
                  <c:v>37.153419593345653</c:v>
                </c:pt>
                <c:pt idx="5" formatCode="0">
                  <c:v>22.352941176470587</c:v>
                </c:pt>
                <c:pt idx="6" formatCode="0">
                  <c:v>23.529411764705884</c:v>
                </c:pt>
                <c:pt idx="7" formatCode="0">
                  <c:v>25.396825396825395</c:v>
                </c:pt>
                <c:pt idx="8" formatCode="0">
                  <c:v>26.900584795321638</c:v>
                </c:pt>
                <c:pt idx="9" formatCode="0">
                  <c:v>35.928143712574851</c:v>
                </c:pt>
                <c:pt idx="10" formatCode="0">
                  <c:v>38.571428571428569</c:v>
                </c:pt>
                <c:pt idx="11" formatCode="0">
                  <c:v>44.444444444444443</c:v>
                </c:pt>
                <c:pt idx="13" formatCode="0">
                  <c:v>30.414012738853504</c:v>
                </c:pt>
                <c:pt idx="14" formatCode="0">
                  <c:v>32.054794520547944</c:v>
                </c:pt>
                <c:pt idx="16" formatCode="0">
                  <c:v>37.704918032786885</c:v>
                </c:pt>
                <c:pt idx="17" formatCode="0">
                  <c:v>30.505709624796086</c:v>
                </c:pt>
                <c:pt idx="18" formatCode="0">
                  <c:v>30.513595166163142</c:v>
                </c:pt>
                <c:pt idx="20" formatCode="0">
                  <c:v>30.827067669172934</c:v>
                </c:pt>
                <c:pt idx="21" formatCode="0">
                  <c:v>36.571428571428569</c:v>
                </c:pt>
                <c:pt idx="22" formatCode="0">
                  <c:v>27.464788732394368</c:v>
                </c:pt>
                <c:pt idx="23" formatCode="0">
                  <c:v>27.737226277372262</c:v>
                </c:pt>
                <c:pt idx="24" formatCode="0">
                  <c:v>26.19047619047619</c:v>
                </c:pt>
                <c:pt idx="26" formatCode="0">
                  <c:v>30.341880341880341</c:v>
                </c:pt>
                <c:pt idx="27" formatCode="0">
                  <c:v>26.573426573426573</c:v>
                </c:pt>
                <c:pt idx="28" formatCode="0">
                  <c:v>31.506849315068493</c:v>
                </c:pt>
                <c:pt idx="29" formatCode="0">
                  <c:v>34.782608695652172</c:v>
                </c:pt>
                <c:pt idx="30" formatCode="0">
                  <c:v>33.834586466165412</c:v>
                </c:pt>
              </c:numCache>
            </c:numRef>
          </c:val>
          <c:extLst>
            <c:ext xmlns:c16="http://schemas.microsoft.com/office/drawing/2014/chart" uri="{C3380CC4-5D6E-409C-BE32-E72D297353CC}">
              <c16:uniqueId val="{00000004-75AA-4BC7-AA5C-C152225787AC}"/>
            </c:ext>
          </c:extLst>
        </c:ser>
        <c:dLbls>
          <c:showLegendKey val="0"/>
          <c:showVal val="0"/>
          <c:showCatName val="0"/>
          <c:showSerName val="0"/>
          <c:showPercent val="0"/>
          <c:showBubbleSize val="0"/>
        </c:dLbls>
        <c:gapWidth val="30"/>
        <c:overlap val="100"/>
        <c:axId val="1452064111"/>
        <c:axId val="1452073231"/>
      </c:barChart>
      <c:catAx>
        <c:axId val="1452064111"/>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110"/>
          <c:min val="0"/>
        </c:scaling>
        <c:delete val="1"/>
        <c:axPos val="t"/>
        <c:numFmt formatCode="General"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i="1">
                <a:latin typeface="Arial" panose="020B0604020202020204" pitchFamily="34" charset="0"/>
                <a:cs typeface="Arial" panose="020B0604020202020204" pitchFamily="34" charset="0"/>
              </a:rPr>
              <a:t>Indekss</a:t>
            </a:r>
          </a:p>
        </c:rich>
      </c:tx>
      <c:layout>
        <c:manualLayout>
          <c:xMode val="edge"/>
          <c:yMode val="edge"/>
          <c:x val="0.3887974978737414"/>
          <c:y val="8.3478260869565224E-2"/>
        </c:manualLayout>
      </c:layout>
      <c:overlay val="0"/>
      <c:spPr>
        <a:noFill/>
        <a:ln w="3175">
          <a:solidFill>
            <a:schemeClr val="tx1"/>
          </a:solidFill>
        </a:ln>
        <a:effectLst>
          <a:outerShdw dist="35560" dir="2700000" algn="tl" rotWithShape="0">
            <a:prstClr val="black"/>
          </a:outerShdw>
        </a:effectLst>
      </c:spPr>
    </c:title>
    <c:autoTitleDeleted val="0"/>
    <c:plotArea>
      <c:layout>
        <c:manualLayout>
          <c:layoutTarget val="inner"/>
          <c:xMode val="edge"/>
          <c:yMode val="edge"/>
          <c:x val="8.9068825910931168E-2"/>
          <c:y val="0.16541756449241798"/>
          <c:w val="0.82186234817813764"/>
          <c:h val="0.81194010914876036"/>
        </c:manualLayout>
      </c:layout>
      <c:barChart>
        <c:barDir val="bar"/>
        <c:grouping val="clustered"/>
        <c:varyColors val="0"/>
        <c:ser>
          <c:idx val="0"/>
          <c:order val="0"/>
          <c:tx>
            <c:strRef>
              <c:f>Dati!$I$639</c:f>
              <c:strCache>
                <c:ptCount val="1"/>
              </c:strCache>
            </c:strRef>
          </c:tx>
          <c:spPr>
            <a:solidFill>
              <a:srgbClr val="84AC94"/>
            </a:solidFill>
          </c:spPr>
          <c:invertIfNegative val="0"/>
          <c:dPt>
            <c:idx val="0"/>
            <c:invertIfNegative val="0"/>
            <c:bubble3D val="0"/>
            <c:spPr>
              <a:solidFill>
                <a:srgbClr val="C89058"/>
              </a:solidFill>
            </c:spPr>
            <c:extLst>
              <c:ext xmlns:c16="http://schemas.microsoft.com/office/drawing/2014/chart" uri="{C3380CC4-5D6E-409C-BE32-E72D297353CC}">
                <c16:uniqueId val="{00000001-7991-44DA-A11C-9F3D54D1A231}"/>
              </c:ext>
            </c:extLst>
          </c:dPt>
          <c:dPt>
            <c:idx val="2"/>
            <c:invertIfNegative val="0"/>
            <c:bubble3D val="0"/>
            <c:spPr>
              <a:solidFill>
                <a:srgbClr val="C89058"/>
              </a:solidFill>
            </c:spPr>
            <c:extLst>
              <c:ext xmlns:c16="http://schemas.microsoft.com/office/drawing/2014/chart" uri="{C3380CC4-5D6E-409C-BE32-E72D297353CC}">
                <c16:uniqueId val="{00000003-7991-44DA-A11C-9F3D54D1A231}"/>
              </c:ext>
            </c:extLst>
          </c:dPt>
          <c:dPt>
            <c:idx val="7"/>
            <c:invertIfNegative val="0"/>
            <c:bubble3D val="0"/>
            <c:spPr>
              <a:solidFill>
                <a:srgbClr val="C89058"/>
              </a:solidFill>
            </c:spPr>
            <c:extLst>
              <c:ext xmlns:c16="http://schemas.microsoft.com/office/drawing/2014/chart" uri="{C3380CC4-5D6E-409C-BE32-E72D297353CC}">
                <c16:uniqueId val="{00000005-7991-44DA-A11C-9F3D54D1A231}"/>
              </c:ext>
            </c:extLst>
          </c:dPt>
          <c:dPt>
            <c:idx val="8"/>
            <c:invertIfNegative val="0"/>
            <c:bubble3D val="0"/>
            <c:spPr>
              <a:solidFill>
                <a:srgbClr val="C89058"/>
              </a:solidFill>
            </c:spPr>
            <c:extLst>
              <c:ext xmlns:c16="http://schemas.microsoft.com/office/drawing/2014/chart" uri="{C3380CC4-5D6E-409C-BE32-E72D297353CC}">
                <c16:uniqueId val="{00000007-7991-44DA-A11C-9F3D54D1A231}"/>
              </c:ext>
            </c:extLst>
          </c:dPt>
          <c:dPt>
            <c:idx val="9"/>
            <c:invertIfNegative val="0"/>
            <c:bubble3D val="0"/>
            <c:spPr>
              <a:solidFill>
                <a:srgbClr val="C89058"/>
              </a:solidFill>
            </c:spPr>
            <c:extLst>
              <c:ext xmlns:c16="http://schemas.microsoft.com/office/drawing/2014/chart" uri="{C3380CC4-5D6E-409C-BE32-E72D297353CC}">
                <c16:uniqueId val="{00000009-7991-44DA-A11C-9F3D54D1A231}"/>
              </c:ext>
            </c:extLst>
          </c:dPt>
          <c:dPt>
            <c:idx val="10"/>
            <c:invertIfNegative val="0"/>
            <c:bubble3D val="0"/>
            <c:spPr>
              <a:solidFill>
                <a:srgbClr val="C89058"/>
              </a:solidFill>
            </c:spPr>
            <c:extLst>
              <c:ext xmlns:c16="http://schemas.microsoft.com/office/drawing/2014/chart" uri="{C3380CC4-5D6E-409C-BE32-E72D297353CC}">
                <c16:uniqueId val="{0000000B-7991-44DA-A11C-9F3D54D1A231}"/>
              </c:ext>
            </c:extLst>
          </c:dPt>
          <c:dPt>
            <c:idx val="14"/>
            <c:invertIfNegative val="0"/>
            <c:bubble3D val="0"/>
            <c:spPr>
              <a:solidFill>
                <a:srgbClr val="C89058"/>
              </a:solidFill>
            </c:spPr>
            <c:extLst>
              <c:ext xmlns:c16="http://schemas.microsoft.com/office/drawing/2014/chart" uri="{C3380CC4-5D6E-409C-BE32-E72D297353CC}">
                <c16:uniqueId val="{0000000D-7991-44DA-A11C-9F3D54D1A231}"/>
              </c:ext>
            </c:extLst>
          </c:dPt>
          <c:dPt>
            <c:idx val="17"/>
            <c:invertIfNegative val="0"/>
            <c:bubble3D val="0"/>
            <c:spPr>
              <a:solidFill>
                <a:srgbClr val="C89058"/>
              </a:solidFill>
            </c:spPr>
            <c:extLst>
              <c:ext xmlns:c16="http://schemas.microsoft.com/office/drawing/2014/chart" uri="{C3380CC4-5D6E-409C-BE32-E72D297353CC}">
                <c16:uniqueId val="{0000000F-7991-44DA-A11C-9F3D54D1A231}"/>
              </c:ext>
            </c:extLst>
          </c:dPt>
          <c:dPt>
            <c:idx val="20"/>
            <c:invertIfNegative val="0"/>
            <c:bubble3D val="0"/>
            <c:spPr>
              <a:solidFill>
                <a:srgbClr val="C89058"/>
              </a:solidFill>
            </c:spPr>
            <c:extLst>
              <c:ext xmlns:c16="http://schemas.microsoft.com/office/drawing/2014/chart" uri="{C3380CC4-5D6E-409C-BE32-E72D297353CC}">
                <c16:uniqueId val="{00000011-7991-44DA-A11C-9F3D54D1A231}"/>
              </c:ext>
            </c:extLst>
          </c:dPt>
          <c:dPt>
            <c:idx val="21"/>
            <c:invertIfNegative val="0"/>
            <c:bubble3D val="0"/>
            <c:spPr>
              <a:solidFill>
                <a:srgbClr val="C89058"/>
              </a:solidFill>
            </c:spPr>
            <c:extLst>
              <c:ext xmlns:c16="http://schemas.microsoft.com/office/drawing/2014/chart" uri="{C3380CC4-5D6E-409C-BE32-E72D297353CC}">
                <c16:uniqueId val="{00000013-7991-44DA-A11C-9F3D54D1A231}"/>
              </c:ext>
            </c:extLst>
          </c:dPt>
          <c:dPt>
            <c:idx val="26"/>
            <c:invertIfNegative val="0"/>
            <c:bubble3D val="0"/>
            <c:spPr>
              <a:solidFill>
                <a:srgbClr val="C89058"/>
              </a:solidFill>
            </c:spPr>
            <c:extLst>
              <c:ext xmlns:c16="http://schemas.microsoft.com/office/drawing/2014/chart" uri="{C3380CC4-5D6E-409C-BE32-E72D297353CC}">
                <c16:uniqueId val="{00000015-7991-44DA-A11C-9F3D54D1A231}"/>
              </c:ext>
            </c:extLst>
          </c:dPt>
          <c:dPt>
            <c:idx val="27"/>
            <c:invertIfNegative val="0"/>
            <c:bubble3D val="0"/>
            <c:spPr>
              <a:solidFill>
                <a:srgbClr val="C89058"/>
              </a:solidFill>
            </c:spPr>
            <c:extLst>
              <c:ext xmlns:c16="http://schemas.microsoft.com/office/drawing/2014/chart" uri="{C3380CC4-5D6E-409C-BE32-E72D297353CC}">
                <c16:uniqueId val="{00000017-7991-44DA-A11C-9F3D54D1A231}"/>
              </c:ext>
            </c:extLst>
          </c:dPt>
          <c:dPt>
            <c:idx val="30"/>
            <c:invertIfNegative val="0"/>
            <c:bubble3D val="0"/>
            <c:spPr>
              <a:solidFill>
                <a:srgbClr val="C89058"/>
              </a:solidFill>
            </c:spPr>
            <c:extLst>
              <c:ext xmlns:c16="http://schemas.microsoft.com/office/drawing/2014/chart" uri="{C3380CC4-5D6E-409C-BE32-E72D297353CC}">
                <c16:uniqueId val="{00000019-7991-44DA-A11C-9F3D54D1A231}"/>
              </c:ext>
            </c:extLst>
          </c:dPt>
          <c:dLbls>
            <c:spPr>
              <a:noFill/>
              <a:ln>
                <a:noFill/>
              </a:ln>
              <a:effectLst/>
            </c:spPr>
            <c:txPr>
              <a:bodyPr wrap="square" lIns="38100" tIns="19050" rIns="38100" bIns="19050" anchor="ctr">
                <a:spAutoFit/>
              </a:bodyPr>
              <a:lstStyle/>
              <a:p>
                <a:pPr>
                  <a:defRPr b="1">
                    <a:solidFill>
                      <a:sysClr val="windowText" lastClr="000000"/>
                    </a:solidFill>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Dati!$I$640:$I$670</c:f>
              <c:numCache>
                <c:formatCode>General</c:formatCode>
                <c:ptCount val="31"/>
                <c:pt idx="0" formatCode="0">
                  <c:v>-0.74626865671641696</c:v>
                </c:pt>
                <c:pt idx="2" formatCode="0">
                  <c:v>-1.9396551724137936</c:v>
                </c:pt>
                <c:pt idx="3" formatCode="0.0">
                  <c:v>0.27726432532347367</c:v>
                </c:pt>
                <c:pt idx="5" formatCode="0">
                  <c:v>31.176470588235297</c:v>
                </c:pt>
                <c:pt idx="6" formatCode="0">
                  <c:v>10.294117647058822</c:v>
                </c:pt>
                <c:pt idx="7" formatCode="0">
                  <c:v>-8.2010582010581992</c:v>
                </c:pt>
                <c:pt idx="8" formatCode="0">
                  <c:v>-11.111111111111109</c:v>
                </c:pt>
                <c:pt idx="9" formatCode="0">
                  <c:v>-9.5808383233532926</c:v>
                </c:pt>
                <c:pt idx="10" formatCode="0">
                  <c:v>-3.5714285714285712</c:v>
                </c:pt>
                <c:pt idx="11" formatCode="0">
                  <c:v>6.4102564102564106</c:v>
                </c:pt>
                <c:pt idx="13" formatCode="0">
                  <c:v>3.9808917197452267</c:v>
                </c:pt>
                <c:pt idx="14" formatCode="0">
                  <c:v>-9.178082191780824</c:v>
                </c:pt>
                <c:pt idx="16" formatCode="0">
                  <c:v>1.6393442622950847</c:v>
                </c:pt>
                <c:pt idx="17" formatCode="0">
                  <c:v>-4.5676998368678614</c:v>
                </c:pt>
                <c:pt idx="18" formatCode="0">
                  <c:v>5.891238670694861</c:v>
                </c:pt>
                <c:pt idx="20" formatCode="0">
                  <c:v>-22.93233082706767</c:v>
                </c:pt>
                <c:pt idx="21" formatCode="0">
                  <c:v>-0.5714285714285694</c:v>
                </c:pt>
                <c:pt idx="22" formatCode="0">
                  <c:v>7.3943661971830972</c:v>
                </c:pt>
                <c:pt idx="23" formatCode="0">
                  <c:v>5.8394160583941606</c:v>
                </c:pt>
                <c:pt idx="24" formatCode="0">
                  <c:v>6.8452380952380967</c:v>
                </c:pt>
                <c:pt idx="26" formatCode="0">
                  <c:v>-0.96153846153846168</c:v>
                </c:pt>
                <c:pt idx="27" formatCode="0">
                  <c:v>-1.0489510489510483</c:v>
                </c:pt>
                <c:pt idx="28" formatCode="0">
                  <c:v>5.4794520547945202</c:v>
                </c:pt>
                <c:pt idx="29" formatCode="0">
                  <c:v>4.3478260869565215</c:v>
                </c:pt>
                <c:pt idx="30" formatCode="0">
                  <c:v>-10.902255639097742</c:v>
                </c:pt>
              </c:numCache>
            </c:numRef>
          </c:val>
          <c:extLst>
            <c:ext xmlns:c16="http://schemas.microsoft.com/office/drawing/2014/chart" uri="{C3380CC4-5D6E-409C-BE32-E72D297353CC}">
              <c16:uniqueId val="{0000001A-7991-44DA-A11C-9F3D54D1A231}"/>
            </c:ext>
          </c:extLst>
        </c:ser>
        <c:dLbls>
          <c:showLegendKey val="0"/>
          <c:showVal val="0"/>
          <c:showCatName val="0"/>
          <c:showSerName val="0"/>
          <c:showPercent val="0"/>
          <c:showBubbleSize val="0"/>
        </c:dLbls>
        <c:gapWidth val="30"/>
        <c:axId val="247963792"/>
        <c:axId val="247947472"/>
      </c:barChart>
      <c:catAx>
        <c:axId val="247963792"/>
        <c:scaling>
          <c:orientation val="maxMin"/>
        </c:scaling>
        <c:delete val="0"/>
        <c:axPos val="l"/>
        <c:numFmt formatCode="General" sourceLinked="1"/>
        <c:majorTickMark val="in"/>
        <c:minorTickMark val="none"/>
        <c:tickLblPos val="none"/>
        <c:spPr>
          <a:noFill/>
          <a:ln w="31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247947472"/>
        <c:crosses val="autoZero"/>
        <c:auto val="1"/>
        <c:lblAlgn val="ctr"/>
        <c:lblOffset val="100"/>
        <c:noMultiLvlLbl val="0"/>
      </c:catAx>
      <c:valAx>
        <c:axId val="247947472"/>
        <c:scaling>
          <c:orientation val="minMax"/>
          <c:max val="80"/>
          <c:min val="-60"/>
        </c:scaling>
        <c:delete val="1"/>
        <c:axPos val="t"/>
        <c:numFmt formatCode="0" sourceLinked="1"/>
        <c:majorTickMark val="out"/>
        <c:minorTickMark val="none"/>
        <c:tickLblPos val="nextTo"/>
        <c:crossAx val="2479637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89277758954829445"/>
          <c:y val="0.15757013263075956"/>
        </c:manualLayout>
      </c:layout>
      <c:overlay val="0"/>
      <c:spPr>
        <a:noFill/>
        <a:ln w="3175">
          <a:solidFill>
            <a:sysClr val="windowText" lastClr="000000"/>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365332646672178"/>
          <c:y val="0.14539414987575222"/>
          <c:w val="0.86346673533278218"/>
          <c:h val="0.81641118529385348"/>
        </c:manualLayout>
      </c:layout>
      <c:barChart>
        <c:barDir val="bar"/>
        <c:grouping val="stacked"/>
        <c:varyColors val="0"/>
        <c:ser>
          <c:idx val="0"/>
          <c:order val="0"/>
          <c:tx>
            <c:strRef>
              <c:f>Dati!$C$213</c:f>
              <c:strCache>
                <c:ptCount val="1"/>
                <c:pt idx="0">
                  <c:v>Vairākas reizes nedēļā</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Dati!$B$214:$B$218</c:f>
              <c:strCache>
                <c:ptCount val="5"/>
                <c:pt idx="0">
                  <c:v>2025., n=419</c:v>
                </c:pt>
                <c:pt idx="1">
                  <c:v>2024., n=402</c:v>
                </c:pt>
                <c:pt idx="2">
                  <c:v>2023., n=401</c:v>
                </c:pt>
                <c:pt idx="3">
                  <c:v>2022., n=400</c:v>
                </c:pt>
                <c:pt idx="4">
                  <c:v>2021., n=421</c:v>
                </c:pt>
              </c:strCache>
            </c:strRef>
          </c:cat>
          <c:val>
            <c:numRef>
              <c:f>Dati!$C$214:$C$218</c:f>
              <c:numCache>
                <c:formatCode>0</c:formatCode>
                <c:ptCount val="5"/>
                <c:pt idx="0">
                  <c:v>11.742957393483621</c:v>
                </c:pt>
                <c:pt idx="1">
                  <c:v>5</c:v>
                </c:pt>
                <c:pt idx="2">
                  <c:v>5</c:v>
                </c:pt>
                <c:pt idx="3">
                  <c:v>6</c:v>
                </c:pt>
                <c:pt idx="4">
                  <c:v>10</c:v>
                </c:pt>
              </c:numCache>
            </c:numRef>
          </c:val>
          <c:extLst>
            <c:ext xmlns:c16="http://schemas.microsoft.com/office/drawing/2014/chart" uri="{C3380CC4-5D6E-409C-BE32-E72D297353CC}">
              <c16:uniqueId val="{00000000-8A5D-48A1-822F-9350130B746E}"/>
            </c:ext>
          </c:extLst>
        </c:ser>
        <c:ser>
          <c:idx val="1"/>
          <c:order val="1"/>
          <c:tx>
            <c:strRef>
              <c:f>Dati!$D$213</c:f>
              <c:strCache>
                <c:ptCount val="1"/>
                <c:pt idx="0">
                  <c:v>Vismaz reizi nedēļā</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Dati!$B$214:$B$218</c:f>
              <c:strCache>
                <c:ptCount val="5"/>
                <c:pt idx="0">
                  <c:v>2025., n=419</c:v>
                </c:pt>
                <c:pt idx="1">
                  <c:v>2024., n=402</c:v>
                </c:pt>
                <c:pt idx="2">
                  <c:v>2023., n=401</c:v>
                </c:pt>
                <c:pt idx="3">
                  <c:v>2022., n=400</c:v>
                </c:pt>
                <c:pt idx="4">
                  <c:v>2021., n=421</c:v>
                </c:pt>
              </c:strCache>
            </c:strRef>
          </c:cat>
          <c:val>
            <c:numRef>
              <c:f>Dati!$D$214:$D$218</c:f>
              <c:numCache>
                <c:formatCode>0</c:formatCode>
                <c:ptCount val="5"/>
                <c:pt idx="0">
                  <c:v>17.515506413091416</c:v>
                </c:pt>
                <c:pt idx="1">
                  <c:v>12</c:v>
                </c:pt>
                <c:pt idx="2">
                  <c:v>8</c:v>
                </c:pt>
                <c:pt idx="3">
                  <c:v>14</c:v>
                </c:pt>
                <c:pt idx="4">
                  <c:v>17</c:v>
                </c:pt>
              </c:numCache>
            </c:numRef>
          </c:val>
          <c:extLst>
            <c:ext xmlns:c16="http://schemas.microsoft.com/office/drawing/2014/chart" uri="{C3380CC4-5D6E-409C-BE32-E72D297353CC}">
              <c16:uniqueId val="{00000001-8A5D-48A1-822F-9350130B746E}"/>
            </c:ext>
          </c:extLst>
        </c:ser>
        <c:ser>
          <c:idx val="2"/>
          <c:order val="2"/>
          <c:tx>
            <c:strRef>
              <c:f>Dati!$E$213</c:f>
              <c:strCache>
                <c:ptCount val="1"/>
                <c:pt idx="0">
                  <c:v>Vismaz reizi mēnesī</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Dati!$B$214:$B$218</c:f>
              <c:strCache>
                <c:ptCount val="5"/>
                <c:pt idx="0">
                  <c:v>2025., n=419</c:v>
                </c:pt>
                <c:pt idx="1">
                  <c:v>2024., n=402</c:v>
                </c:pt>
                <c:pt idx="2">
                  <c:v>2023., n=401</c:v>
                </c:pt>
                <c:pt idx="3">
                  <c:v>2022., n=400</c:v>
                </c:pt>
                <c:pt idx="4">
                  <c:v>2021., n=421</c:v>
                </c:pt>
              </c:strCache>
            </c:strRef>
          </c:cat>
          <c:val>
            <c:numRef>
              <c:f>Dati!$E$214:$E$218</c:f>
              <c:numCache>
                <c:formatCode>0</c:formatCode>
                <c:ptCount val="5"/>
                <c:pt idx="0">
                  <c:v>35.496246498599149</c:v>
                </c:pt>
                <c:pt idx="1">
                  <c:v>31</c:v>
                </c:pt>
                <c:pt idx="2">
                  <c:v>28</c:v>
                </c:pt>
                <c:pt idx="3">
                  <c:v>34</c:v>
                </c:pt>
                <c:pt idx="4">
                  <c:v>40</c:v>
                </c:pt>
              </c:numCache>
            </c:numRef>
          </c:val>
          <c:extLst>
            <c:ext xmlns:c16="http://schemas.microsoft.com/office/drawing/2014/chart" uri="{C3380CC4-5D6E-409C-BE32-E72D297353CC}">
              <c16:uniqueId val="{00000002-8A5D-48A1-822F-9350130B746E}"/>
            </c:ext>
          </c:extLst>
        </c:ser>
        <c:ser>
          <c:idx val="3"/>
          <c:order val="3"/>
          <c:tx>
            <c:strRef>
              <c:f>Dati!$F$213</c:f>
              <c:strCache>
                <c:ptCount val="1"/>
                <c:pt idx="0">
                  <c:v>Vismaz reizi pusgadā</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Dati!$B$214:$B$218</c:f>
              <c:strCache>
                <c:ptCount val="5"/>
                <c:pt idx="0">
                  <c:v>2025., n=419</c:v>
                </c:pt>
                <c:pt idx="1">
                  <c:v>2024., n=402</c:v>
                </c:pt>
                <c:pt idx="2">
                  <c:v>2023., n=401</c:v>
                </c:pt>
                <c:pt idx="3">
                  <c:v>2022., n=400</c:v>
                </c:pt>
                <c:pt idx="4">
                  <c:v>2021., n=421</c:v>
                </c:pt>
              </c:strCache>
            </c:strRef>
          </c:cat>
          <c:val>
            <c:numRef>
              <c:f>Dati!$F$214:$F$218</c:f>
              <c:numCache>
                <c:formatCode>0</c:formatCode>
                <c:ptCount val="5"/>
                <c:pt idx="0">
                  <c:v>22.789538552262819</c:v>
                </c:pt>
                <c:pt idx="1">
                  <c:v>24</c:v>
                </c:pt>
                <c:pt idx="2">
                  <c:v>27</c:v>
                </c:pt>
                <c:pt idx="3">
                  <c:v>25</c:v>
                </c:pt>
                <c:pt idx="4">
                  <c:v>23</c:v>
                </c:pt>
              </c:numCache>
            </c:numRef>
          </c:val>
          <c:extLst>
            <c:ext xmlns:c16="http://schemas.microsoft.com/office/drawing/2014/chart" uri="{C3380CC4-5D6E-409C-BE32-E72D297353CC}">
              <c16:uniqueId val="{00000003-8A5D-48A1-822F-9350130B746E}"/>
            </c:ext>
          </c:extLst>
        </c:ser>
        <c:ser>
          <c:idx val="4"/>
          <c:order val="4"/>
          <c:tx>
            <c:strRef>
              <c:f>Dati!$G$213</c:f>
              <c:strCache>
                <c:ptCount val="1"/>
                <c:pt idx="0">
                  <c:v>Vismaz reizi gadā</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Dati!$B$214:$B$218</c:f>
              <c:strCache>
                <c:ptCount val="5"/>
                <c:pt idx="0">
                  <c:v>2025., n=419</c:v>
                </c:pt>
                <c:pt idx="1">
                  <c:v>2024., n=402</c:v>
                </c:pt>
                <c:pt idx="2">
                  <c:v>2023., n=401</c:v>
                </c:pt>
                <c:pt idx="3">
                  <c:v>2022., n=400</c:v>
                </c:pt>
                <c:pt idx="4">
                  <c:v>2021., n=421</c:v>
                </c:pt>
              </c:strCache>
            </c:strRef>
          </c:cat>
          <c:val>
            <c:numRef>
              <c:f>Dati!$G$214:$G$218</c:f>
              <c:numCache>
                <c:formatCode>0</c:formatCode>
                <c:ptCount val="5"/>
                <c:pt idx="0">
                  <c:v>7.6395695120152816</c:v>
                </c:pt>
                <c:pt idx="1">
                  <c:v>15</c:v>
                </c:pt>
                <c:pt idx="2">
                  <c:v>17</c:v>
                </c:pt>
                <c:pt idx="3">
                  <c:v>12</c:v>
                </c:pt>
                <c:pt idx="4">
                  <c:v>6</c:v>
                </c:pt>
              </c:numCache>
            </c:numRef>
          </c:val>
          <c:extLst>
            <c:ext xmlns:c16="http://schemas.microsoft.com/office/drawing/2014/chart" uri="{C3380CC4-5D6E-409C-BE32-E72D297353CC}">
              <c16:uniqueId val="{00000004-8A5D-48A1-822F-9350130B746E}"/>
            </c:ext>
          </c:extLst>
        </c:ser>
        <c:ser>
          <c:idx val="5"/>
          <c:order val="5"/>
          <c:tx>
            <c:strRef>
              <c:f>Dati!$H$213</c:f>
              <c:strCache>
                <c:ptCount val="1"/>
                <c:pt idx="0">
                  <c:v>Retāk</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Dati!$B$214:$B$218</c:f>
              <c:strCache>
                <c:ptCount val="5"/>
                <c:pt idx="0">
                  <c:v>2025., n=419</c:v>
                </c:pt>
                <c:pt idx="1">
                  <c:v>2024., n=402</c:v>
                </c:pt>
                <c:pt idx="2">
                  <c:v>2023., n=401</c:v>
                </c:pt>
                <c:pt idx="3">
                  <c:v>2022., n=400</c:v>
                </c:pt>
                <c:pt idx="4">
                  <c:v>2021., n=421</c:v>
                </c:pt>
              </c:strCache>
            </c:strRef>
          </c:cat>
          <c:val>
            <c:numRef>
              <c:f>Dati!$H$214:$H$218</c:f>
              <c:numCache>
                <c:formatCode>0</c:formatCode>
                <c:ptCount val="5"/>
                <c:pt idx="0">
                  <c:v>4.8161816305469234</c:v>
                </c:pt>
                <c:pt idx="1">
                  <c:v>13</c:v>
                </c:pt>
                <c:pt idx="2">
                  <c:v>15</c:v>
                </c:pt>
                <c:pt idx="3">
                  <c:v>9</c:v>
                </c:pt>
                <c:pt idx="4">
                  <c:v>4</c:v>
                </c:pt>
              </c:numCache>
            </c:numRef>
          </c:val>
          <c:extLst>
            <c:ext xmlns:c16="http://schemas.microsoft.com/office/drawing/2014/chart" uri="{C3380CC4-5D6E-409C-BE32-E72D297353CC}">
              <c16:uniqueId val="{00000005-8A5D-48A1-822F-9350130B746E}"/>
            </c:ext>
          </c:extLst>
        </c:ser>
        <c:dLbls>
          <c:showLegendKey val="0"/>
          <c:showVal val="0"/>
          <c:showCatName val="0"/>
          <c:showSerName val="0"/>
          <c:showPercent val="0"/>
          <c:showBubbleSize val="0"/>
        </c:dLbls>
        <c:gapWidth val="50"/>
        <c:overlap val="100"/>
        <c:axId val="160157056"/>
        <c:axId val="159847552"/>
      </c:barChart>
      <c:catAx>
        <c:axId val="160157056"/>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59847552"/>
        <c:crosses val="autoZero"/>
        <c:auto val="1"/>
        <c:lblAlgn val="ctr"/>
        <c:lblOffset val="100"/>
        <c:noMultiLvlLbl val="0"/>
      </c:catAx>
      <c:valAx>
        <c:axId val="159847552"/>
        <c:scaling>
          <c:orientation val="minMax"/>
        </c:scaling>
        <c:delete val="1"/>
        <c:axPos val="t"/>
        <c:numFmt formatCode="0" sourceLinked="1"/>
        <c:majorTickMark val="none"/>
        <c:minorTickMark val="none"/>
        <c:tickLblPos val="nextTo"/>
        <c:crossAx val="1601570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89277758954829445"/>
          <c:y val="0.15757013263075956"/>
        </c:manualLayout>
      </c:layout>
      <c:overlay val="0"/>
      <c:spPr>
        <a:noFill/>
        <a:ln w="3175">
          <a:solidFill>
            <a:sysClr val="windowText" lastClr="000000"/>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365332646672178"/>
          <c:y val="0.14539414987575222"/>
          <c:w val="0.86346673533278218"/>
          <c:h val="0.81641118529385348"/>
        </c:manualLayout>
      </c:layout>
      <c:barChart>
        <c:barDir val="bar"/>
        <c:grouping val="stacked"/>
        <c:varyColors val="0"/>
        <c:ser>
          <c:idx val="0"/>
          <c:order val="0"/>
          <c:tx>
            <c:strRef>
              <c:f>Dati!$C$223</c:f>
              <c:strCache>
                <c:ptCount val="1"/>
                <c:pt idx="0">
                  <c:v>Vairākas reizes nedēļā</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Dati!$B$224:$B$228</c:f>
              <c:strCache>
                <c:ptCount val="5"/>
                <c:pt idx="0">
                  <c:v>2025., n=419</c:v>
                </c:pt>
                <c:pt idx="1">
                  <c:v>2024., n=402</c:v>
                </c:pt>
                <c:pt idx="2">
                  <c:v>2023., n=401</c:v>
                </c:pt>
                <c:pt idx="3">
                  <c:v>2022., n=400</c:v>
                </c:pt>
                <c:pt idx="4">
                  <c:v>2021., n=421</c:v>
                </c:pt>
              </c:strCache>
            </c:strRef>
          </c:cat>
          <c:val>
            <c:numRef>
              <c:f>Dati!$C$224:$C$228</c:f>
              <c:numCache>
                <c:formatCode>0</c:formatCode>
                <c:ptCount val="5"/>
                <c:pt idx="0">
                  <c:v>8.8436149196520102</c:v>
                </c:pt>
                <c:pt idx="1">
                  <c:v>6</c:v>
                </c:pt>
                <c:pt idx="2">
                  <c:v>4</c:v>
                </c:pt>
                <c:pt idx="3">
                  <c:v>6</c:v>
                </c:pt>
                <c:pt idx="4">
                  <c:v>6</c:v>
                </c:pt>
              </c:numCache>
            </c:numRef>
          </c:val>
          <c:extLst>
            <c:ext xmlns:c16="http://schemas.microsoft.com/office/drawing/2014/chart" uri="{C3380CC4-5D6E-409C-BE32-E72D297353CC}">
              <c16:uniqueId val="{00000000-A2BC-4798-827B-05F54083AC32}"/>
            </c:ext>
          </c:extLst>
        </c:ser>
        <c:ser>
          <c:idx val="1"/>
          <c:order val="1"/>
          <c:tx>
            <c:strRef>
              <c:f>Dati!$D$223</c:f>
              <c:strCache>
                <c:ptCount val="1"/>
                <c:pt idx="0">
                  <c:v>Vismaz reizi nedēļā</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Dati!$B$224:$B$228</c:f>
              <c:strCache>
                <c:ptCount val="5"/>
                <c:pt idx="0">
                  <c:v>2025., n=419</c:v>
                </c:pt>
                <c:pt idx="1">
                  <c:v>2024., n=402</c:v>
                </c:pt>
                <c:pt idx="2">
                  <c:v>2023., n=401</c:v>
                </c:pt>
                <c:pt idx="3">
                  <c:v>2022., n=400</c:v>
                </c:pt>
                <c:pt idx="4">
                  <c:v>2021., n=421</c:v>
                </c:pt>
              </c:strCache>
            </c:strRef>
          </c:cat>
          <c:val>
            <c:numRef>
              <c:f>Dati!$D$224:$D$228</c:f>
              <c:numCache>
                <c:formatCode>0</c:formatCode>
                <c:ptCount val="5"/>
                <c:pt idx="0">
                  <c:v>13.072893999705045</c:v>
                </c:pt>
                <c:pt idx="1">
                  <c:v>9</c:v>
                </c:pt>
                <c:pt idx="2">
                  <c:v>5</c:v>
                </c:pt>
                <c:pt idx="3">
                  <c:v>8</c:v>
                </c:pt>
                <c:pt idx="4">
                  <c:v>15</c:v>
                </c:pt>
              </c:numCache>
            </c:numRef>
          </c:val>
          <c:extLst>
            <c:ext xmlns:c16="http://schemas.microsoft.com/office/drawing/2014/chart" uri="{C3380CC4-5D6E-409C-BE32-E72D297353CC}">
              <c16:uniqueId val="{00000001-A2BC-4798-827B-05F54083AC32}"/>
            </c:ext>
          </c:extLst>
        </c:ser>
        <c:ser>
          <c:idx val="2"/>
          <c:order val="2"/>
          <c:tx>
            <c:strRef>
              <c:f>Dati!$E$223</c:f>
              <c:strCache>
                <c:ptCount val="1"/>
                <c:pt idx="0">
                  <c:v>Vismaz reizi mēnesī</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Dati!$B$224:$B$228</c:f>
              <c:strCache>
                <c:ptCount val="5"/>
                <c:pt idx="0">
                  <c:v>2025., n=419</c:v>
                </c:pt>
                <c:pt idx="1">
                  <c:v>2024., n=402</c:v>
                </c:pt>
                <c:pt idx="2">
                  <c:v>2023., n=401</c:v>
                </c:pt>
                <c:pt idx="3">
                  <c:v>2022., n=400</c:v>
                </c:pt>
                <c:pt idx="4">
                  <c:v>2021., n=421</c:v>
                </c:pt>
              </c:strCache>
            </c:strRef>
          </c:cat>
          <c:val>
            <c:numRef>
              <c:f>Dati!$E$224:$E$228</c:f>
              <c:numCache>
                <c:formatCode>0</c:formatCode>
                <c:ptCount val="5"/>
                <c:pt idx="0">
                  <c:v>28.542391272298154</c:v>
                </c:pt>
                <c:pt idx="1">
                  <c:v>20</c:v>
                </c:pt>
                <c:pt idx="2">
                  <c:v>21</c:v>
                </c:pt>
                <c:pt idx="3">
                  <c:v>29</c:v>
                </c:pt>
                <c:pt idx="4">
                  <c:v>32</c:v>
                </c:pt>
              </c:numCache>
            </c:numRef>
          </c:val>
          <c:extLst>
            <c:ext xmlns:c16="http://schemas.microsoft.com/office/drawing/2014/chart" uri="{C3380CC4-5D6E-409C-BE32-E72D297353CC}">
              <c16:uniqueId val="{00000002-A2BC-4798-827B-05F54083AC32}"/>
            </c:ext>
          </c:extLst>
        </c:ser>
        <c:ser>
          <c:idx val="3"/>
          <c:order val="3"/>
          <c:tx>
            <c:strRef>
              <c:f>Dati!$F$223</c:f>
              <c:strCache>
                <c:ptCount val="1"/>
                <c:pt idx="0">
                  <c:v>Vismaz reizi pusgadā</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Dati!$B$224:$B$228</c:f>
              <c:strCache>
                <c:ptCount val="5"/>
                <c:pt idx="0">
                  <c:v>2025., n=419</c:v>
                </c:pt>
                <c:pt idx="1">
                  <c:v>2024., n=402</c:v>
                </c:pt>
                <c:pt idx="2">
                  <c:v>2023., n=401</c:v>
                </c:pt>
                <c:pt idx="3">
                  <c:v>2022., n=400</c:v>
                </c:pt>
                <c:pt idx="4">
                  <c:v>2021., n=421</c:v>
                </c:pt>
              </c:strCache>
            </c:strRef>
          </c:cat>
          <c:val>
            <c:numRef>
              <c:f>Dati!$F$224:$F$228</c:f>
              <c:numCache>
                <c:formatCode>0</c:formatCode>
                <c:ptCount val="5"/>
                <c:pt idx="0">
                  <c:v>24.077039657968253</c:v>
                </c:pt>
                <c:pt idx="1">
                  <c:v>27</c:v>
                </c:pt>
                <c:pt idx="2">
                  <c:v>29</c:v>
                </c:pt>
                <c:pt idx="3">
                  <c:v>23</c:v>
                </c:pt>
                <c:pt idx="4">
                  <c:v>28</c:v>
                </c:pt>
              </c:numCache>
            </c:numRef>
          </c:val>
          <c:extLst>
            <c:ext xmlns:c16="http://schemas.microsoft.com/office/drawing/2014/chart" uri="{C3380CC4-5D6E-409C-BE32-E72D297353CC}">
              <c16:uniqueId val="{00000003-A2BC-4798-827B-05F54083AC32}"/>
            </c:ext>
          </c:extLst>
        </c:ser>
        <c:ser>
          <c:idx val="4"/>
          <c:order val="4"/>
          <c:tx>
            <c:strRef>
              <c:f>Dati!$G$223</c:f>
              <c:strCache>
                <c:ptCount val="1"/>
                <c:pt idx="0">
                  <c:v>Vismaz reizi gadā</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Dati!$B$224:$B$228</c:f>
              <c:strCache>
                <c:ptCount val="5"/>
                <c:pt idx="0">
                  <c:v>2025., n=419</c:v>
                </c:pt>
                <c:pt idx="1">
                  <c:v>2024., n=402</c:v>
                </c:pt>
                <c:pt idx="2">
                  <c:v>2023., n=401</c:v>
                </c:pt>
                <c:pt idx="3">
                  <c:v>2022., n=400</c:v>
                </c:pt>
                <c:pt idx="4">
                  <c:v>2021., n=421</c:v>
                </c:pt>
              </c:strCache>
            </c:strRef>
          </c:cat>
          <c:val>
            <c:numRef>
              <c:f>Dati!$G$224:$G$228</c:f>
              <c:numCache>
                <c:formatCode>0</c:formatCode>
                <c:ptCount val="5"/>
                <c:pt idx="0">
                  <c:v>13.065628777826817</c:v>
                </c:pt>
                <c:pt idx="1">
                  <c:v>16</c:v>
                </c:pt>
                <c:pt idx="2">
                  <c:v>18</c:v>
                </c:pt>
                <c:pt idx="3">
                  <c:v>17</c:v>
                </c:pt>
                <c:pt idx="4">
                  <c:v>11</c:v>
                </c:pt>
              </c:numCache>
            </c:numRef>
          </c:val>
          <c:extLst>
            <c:ext xmlns:c16="http://schemas.microsoft.com/office/drawing/2014/chart" uri="{C3380CC4-5D6E-409C-BE32-E72D297353CC}">
              <c16:uniqueId val="{00000004-A2BC-4798-827B-05F54083AC32}"/>
            </c:ext>
          </c:extLst>
        </c:ser>
        <c:ser>
          <c:idx val="5"/>
          <c:order val="5"/>
          <c:tx>
            <c:strRef>
              <c:f>Dati!$H$223</c:f>
              <c:strCache>
                <c:ptCount val="1"/>
                <c:pt idx="0">
                  <c:v>Retāk</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Dati!$B$224:$B$228</c:f>
              <c:strCache>
                <c:ptCount val="5"/>
                <c:pt idx="0">
                  <c:v>2025., n=419</c:v>
                </c:pt>
                <c:pt idx="1">
                  <c:v>2024., n=402</c:v>
                </c:pt>
                <c:pt idx="2">
                  <c:v>2023., n=401</c:v>
                </c:pt>
                <c:pt idx="3">
                  <c:v>2022., n=400</c:v>
                </c:pt>
                <c:pt idx="4">
                  <c:v>2021., n=421</c:v>
                </c:pt>
              </c:strCache>
            </c:strRef>
          </c:cat>
          <c:val>
            <c:numRef>
              <c:f>Dati!$H$224:$H$228</c:f>
              <c:numCache>
                <c:formatCode>0</c:formatCode>
                <c:ptCount val="5"/>
                <c:pt idx="0">
                  <c:v>12.398431372548925</c:v>
                </c:pt>
                <c:pt idx="1">
                  <c:v>22</c:v>
                </c:pt>
                <c:pt idx="2">
                  <c:v>23</c:v>
                </c:pt>
                <c:pt idx="3">
                  <c:v>17</c:v>
                </c:pt>
                <c:pt idx="4">
                  <c:v>8</c:v>
                </c:pt>
              </c:numCache>
            </c:numRef>
          </c:val>
          <c:extLst>
            <c:ext xmlns:c16="http://schemas.microsoft.com/office/drawing/2014/chart" uri="{C3380CC4-5D6E-409C-BE32-E72D297353CC}">
              <c16:uniqueId val="{00000005-A2BC-4798-827B-05F54083AC32}"/>
            </c:ext>
          </c:extLst>
        </c:ser>
        <c:dLbls>
          <c:showLegendKey val="0"/>
          <c:showVal val="0"/>
          <c:showCatName val="0"/>
          <c:showSerName val="0"/>
          <c:showPercent val="0"/>
          <c:showBubbleSize val="0"/>
        </c:dLbls>
        <c:gapWidth val="50"/>
        <c:overlap val="100"/>
        <c:axId val="159244288"/>
        <c:axId val="159245824"/>
      </c:barChart>
      <c:catAx>
        <c:axId val="159244288"/>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59245824"/>
        <c:crosses val="autoZero"/>
        <c:auto val="1"/>
        <c:lblAlgn val="ctr"/>
        <c:lblOffset val="100"/>
        <c:noMultiLvlLbl val="0"/>
      </c:catAx>
      <c:valAx>
        <c:axId val="159245824"/>
        <c:scaling>
          <c:orientation val="minMax"/>
        </c:scaling>
        <c:delete val="1"/>
        <c:axPos val="t"/>
        <c:numFmt formatCode="0" sourceLinked="1"/>
        <c:majorTickMark val="none"/>
        <c:minorTickMark val="none"/>
        <c:tickLblPos val="nextTo"/>
        <c:crossAx val="1592442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3208141435150793"/>
          <c:y val="4.2003231017770599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888346889331141"/>
          <c:y val="9.5397609197155439E-2"/>
          <c:w val="0.58378860723694981"/>
          <c:h val="0.87730739166078819"/>
        </c:manualLayout>
      </c:layout>
      <c:barChart>
        <c:barDir val="bar"/>
        <c:grouping val="clustered"/>
        <c:varyColors val="0"/>
        <c:ser>
          <c:idx val="0"/>
          <c:order val="0"/>
          <c:tx>
            <c:strRef>
              <c:f>Dati!$C$232</c:f>
              <c:strCache>
                <c:ptCount val="1"/>
                <c:pt idx="0">
                  <c:v>2025., n=419</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Dati!$B$240:$B$246</c:f>
              <c:strCache>
                <c:ptCount val="7"/>
                <c:pt idx="0">
                  <c:v>Saskarsme ar Satiksmes uzraudzības
un koordinācijas biroju (Ceļu policija)</c:v>
                </c:pt>
                <c:pt idx="1">
                  <c:v>Jautājumu kārtošana saistībā ar
Eiropas Savienības struktūrfondiem
(finanšu līdzekļiem)</c:v>
                </c:pt>
                <c:pt idx="2">
                  <c:v>Saskarsme ar Valsts policiju</c:v>
                </c:pt>
                <c:pt idx="3">
                  <c:v>Darījumi muitā</c:v>
                </c:pt>
                <c:pt idx="4">
                  <c:v>Jautājumu kārtošana tiesā</c:v>
                </c:pt>
                <c:pt idx="5">
                  <c:v>Uzņēmuma reģistrēšana</c:v>
                </c:pt>
                <c:pt idx="6">
                  <c:v>Uzturēšanās atļauju,
izsaukumu kārtošana</c:v>
                </c:pt>
              </c:strCache>
            </c:strRef>
          </c:cat>
          <c:val>
            <c:numRef>
              <c:f>Dati!$C$240:$C$246</c:f>
              <c:numCache>
                <c:formatCode>0</c:formatCode>
                <c:ptCount val="7"/>
                <c:pt idx="0">
                  <c:v>46.477417072091605</c:v>
                </c:pt>
                <c:pt idx="1">
                  <c:v>41.084876898127348</c:v>
                </c:pt>
                <c:pt idx="2">
                  <c:v>39.87755270529231</c:v>
                </c:pt>
                <c:pt idx="3">
                  <c:v>31.929824561403247</c:v>
                </c:pt>
                <c:pt idx="4">
                  <c:v>29.715488721804274</c:v>
                </c:pt>
                <c:pt idx="5">
                  <c:v>24.160259472209749</c:v>
                </c:pt>
                <c:pt idx="6">
                  <c:v>15.637116320212174</c:v>
                </c:pt>
              </c:numCache>
            </c:numRef>
          </c:val>
          <c:extLst>
            <c:ext xmlns:c16="http://schemas.microsoft.com/office/drawing/2014/chart" uri="{C3380CC4-5D6E-409C-BE32-E72D297353CC}">
              <c16:uniqueId val="{00000000-EEDB-4B88-9D2F-1D53A4B9B250}"/>
            </c:ext>
          </c:extLst>
        </c:ser>
        <c:ser>
          <c:idx val="1"/>
          <c:order val="1"/>
          <c:tx>
            <c:strRef>
              <c:f>Dati!$D$232</c:f>
              <c:strCache>
                <c:ptCount val="1"/>
                <c:pt idx="0">
                  <c:v>2024., n=402</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Dati!$B$240:$B$246</c:f>
              <c:strCache>
                <c:ptCount val="7"/>
                <c:pt idx="0">
                  <c:v>Saskarsme ar Satiksmes uzraudzības
un koordinācijas biroju (Ceļu policija)</c:v>
                </c:pt>
                <c:pt idx="1">
                  <c:v>Jautājumu kārtošana saistībā ar
Eiropas Savienības struktūrfondiem
(finanšu līdzekļiem)</c:v>
                </c:pt>
                <c:pt idx="2">
                  <c:v>Saskarsme ar Valsts policiju</c:v>
                </c:pt>
                <c:pt idx="3">
                  <c:v>Darījumi muitā</c:v>
                </c:pt>
                <c:pt idx="4">
                  <c:v>Jautājumu kārtošana tiesā</c:v>
                </c:pt>
                <c:pt idx="5">
                  <c:v>Uzņēmuma reģistrēšana</c:v>
                </c:pt>
                <c:pt idx="6">
                  <c:v>Uzturēšanās atļauju,
izsaukumu kārtošana</c:v>
                </c:pt>
              </c:strCache>
            </c:strRef>
          </c:cat>
          <c:val>
            <c:numRef>
              <c:f>Dati!$D$240:$D$246</c:f>
              <c:numCache>
                <c:formatCode>0</c:formatCode>
                <c:ptCount val="7"/>
                <c:pt idx="0">
                  <c:v>29</c:v>
                </c:pt>
                <c:pt idx="1">
                  <c:v>31</c:v>
                </c:pt>
                <c:pt idx="2">
                  <c:v>23</c:v>
                </c:pt>
                <c:pt idx="3">
                  <c:v>21</c:v>
                </c:pt>
                <c:pt idx="4">
                  <c:v>21</c:v>
                </c:pt>
                <c:pt idx="5">
                  <c:v>21</c:v>
                </c:pt>
                <c:pt idx="6">
                  <c:v>8</c:v>
                </c:pt>
              </c:numCache>
            </c:numRef>
          </c:val>
          <c:extLst>
            <c:ext xmlns:c16="http://schemas.microsoft.com/office/drawing/2014/chart" uri="{C3380CC4-5D6E-409C-BE32-E72D297353CC}">
              <c16:uniqueId val="{00000001-EEDB-4B88-9D2F-1D53A4B9B250}"/>
            </c:ext>
          </c:extLst>
        </c:ser>
        <c:ser>
          <c:idx val="2"/>
          <c:order val="2"/>
          <c:tx>
            <c:strRef>
              <c:f>Dati!$E$232</c:f>
              <c:strCache>
                <c:ptCount val="1"/>
                <c:pt idx="0">
                  <c:v>2023., n=401</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Dati!$B$240:$B$246</c:f>
              <c:strCache>
                <c:ptCount val="7"/>
                <c:pt idx="0">
                  <c:v>Saskarsme ar Satiksmes uzraudzības
un koordinācijas biroju (Ceļu policija)</c:v>
                </c:pt>
                <c:pt idx="1">
                  <c:v>Jautājumu kārtošana saistībā ar
Eiropas Savienības struktūrfondiem
(finanšu līdzekļiem)</c:v>
                </c:pt>
                <c:pt idx="2">
                  <c:v>Saskarsme ar Valsts policiju</c:v>
                </c:pt>
                <c:pt idx="3">
                  <c:v>Darījumi muitā</c:v>
                </c:pt>
                <c:pt idx="4">
                  <c:v>Jautājumu kārtošana tiesā</c:v>
                </c:pt>
                <c:pt idx="5">
                  <c:v>Uzņēmuma reģistrēšana</c:v>
                </c:pt>
                <c:pt idx="6">
                  <c:v>Uzturēšanās atļauju,
izsaukumu kārtošana</c:v>
                </c:pt>
              </c:strCache>
            </c:strRef>
          </c:cat>
          <c:val>
            <c:numRef>
              <c:f>Dati!$E$240:$E$246</c:f>
              <c:numCache>
                <c:formatCode>0</c:formatCode>
                <c:ptCount val="7"/>
                <c:pt idx="0">
                  <c:v>24</c:v>
                </c:pt>
                <c:pt idx="1">
                  <c:v>25</c:v>
                </c:pt>
                <c:pt idx="2">
                  <c:v>25</c:v>
                </c:pt>
                <c:pt idx="3">
                  <c:v>18</c:v>
                </c:pt>
                <c:pt idx="4">
                  <c:v>19</c:v>
                </c:pt>
                <c:pt idx="5">
                  <c:v>21</c:v>
                </c:pt>
                <c:pt idx="6">
                  <c:v>7</c:v>
                </c:pt>
              </c:numCache>
            </c:numRef>
          </c:val>
          <c:extLst>
            <c:ext xmlns:c16="http://schemas.microsoft.com/office/drawing/2014/chart" uri="{C3380CC4-5D6E-409C-BE32-E72D297353CC}">
              <c16:uniqueId val="{00000002-EEDB-4B88-9D2F-1D53A4B9B250}"/>
            </c:ext>
          </c:extLst>
        </c:ser>
        <c:ser>
          <c:idx val="3"/>
          <c:order val="3"/>
          <c:tx>
            <c:strRef>
              <c:f>Dati!$F$232</c:f>
              <c:strCache>
                <c:ptCount val="1"/>
                <c:pt idx="0">
                  <c:v>2022., n=400</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Dati!$B$240:$B$246</c:f>
              <c:strCache>
                <c:ptCount val="7"/>
                <c:pt idx="0">
                  <c:v>Saskarsme ar Satiksmes uzraudzības
un koordinācijas biroju (Ceļu policija)</c:v>
                </c:pt>
                <c:pt idx="1">
                  <c:v>Jautājumu kārtošana saistībā ar
Eiropas Savienības struktūrfondiem
(finanšu līdzekļiem)</c:v>
                </c:pt>
                <c:pt idx="2">
                  <c:v>Saskarsme ar Valsts policiju</c:v>
                </c:pt>
                <c:pt idx="3">
                  <c:v>Darījumi muitā</c:v>
                </c:pt>
                <c:pt idx="4">
                  <c:v>Jautājumu kārtošana tiesā</c:v>
                </c:pt>
                <c:pt idx="5">
                  <c:v>Uzņēmuma reģistrēšana</c:v>
                </c:pt>
                <c:pt idx="6">
                  <c:v>Uzturēšanās atļauju,
izsaukumu kārtošana</c:v>
                </c:pt>
              </c:strCache>
            </c:strRef>
          </c:cat>
          <c:val>
            <c:numRef>
              <c:f>Dati!$F$240:$F$246</c:f>
              <c:numCache>
                <c:formatCode>0</c:formatCode>
                <c:ptCount val="7"/>
                <c:pt idx="0">
                  <c:v>32</c:v>
                </c:pt>
                <c:pt idx="1">
                  <c:v>30</c:v>
                </c:pt>
                <c:pt idx="2">
                  <c:v>31</c:v>
                </c:pt>
                <c:pt idx="3">
                  <c:v>21.2</c:v>
                </c:pt>
                <c:pt idx="4">
                  <c:v>21</c:v>
                </c:pt>
                <c:pt idx="5">
                  <c:v>27</c:v>
                </c:pt>
                <c:pt idx="6">
                  <c:v>13</c:v>
                </c:pt>
              </c:numCache>
            </c:numRef>
          </c:val>
          <c:extLst>
            <c:ext xmlns:c16="http://schemas.microsoft.com/office/drawing/2014/chart" uri="{C3380CC4-5D6E-409C-BE32-E72D297353CC}">
              <c16:uniqueId val="{00000003-EEDB-4B88-9D2F-1D53A4B9B250}"/>
            </c:ext>
          </c:extLst>
        </c:ser>
        <c:dLbls>
          <c:showLegendKey val="0"/>
          <c:showVal val="0"/>
          <c:showCatName val="0"/>
          <c:showSerName val="0"/>
          <c:showPercent val="0"/>
          <c:showBubbleSize val="0"/>
        </c:dLbls>
        <c:gapWidth val="100"/>
        <c:axId val="159364224"/>
        <c:axId val="159365760"/>
      </c:barChart>
      <c:catAx>
        <c:axId val="159364224"/>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59365760"/>
        <c:crosses val="autoZero"/>
        <c:auto val="1"/>
        <c:lblAlgn val="ctr"/>
        <c:lblOffset val="100"/>
        <c:noMultiLvlLbl val="0"/>
      </c:catAx>
      <c:valAx>
        <c:axId val="159365760"/>
        <c:scaling>
          <c:orientation val="minMax"/>
          <c:max val="70"/>
        </c:scaling>
        <c:delete val="1"/>
        <c:axPos val="t"/>
        <c:numFmt formatCode="0" sourceLinked="1"/>
        <c:majorTickMark val="out"/>
        <c:minorTickMark val="none"/>
        <c:tickLblPos val="nextTo"/>
        <c:crossAx val="159364224"/>
        <c:crosses val="autoZero"/>
        <c:crossBetween val="between"/>
      </c:valAx>
      <c:spPr>
        <a:noFill/>
        <a:ln>
          <a:noFill/>
        </a:ln>
        <a:effectLst/>
      </c:spPr>
    </c:plotArea>
    <c:legend>
      <c:legendPos val="r"/>
      <c:layout>
        <c:manualLayout>
          <c:xMode val="edge"/>
          <c:yMode val="edge"/>
          <c:x val="0.78959461798044472"/>
          <c:y val="0.76557660537664396"/>
          <c:w val="0.19765324617441687"/>
          <c:h val="0.220526376044674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1077853678886"/>
          <c:y val="9.8045361454212401E-2"/>
          <c:w val="0.54089221463211135"/>
          <c:h val="0.86641344306921242"/>
        </c:manualLayout>
      </c:layout>
      <c:barChart>
        <c:barDir val="bar"/>
        <c:grouping val="clustered"/>
        <c:varyColors val="0"/>
        <c:ser>
          <c:idx val="0"/>
          <c:order val="0"/>
          <c:tx>
            <c:strRef>
              <c:f>Dati!$C$281</c:f>
              <c:strCache>
                <c:ptCount val="1"/>
                <c:pt idx="0">
                  <c:v>2025., n=419</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Dati!$B$282:$B$288</c:f>
              <c:strCache>
                <c:ptCount val="7"/>
                <c:pt idx="0">
                  <c:v>Autotransporta reģistrācija vai
tehniskā apskate (CSDD)</c:v>
                </c:pt>
                <c:pt idx="1">
                  <c:v>Jautājumu kārtošana
Valsts ieņēmumu dienestā (VID)</c:v>
                </c:pt>
                <c:pt idx="2">
                  <c:v>Inspekcijas vai citas kontrolējošās iestādes</c:v>
                </c:pt>
                <c:pt idx="3">
                  <c:v>Atļauju, licenču saņemšana</c:v>
                </c:pt>
                <c:pt idx="4">
                  <c:v>Ar būvniecību saistītu jautājumu kārtošana</c:v>
                </c:pt>
                <c:pt idx="5">
                  <c:v>Nekustamā īpašuma lietu kārtošana (zemes zonējuma maiņa, transformācija, īpašumu reģistrēšana, pārreģistrēšana u. c.)</c:v>
                </c:pt>
                <c:pt idx="6">
                  <c:v>Valsts vai pašvaldības pasūtījumu iegūšana</c:v>
                </c:pt>
              </c:strCache>
            </c:strRef>
          </c:cat>
          <c:val>
            <c:numRef>
              <c:f>Dati!$C$282:$C$288</c:f>
              <c:numCache>
                <c:formatCode>0</c:formatCode>
                <c:ptCount val="7"/>
                <c:pt idx="0">
                  <c:v>87.544248857437537</c:v>
                </c:pt>
                <c:pt idx="1">
                  <c:v>77.584148606810842</c:v>
                </c:pt>
                <c:pt idx="2">
                  <c:v>63.748524251805513</c:v>
                </c:pt>
                <c:pt idx="3">
                  <c:v>62.076084328467729</c:v>
                </c:pt>
                <c:pt idx="4">
                  <c:v>59.569181777973846</c:v>
                </c:pt>
                <c:pt idx="5">
                  <c:v>52.039911543564358</c:v>
                </c:pt>
                <c:pt idx="6">
                  <c:v>48.672174554031727</c:v>
                </c:pt>
              </c:numCache>
            </c:numRef>
          </c:val>
          <c:extLst>
            <c:ext xmlns:c16="http://schemas.microsoft.com/office/drawing/2014/chart" uri="{C3380CC4-5D6E-409C-BE32-E72D297353CC}">
              <c16:uniqueId val="{00000000-C307-4DF5-9033-2C315A063572}"/>
            </c:ext>
          </c:extLst>
        </c:ser>
        <c:ser>
          <c:idx val="1"/>
          <c:order val="1"/>
          <c:tx>
            <c:strRef>
              <c:f>Dati!$D$281</c:f>
              <c:strCache>
                <c:ptCount val="1"/>
                <c:pt idx="0">
                  <c:v>2024., n=402</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Dati!$B$282:$B$288</c:f>
              <c:strCache>
                <c:ptCount val="7"/>
                <c:pt idx="0">
                  <c:v>Autotransporta reģistrācija vai
tehniskā apskate (CSDD)</c:v>
                </c:pt>
                <c:pt idx="1">
                  <c:v>Jautājumu kārtošana
Valsts ieņēmumu dienestā (VID)</c:v>
                </c:pt>
                <c:pt idx="2">
                  <c:v>Inspekcijas vai citas kontrolējošās iestādes</c:v>
                </c:pt>
                <c:pt idx="3">
                  <c:v>Atļauju, licenču saņemšana</c:v>
                </c:pt>
                <c:pt idx="4">
                  <c:v>Ar būvniecību saistītu jautājumu kārtošana</c:v>
                </c:pt>
                <c:pt idx="5">
                  <c:v>Nekustamā īpašuma lietu kārtošana (zemes zonējuma maiņa, transformācija, īpašumu reģistrēšana, pārreģistrēšana u. c.)</c:v>
                </c:pt>
                <c:pt idx="6">
                  <c:v>Valsts vai pašvaldības pasūtījumu iegūšana</c:v>
                </c:pt>
              </c:strCache>
            </c:strRef>
          </c:cat>
          <c:val>
            <c:numRef>
              <c:f>Dati!$D$282:$D$288</c:f>
              <c:numCache>
                <c:formatCode>0</c:formatCode>
                <c:ptCount val="7"/>
                <c:pt idx="0">
                  <c:v>80</c:v>
                </c:pt>
                <c:pt idx="1">
                  <c:v>74</c:v>
                </c:pt>
                <c:pt idx="2">
                  <c:v>55</c:v>
                </c:pt>
                <c:pt idx="3">
                  <c:v>39</c:v>
                </c:pt>
                <c:pt idx="4">
                  <c:v>43</c:v>
                </c:pt>
                <c:pt idx="5">
                  <c:v>42</c:v>
                </c:pt>
                <c:pt idx="6">
                  <c:v>23</c:v>
                </c:pt>
              </c:numCache>
            </c:numRef>
          </c:val>
          <c:extLst>
            <c:ext xmlns:c16="http://schemas.microsoft.com/office/drawing/2014/chart" uri="{C3380CC4-5D6E-409C-BE32-E72D297353CC}">
              <c16:uniqueId val="{00000001-C307-4DF5-9033-2C315A063572}"/>
            </c:ext>
          </c:extLst>
        </c:ser>
        <c:ser>
          <c:idx val="2"/>
          <c:order val="2"/>
          <c:tx>
            <c:strRef>
              <c:f>Dati!$E$281</c:f>
              <c:strCache>
                <c:ptCount val="1"/>
                <c:pt idx="0">
                  <c:v>2023., n=401</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Dati!$B$282:$B$288</c:f>
              <c:strCache>
                <c:ptCount val="7"/>
                <c:pt idx="0">
                  <c:v>Autotransporta reģistrācija vai
tehniskā apskate (CSDD)</c:v>
                </c:pt>
                <c:pt idx="1">
                  <c:v>Jautājumu kārtošana
Valsts ieņēmumu dienestā (VID)</c:v>
                </c:pt>
                <c:pt idx="2">
                  <c:v>Inspekcijas vai citas kontrolējošās iestādes</c:v>
                </c:pt>
                <c:pt idx="3">
                  <c:v>Atļauju, licenču saņemšana</c:v>
                </c:pt>
                <c:pt idx="4">
                  <c:v>Ar būvniecību saistītu jautājumu kārtošana</c:v>
                </c:pt>
                <c:pt idx="5">
                  <c:v>Nekustamā īpašuma lietu kārtošana (zemes zonējuma maiņa, transformācija, īpašumu reģistrēšana, pārreģistrēšana u. c.)</c:v>
                </c:pt>
                <c:pt idx="6">
                  <c:v>Valsts vai pašvaldības pasūtījumu iegūšana</c:v>
                </c:pt>
              </c:strCache>
            </c:strRef>
          </c:cat>
          <c:val>
            <c:numRef>
              <c:f>Dati!$E$282:$E$288</c:f>
              <c:numCache>
                <c:formatCode>0</c:formatCode>
                <c:ptCount val="7"/>
                <c:pt idx="0">
                  <c:v>63</c:v>
                </c:pt>
                <c:pt idx="1">
                  <c:v>75</c:v>
                </c:pt>
                <c:pt idx="2">
                  <c:v>60</c:v>
                </c:pt>
                <c:pt idx="3">
                  <c:v>40</c:v>
                </c:pt>
                <c:pt idx="4">
                  <c:v>38</c:v>
                </c:pt>
                <c:pt idx="5">
                  <c:v>32</c:v>
                </c:pt>
                <c:pt idx="6">
                  <c:v>19</c:v>
                </c:pt>
              </c:numCache>
            </c:numRef>
          </c:val>
          <c:extLst>
            <c:ext xmlns:c16="http://schemas.microsoft.com/office/drawing/2014/chart" uri="{C3380CC4-5D6E-409C-BE32-E72D297353CC}">
              <c16:uniqueId val="{00000002-C307-4DF5-9033-2C315A063572}"/>
            </c:ext>
          </c:extLst>
        </c:ser>
        <c:ser>
          <c:idx val="3"/>
          <c:order val="3"/>
          <c:tx>
            <c:strRef>
              <c:f>Dati!$F$281</c:f>
              <c:strCache>
                <c:ptCount val="1"/>
                <c:pt idx="0">
                  <c:v>2022., n=400</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Dati!$B$282:$B$288</c:f>
              <c:strCache>
                <c:ptCount val="7"/>
                <c:pt idx="0">
                  <c:v>Autotransporta reģistrācija vai
tehniskā apskate (CSDD)</c:v>
                </c:pt>
                <c:pt idx="1">
                  <c:v>Jautājumu kārtošana
Valsts ieņēmumu dienestā (VID)</c:v>
                </c:pt>
                <c:pt idx="2">
                  <c:v>Inspekcijas vai citas kontrolējošās iestādes</c:v>
                </c:pt>
                <c:pt idx="3">
                  <c:v>Atļauju, licenču saņemšana</c:v>
                </c:pt>
                <c:pt idx="4">
                  <c:v>Ar būvniecību saistītu jautājumu kārtošana</c:v>
                </c:pt>
                <c:pt idx="5">
                  <c:v>Nekustamā īpašuma lietu kārtošana (zemes zonējuma maiņa, transformācija, īpašumu reģistrēšana, pārreģistrēšana u. c.)</c:v>
                </c:pt>
                <c:pt idx="6">
                  <c:v>Valsts vai pašvaldības pasūtījumu iegūšana</c:v>
                </c:pt>
              </c:strCache>
            </c:strRef>
          </c:cat>
          <c:val>
            <c:numRef>
              <c:f>Dati!$F$282:$F$288</c:f>
              <c:numCache>
                <c:formatCode>0</c:formatCode>
                <c:ptCount val="7"/>
                <c:pt idx="0">
                  <c:v>77</c:v>
                </c:pt>
                <c:pt idx="1">
                  <c:v>78</c:v>
                </c:pt>
                <c:pt idx="2">
                  <c:v>57</c:v>
                </c:pt>
                <c:pt idx="3">
                  <c:v>48</c:v>
                </c:pt>
                <c:pt idx="4">
                  <c:v>44</c:v>
                </c:pt>
                <c:pt idx="5">
                  <c:v>41</c:v>
                </c:pt>
                <c:pt idx="6">
                  <c:v>24</c:v>
                </c:pt>
              </c:numCache>
            </c:numRef>
          </c:val>
          <c:extLst>
            <c:ext xmlns:c16="http://schemas.microsoft.com/office/drawing/2014/chart" uri="{C3380CC4-5D6E-409C-BE32-E72D297353CC}">
              <c16:uniqueId val="{00000003-C307-4DF5-9033-2C315A063572}"/>
            </c:ext>
          </c:extLst>
        </c:ser>
        <c:dLbls>
          <c:showLegendKey val="0"/>
          <c:showVal val="0"/>
          <c:showCatName val="0"/>
          <c:showSerName val="0"/>
          <c:showPercent val="0"/>
          <c:showBubbleSize val="0"/>
        </c:dLbls>
        <c:gapWidth val="100"/>
        <c:axId val="160765056"/>
        <c:axId val="160766592"/>
      </c:barChart>
      <c:catAx>
        <c:axId val="160765056"/>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0766592"/>
        <c:crosses val="autoZero"/>
        <c:auto val="1"/>
        <c:lblAlgn val="ctr"/>
        <c:lblOffset val="100"/>
        <c:noMultiLvlLbl val="0"/>
      </c:catAx>
      <c:valAx>
        <c:axId val="160766592"/>
        <c:scaling>
          <c:orientation val="minMax"/>
        </c:scaling>
        <c:delete val="1"/>
        <c:axPos val="t"/>
        <c:numFmt formatCode="0" sourceLinked="1"/>
        <c:majorTickMark val="out"/>
        <c:minorTickMark val="none"/>
        <c:tickLblPos val="nextTo"/>
        <c:crossAx val="1607650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7052879482915921"/>
          <c:y val="0.1949905061867267"/>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1.6381236038719285E-2"/>
          <c:y val="0.18221291262413239"/>
          <c:w val="0.98038457805757029"/>
          <c:h val="0.79118491083415055"/>
        </c:manualLayout>
      </c:layout>
      <c:barChart>
        <c:barDir val="bar"/>
        <c:grouping val="stacked"/>
        <c:varyColors val="0"/>
        <c:ser>
          <c:idx val="0"/>
          <c:order val="0"/>
          <c:tx>
            <c:strRef>
              <c:f>Dati!$C$301</c:f>
              <c:strCache>
                <c:ptCount val="1"/>
                <c:pt idx="0">
                  <c:v>.</c:v>
                </c:pt>
              </c:strCache>
            </c:strRef>
          </c:tx>
          <c:spPr>
            <a:noFill/>
            <a:ln>
              <a:noFill/>
            </a:ln>
            <a:effectLst/>
          </c:spPr>
          <c:invertIfNegative val="0"/>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Dati!$C$302:$C$315</c:f>
              <c:numCache>
                <c:formatCode>0</c:formatCode>
                <c:ptCount val="14"/>
                <c:pt idx="0">
                  <c:v>3</c:v>
                </c:pt>
                <c:pt idx="1">
                  <c:v>3</c:v>
                </c:pt>
                <c:pt idx="2">
                  <c:v>3</c:v>
                </c:pt>
                <c:pt idx="3">
                  <c:v>3</c:v>
                </c:pt>
                <c:pt idx="4">
                  <c:v>3</c:v>
                </c:pt>
                <c:pt idx="5">
                  <c:v>3</c:v>
                </c:pt>
                <c:pt idx="6">
                  <c:v>3</c:v>
                </c:pt>
                <c:pt idx="7">
                  <c:v>3</c:v>
                </c:pt>
                <c:pt idx="8">
                  <c:v>3</c:v>
                </c:pt>
                <c:pt idx="9">
                  <c:v>3</c:v>
                </c:pt>
                <c:pt idx="10">
                  <c:v>3</c:v>
                </c:pt>
                <c:pt idx="11">
                  <c:v>3</c:v>
                </c:pt>
                <c:pt idx="12">
                  <c:v>3</c:v>
                </c:pt>
                <c:pt idx="13">
                  <c:v>3</c:v>
                </c:pt>
              </c:numCache>
            </c:numRef>
          </c:val>
          <c:extLst>
            <c:ext xmlns:c16="http://schemas.microsoft.com/office/drawing/2014/chart" uri="{C3380CC4-5D6E-409C-BE32-E72D297353CC}">
              <c16:uniqueId val="{00000000-692E-409B-9813-F92AE7919E68}"/>
            </c:ext>
          </c:extLst>
        </c:ser>
        <c:ser>
          <c:idx val="1"/>
          <c:order val="1"/>
          <c:tx>
            <c:strRef>
              <c:f>Dati!$D$301</c:f>
              <c:strCache>
                <c:ptCount val="1"/>
                <c:pt idx="0">
                  <c:v>Izmantoja personiskos sakarus (draugus, paziņas u. tml.)</c:v>
                </c:pt>
              </c:strCache>
            </c:strRef>
          </c:tx>
          <c:spPr>
            <a:solidFill>
              <a:srgbClr val="0F552E"/>
            </a:solidFill>
            <a:ln>
              <a:noFill/>
            </a:ln>
            <a:effectLst/>
          </c:spPr>
          <c:invertIfNegative val="0"/>
          <c:dLbls>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2E-409B-9813-F92AE7919E68}"/>
                </c:ext>
              </c:extLst>
            </c:dLbl>
            <c:dLbl>
              <c:idx val="1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2E-409B-9813-F92AE7919E68}"/>
                </c:ext>
              </c:extLst>
            </c:dLbl>
            <c:dLbl>
              <c:idx val="13"/>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2E-409B-9813-F92AE7919E6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Dati!$D$302:$D$315</c:f>
              <c:numCache>
                <c:formatCode>0</c:formatCode>
                <c:ptCount val="14"/>
                <c:pt idx="0">
                  <c:v>17.583466284622293</c:v>
                </c:pt>
                <c:pt idx="1">
                  <c:v>12.988409308996122</c:v>
                </c:pt>
                <c:pt idx="2">
                  <c:v>8.5130629668670359</c:v>
                </c:pt>
                <c:pt idx="3">
                  <c:v>6.0483123462788164</c:v>
                </c:pt>
                <c:pt idx="4">
                  <c:v>6.4741813980447862</c:v>
                </c:pt>
                <c:pt idx="5">
                  <c:v>6.9833534472958743</c:v>
                </c:pt>
                <c:pt idx="6">
                  <c:v>6.5128035897696295</c:v>
                </c:pt>
                <c:pt idx="7">
                  <c:v>7.3859040397665945</c:v>
                </c:pt>
                <c:pt idx="8">
                  <c:v>6.3441145798519987</c:v>
                </c:pt>
                <c:pt idx="9">
                  <c:v>4.4021575840256011</c:v>
                </c:pt>
                <c:pt idx="10">
                  <c:v>3.9466538746990603</c:v>
                </c:pt>
                <c:pt idx="11">
                  <c:v>1.4781931620454651</c:v>
                </c:pt>
                <c:pt idx="12">
                  <c:v>1.5513897866839061</c:v>
                </c:pt>
                <c:pt idx="13">
                  <c:v>1.6975051255224121</c:v>
                </c:pt>
              </c:numCache>
            </c:numRef>
          </c:val>
          <c:extLst>
            <c:ext xmlns:c16="http://schemas.microsoft.com/office/drawing/2014/chart" uri="{C3380CC4-5D6E-409C-BE32-E72D297353CC}">
              <c16:uniqueId val="{00000004-692E-409B-9813-F92AE7919E68}"/>
            </c:ext>
          </c:extLst>
        </c:ser>
        <c:ser>
          <c:idx val="2"/>
          <c:order val="2"/>
          <c:tx>
            <c:strRef>
              <c:f>Dati!$E$301</c:f>
              <c:strCache>
                <c:ptCount val="1"/>
                <c:pt idx="0">
                  <c:v>.</c:v>
                </c:pt>
              </c:strCache>
            </c:strRef>
          </c:tx>
          <c:spPr>
            <a:noFill/>
            <a:ln>
              <a:noFill/>
            </a:ln>
            <a:effectLst/>
          </c:spPr>
          <c:invertIfNegative val="0"/>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Dati!$E$302:$E$315</c:f>
              <c:numCache>
                <c:formatCode>0</c:formatCode>
                <c:ptCount val="14"/>
                <c:pt idx="0">
                  <c:v>30</c:v>
                </c:pt>
                <c:pt idx="1">
                  <c:v>34.595056975626171</c:v>
                </c:pt>
                <c:pt idx="2">
                  <c:v>39.070403317755257</c:v>
                </c:pt>
                <c:pt idx="3">
                  <c:v>41.535153938343477</c:v>
                </c:pt>
                <c:pt idx="4">
                  <c:v>41.109284886577505</c:v>
                </c:pt>
                <c:pt idx="5">
                  <c:v>40.600112837326421</c:v>
                </c:pt>
                <c:pt idx="6">
                  <c:v>41.070662694852665</c:v>
                </c:pt>
                <c:pt idx="7">
                  <c:v>40.197562244855703</c:v>
                </c:pt>
                <c:pt idx="8">
                  <c:v>41.239351704770293</c:v>
                </c:pt>
                <c:pt idx="9">
                  <c:v>43.181308700596688</c:v>
                </c:pt>
                <c:pt idx="10">
                  <c:v>43.636812409923238</c:v>
                </c:pt>
                <c:pt idx="11">
                  <c:v>46.105273122576833</c:v>
                </c:pt>
                <c:pt idx="12">
                  <c:v>46.032076497938391</c:v>
                </c:pt>
                <c:pt idx="13">
                  <c:v>45.885961159099878</c:v>
                </c:pt>
              </c:numCache>
            </c:numRef>
          </c:val>
          <c:extLst>
            <c:ext xmlns:c16="http://schemas.microsoft.com/office/drawing/2014/chart" uri="{C3380CC4-5D6E-409C-BE32-E72D297353CC}">
              <c16:uniqueId val="{00000005-692E-409B-9813-F92AE7919E68}"/>
            </c:ext>
          </c:extLst>
        </c:ser>
        <c:ser>
          <c:idx val="3"/>
          <c:order val="3"/>
          <c:tx>
            <c:strRef>
              <c:f>Dati!$F$301</c:f>
              <c:strCache>
                <c:ptCount val="1"/>
                <c:pt idx="0">
                  <c:v>Pasniedza nelielas dāvanas (suvenīrus, ziedus, saldumus)</c:v>
                </c:pt>
              </c:strCache>
            </c:strRef>
          </c:tx>
          <c:spPr>
            <a:solidFill>
              <a:srgbClr val="4C8264"/>
            </a:solidFill>
            <a:ln>
              <a:noFill/>
            </a:ln>
            <a:effectLst/>
          </c:spPr>
          <c:invertIfNegative val="0"/>
          <c:dLbls>
            <c:dLbl>
              <c:idx val="0"/>
              <c:layout>
                <c:manualLayout>
                  <c:x val="1.20994834692573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2E-409B-9813-F92AE7919E68}"/>
                </c:ext>
              </c:extLst>
            </c:dLbl>
            <c:dLbl>
              <c:idx val="1"/>
              <c:layout>
                <c:manualLayout>
                  <c:x val="1.260276382056859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2E-409B-9813-F92AE7919E68}"/>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92E-409B-9813-F92AE7919E68}"/>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2E-409B-9813-F92AE7919E68}"/>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92E-409B-9813-F92AE7919E68}"/>
                </c:ext>
              </c:extLst>
            </c:dLbl>
            <c:dLbl>
              <c:idx val="5"/>
              <c:layout>
                <c:manualLayout>
                  <c:x val="1.3405291948335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92E-409B-9813-F92AE7919E68}"/>
                </c:ext>
              </c:extLst>
            </c:dLbl>
            <c:dLbl>
              <c:idx val="6"/>
              <c:layout>
                <c:manualLayout>
                  <c:x val="1.178006695551735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92E-409B-9813-F92AE7919E68}"/>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92E-409B-9813-F92AE7919E68}"/>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92E-409B-9813-F92AE7919E6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Dati!$F$302:$F$315</c:f>
              <c:numCache>
                <c:formatCode>0</c:formatCode>
                <c:ptCount val="14"/>
                <c:pt idx="0">
                  <c:v>1.6054734352831159</c:v>
                </c:pt>
                <c:pt idx="1">
                  <c:v>2.2476992902169264</c:v>
                </c:pt>
                <c:pt idx="2">
                  <c:v>1.8289749578019487</c:v>
                </c:pt>
                <c:pt idx="3">
                  <c:v>1.8348671379025432</c:v>
                </c:pt>
                <c:pt idx="4">
                  <c:v>1.0177396873891404</c:v>
                </c:pt>
                <c:pt idx="5">
                  <c:v>1.7249397442330736</c:v>
                </c:pt>
                <c:pt idx="6">
                  <c:v>1.8135327129082537</c:v>
                </c:pt>
                <c:pt idx="7">
                  <c:v>0</c:v>
                </c:pt>
                <c:pt idx="8">
                  <c:v>0.5349709770555191</c:v>
                </c:pt>
                <c:pt idx="9">
                  <c:v>0</c:v>
                </c:pt>
                <c:pt idx="10">
                  <c:v>0</c:v>
                </c:pt>
                <c:pt idx="11" formatCode="0.0">
                  <c:v>0.31923791524871725</c:v>
                </c:pt>
                <c:pt idx="12">
                  <c:v>0</c:v>
                </c:pt>
                <c:pt idx="13">
                  <c:v>0</c:v>
                </c:pt>
              </c:numCache>
            </c:numRef>
          </c:val>
          <c:extLst>
            <c:ext xmlns:c16="http://schemas.microsoft.com/office/drawing/2014/chart" uri="{C3380CC4-5D6E-409C-BE32-E72D297353CC}">
              <c16:uniqueId val="{0000000F-692E-409B-9813-F92AE7919E68}"/>
            </c:ext>
          </c:extLst>
        </c:ser>
        <c:ser>
          <c:idx val="4"/>
          <c:order val="4"/>
          <c:tx>
            <c:strRef>
              <c:f>Dati!$G$301</c:f>
              <c:strCache>
                <c:ptCount val="1"/>
                <c:pt idx="0">
                  <c:v>.</c:v>
                </c:pt>
              </c:strCache>
            </c:strRef>
          </c:tx>
          <c:spPr>
            <a:noFill/>
            <a:ln>
              <a:noFill/>
            </a:ln>
            <a:effectLst/>
          </c:spPr>
          <c:invertIfNegative val="0"/>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Dati!$G$302:$G$315</c:f>
              <c:numCache>
                <c:formatCode>0</c:formatCode>
                <c:ptCount val="14"/>
                <c:pt idx="0">
                  <c:v>30.642225854933809</c:v>
                </c:pt>
                <c:pt idx="1">
                  <c:v>30</c:v>
                </c:pt>
                <c:pt idx="2">
                  <c:v>30.418724332414978</c:v>
                </c:pt>
                <c:pt idx="3">
                  <c:v>30.412832152314383</c:v>
                </c:pt>
                <c:pt idx="4">
                  <c:v>31.229959602827787</c:v>
                </c:pt>
                <c:pt idx="5">
                  <c:v>30.522759545983853</c:v>
                </c:pt>
                <c:pt idx="6">
                  <c:v>30.434166577308673</c:v>
                </c:pt>
                <c:pt idx="7">
                  <c:v>32.247699290216929</c:v>
                </c:pt>
                <c:pt idx="8">
                  <c:v>31.712728313161406</c:v>
                </c:pt>
                <c:pt idx="9">
                  <c:v>32.247699290216929</c:v>
                </c:pt>
                <c:pt idx="10">
                  <c:v>32.247699290216929</c:v>
                </c:pt>
                <c:pt idx="11">
                  <c:v>31.928461374968208</c:v>
                </c:pt>
                <c:pt idx="12">
                  <c:v>32.247699290216929</c:v>
                </c:pt>
                <c:pt idx="13">
                  <c:v>32.247699290216929</c:v>
                </c:pt>
              </c:numCache>
            </c:numRef>
          </c:val>
          <c:extLst>
            <c:ext xmlns:c16="http://schemas.microsoft.com/office/drawing/2014/chart" uri="{C3380CC4-5D6E-409C-BE32-E72D297353CC}">
              <c16:uniqueId val="{00000010-692E-409B-9813-F92AE7919E68}"/>
            </c:ext>
          </c:extLst>
        </c:ser>
        <c:ser>
          <c:idx val="5"/>
          <c:order val="5"/>
          <c:tx>
            <c:strRef>
              <c:f>Dati!$H$301</c:f>
              <c:strCache>
                <c:ptCount val="1"/>
                <c:pt idx="0">
                  <c:v>Apmaksāja pusdienas, kādus izklaides pasākumus</c:v>
                </c:pt>
              </c:strCache>
            </c:strRef>
          </c:tx>
          <c:spPr>
            <a:solidFill>
              <a:srgbClr val="84AC94"/>
            </a:solidFill>
            <a:ln>
              <a:no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92E-409B-9813-F92AE7919E68}"/>
                </c:ext>
              </c:extLst>
            </c:dLbl>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92E-409B-9813-F92AE7919E68}"/>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92E-409B-9813-F92AE7919E68}"/>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92E-409B-9813-F92AE7919E68}"/>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92E-409B-9813-F92AE7919E68}"/>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92E-409B-9813-F92AE7919E6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Dati!$H$302:$H$315</c:f>
              <c:numCache>
                <c:formatCode>0.0</c:formatCode>
                <c:ptCount val="14"/>
                <c:pt idx="0" formatCode="0">
                  <c:v>0.83156427932481847</c:v>
                </c:pt>
                <c:pt idx="1">
                  <c:v>0.47593858488500701</c:v>
                </c:pt>
                <c:pt idx="2" formatCode="0">
                  <c:v>0</c:v>
                </c:pt>
                <c:pt idx="3">
                  <c:v>0.3885235328703861</c:v>
                </c:pt>
                <c:pt idx="4" formatCode="0">
                  <c:v>0.50886984369457022</c:v>
                </c:pt>
                <c:pt idx="5" formatCode="0">
                  <c:v>0.60284473819888418</c:v>
                </c:pt>
                <c:pt idx="6" formatCode="0">
                  <c:v>1.0251463518458499</c:v>
                </c:pt>
                <c:pt idx="7" formatCode="0">
                  <c:v>0</c:v>
                </c:pt>
                <c:pt idx="8" formatCode="0">
                  <c:v>0</c:v>
                </c:pt>
                <c:pt idx="9" formatCode="0">
                  <c:v>0</c:v>
                </c:pt>
                <c:pt idx="10" formatCode="0">
                  <c:v>0</c:v>
                </c:pt>
                <c:pt idx="11" formatCode="0">
                  <c:v>0</c:v>
                </c:pt>
                <c:pt idx="12" formatCode="0">
                  <c:v>0</c:v>
                </c:pt>
                <c:pt idx="13" formatCode="0">
                  <c:v>0</c:v>
                </c:pt>
              </c:numCache>
            </c:numRef>
          </c:val>
          <c:extLst>
            <c:ext xmlns:c16="http://schemas.microsoft.com/office/drawing/2014/chart" uri="{C3380CC4-5D6E-409C-BE32-E72D297353CC}">
              <c16:uniqueId val="{00000017-692E-409B-9813-F92AE7919E68}"/>
            </c:ext>
          </c:extLst>
        </c:ser>
        <c:ser>
          <c:idx val="6"/>
          <c:order val="6"/>
          <c:tx>
            <c:strRef>
              <c:f>Dati!$I$301</c:f>
              <c:strCache>
                <c:ptCount val="1"/>
                <c:pt idx="0">
                  <c:v>.</c:v>
                </c:pt>
              </c:strCache>
            </c:strRef>
          </c:tx>
          <c:spPr>
            <a:noFill/>
            <a:ln>
              <a:noFill/>
            </a:ln>
            <a:effectLst/>
          </c:spPr>
          <c:invertIfNegative val="0"/>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Dati!$I$302:$I$315</c:f>
              <c:numCache>
                <c:formatCode>0</c:formatCode>
                <c:ptCount val="14"/>
                <c:pt idx="0">
                  <c:v>30.193582072521032</c:v>
                </c:pt>
                <c:pt idx="1">
                  <c:v>30.549207766960844</c:v>
                </c:pt>
                <c:pt idx="2">
                  <c:v>31.025146351845851</c:v>
                </c:pt>
                <c:pt idx="3">
                  <c:v>30.636622818975464</c:v>
                </c:pt>
                <c:pt idx="4">
                  <c:v>30.516276508151279</c:v>
                </c:pt>
                <c:pt idx="5">
                  <c:v>30.422301613646965</c:v>
                </c:pt>
                <c:pt idx="6">
                  <c:v>30</c:v>
                </c:pt>
                <c:pt idx="7">
                  <c:v>31.025146351845851</c:v>
                </c:pt>
                <c:pt idx="8">
                  <c:v>31.025146351845851</c:v>
                </c:pt>
                <c:pt idx="9">
                  <c:v>31.025146351845851</c:v>
                </c:pt>
                <c:pt idx="10">
                  <c:v>31.025146351845851</c:v>
                </c:pt>
                <c:pt idx="11">
                  <c:v>31.025146351845851</c:v>
                </c:pt>
                <c:pt idx="12">
                  <c:v>31.025146351845851</c:v>
                </c:pt>
                <c:pt idx="13">
                  <c:v>31.025146351845851</c:v>
                </c:pt>
              </c:numCache>
            </c:numRef>
          </c:val>
          <c:extLst>
            <c:ext xmlns:c16="http://schemas.microsoft.com/office/drawing/2014/chart" uri="{C3380CC4-5D6E-409C-BE32-E72D297353CC}">
              <c16:uniqueId val="{00000018-692E-409B-9813-F92AE7919E68}"/>
            </c:ext>
          </c:extLst>
        </c:ser>
        <c:ser>
          <c:idx val="7"/>
          <c:order val="7"/>
          <c:tx>
            <c:strRef>
              <c:f>Dati!$J$301</c:f>
              <c:strCache>
                <c:ptCount val="1"/>
                <c:pt idx="0">
                  <c:v>Pasniedza lielākas dāvanas</c:v>
                </c:pt>
              </c:strCache>
            </c:strRef>
          </c:tx>
          <c:spPr>
            <a:solidFill>
              <a:srgbClr val="C3D6CC"/>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92E-409B-9813-F92AE7919E6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Dati!$J$302:$J$315</c:f>
              <c:numCache>
                <c:formatCode>0</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1A-692E-409B-9813-F92AE7919E68}"/>
            </c:ext>
          </c:extLst>
        </c:ser>
        <c:ser>
          <c:idx val="8"/>
          <c:order val="8"/>
          <c:tx>
            <c:strRef>
              <c:f>Dati!$K$301</c:f>
              <c:strCache>
                <c:ptCount val="1"/>
                <c:pt idx="0">
                  <c:v>.</c:v>
                </c:pt>
              </c:strCache>
            </c:strRef>
          </c:tx>
          <c:spPr>
            <a:noFill/>
            <a:ln>
              <a:noFill/>
            </a:ln>
            <a:effectLst/>
          </c:spPr>
          <c:invertIfNegative val="0"/>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Dati!$K$302:$K$315</c:f>
              <c:numCache>
                <c:formatCode>0</c:formatCode>
                <c:ptCount val="14"/>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numCache>
            </c:numRef>
          </c:val>
          <c:extLst>
            <c:ext xmlns:c16="http://schemas.microsoft.com/office/drawing/2014/chart" uri="{C3380CC4-5D6E-409C-BE32-E72D297353CC}">
              <c16:uniqueId val="{0000001B-692E-409B-9813-F92AE7919E68}"/>
            </c:ext>
          </c:extLst>
        </c:ser>
        <c:ser>
          <c:idx val="9"/>
          <c:order val="9"/>
          <c:tx>
            <c:strRef>
              <c:f>Dati!$L$301</c:f>
              <c:strCache>
                <c:ptCount val="1"/>
                <c:pt idx="0">
                  <c:v>Veica neoficiālus maksājumus</c:v>
                </c:pt>
              </c:strCache>
            </c:strRef>
          </c:tx>
          <c:spPr>
            <a:solidFill>
              <a:srgbClr val="E6EEEA"/>
            </a:solidFill>
            <a:ln>
              <a:noFill/>
            </a:ln>
            <a:effectLst/>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92E-409B-9813-F92AE7919E68}"/>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92E-409B-9813-F92AE7919E68}"/>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92E-409B-9813-F92AE7919E68}"/>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92E-409B-9813-F92AE7919E68}"/>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92E-409B-9813-F92AE7919E6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Dati!$L$302:$L$315</c:f>
              <c:numCache>
                <c:formatCode>0</c:formatCode>
                <c:ptCount val="14"/>
                <c:pt idx="0">
                  <c:v>0</c:v>
                </c:pt>
                <c:pt idx="1">
                  <c:v>0</c:v>
                </c:pt>
                <c:pt idx="2" formatCode="0.0">
                  <c:v>0.34366428817337402</c:v>
                </c:pt>
                <c:pt idx="3" formatCode="0.0">
                  <c:v>0.33464826964569255</c:v>
                </c:pt>
                <c:pt idx="4">
                  <c:v>0.50886984369457022</c:v>
                </c:pt>
                <c:pt idx="5">
                  <c:v>0</c:v>
                </c:pt>
                <c:pt idx="6">
                  <c:v>0</c:v>
                </c:pt>
                <c:pt idx="7">
                  <c:v>0</c:v>
                </c:pt>
                <c:pt idx="8">
                  <c:v>0</c:v>
                </c:pt>
                <c:pt idx="9">
                  <c:v>0</c:v>
                </c:pt>
                <c:pt idx="10">
                  <c:v>0</c:v>
                </c:pt>
                <c:pt idx="11" formatCode="0.0">
                  <c:v>0.31923791524871725</c:v>
                </c:pt>
                <c:pt idx="12">
                  <c:v>0</c:v>
                </c:pt>
                <c:pt idx="13">
                  <c:v>0</c:v>
                </c:pt>
              </c:numCache>
            </c:numRef>
          </c:val>
          <c:extLst>
            <c:ext xmlns:c16="http://schemas.microsoft.com/office/drawing/2014/chart" uri="{C3380CC4-5D6E-409C-BE32-E72D297353CC}">
              <c16:uniqueId val="{00000021-692E-409B-9813-F92AE7919E68}"/>
            </c:ext>
          </c:extLst>
        </c:ser>
        <c:ser>
          <c:idx val="10"/>
          <c:order val="10"/>
          <c:tx>
            <c:strRef>
              <c:f>Dati!$M$301</c:f>
              <c:strCache>
                <c:ptCount val="1"/>
                <c:pt idx="0">
                  <c:v>.</c:v>
                </c:pt>
              </c:strCache>
            </c:strRef>
          </c:tx>
          <c:spPr>
            <a:noFill/>
            <a:ln>
              <a:noFill/>
            </a:ln>
            <a:effectLst/>
          </c:spPr>
          <c:invertIfNegative val="0"/>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Dati!$M$302:$M$315</c:f>
              <c:numCache>
                <c:formatCode>0</c:formatCode>
                <c:ptCount val="14"/>
                <c:pt idx="0">
                  <c:v>30.508869843694569</c:v>
                </c:pt>
                <c:pt idx="1">
                  <c:v>30.508869843694569</c:v>
                </c:pt>
                <c:pt idx="2">
                  <c:v>30.165205555521197</c:v>
                </c:pt>
                <c:pt idx="3">
                  <c:v>30.174221574048879</c:v>
                </c:pt>
                <c:pt idx="4">
                  <c:v>30</c:v>
                </c:pt>
                <c:pt idx="5">
                  <c:v>30.508869843694569</c:v>
                </c:pt>
                <c:pt idx="6">
                  <c:v>30.508869843694569</c:v>
                </c:pt>
                <c:pt idx="7">
                  <c:v>30.508869843694569</c:v>
                </c:pt>
                <c:pt idx="8">
                  <c:v>30.508869843694569</c:v>
                </c:pt>
                <c:pt idx="9">
                  <c:v>30.508869843694569</c:v>
                </c:pt>
                <c:pt idx="10">
                  <c:v>30.508869843694569</c:v>
                </c:pt>
                <c:pt idx="11">
                  <c:v>30.189631928445852</c:v>
                </c:pt>
                <c:pt idx="12">
                  <c:v>30.508869843694569</c:v>
                </c:pt>
                <c:pt idx="13">
                  <c:v>30.508869843694569</c:v>
                </c:pt>
              </c:numCache>
            </c:numRef>
          </c:val>
          <c:extLst>
            <c:ext xmlns:c16="http://schemas.microsoft.com/office/drawing/2014/chart" uri="{C3380CC4-5D6E-409C-BE32-E72D297353CC}">
              <c16:uniqueId val="{00000022-692E-409B-9813-F92AE7919E68}"/>
            </c:ext>
          </c:extLst>
        </c:ser>
        <c:ser>
          <c:idx val="11"/>
          <c:order val="11"/>
          <c:tx>
            <c:strRef>
              <c:f>Dati!$N$301</c:f>
              <c:strCache>
                <c:ptCount val="1"/>
                <c:pt idx="0">
                  <c:v>Darīja kaut ko citu</c:v>
                </c:pt>
              </c:strCache>
            </c:strRef>
          </c:tx>
          <c:spPr>
            <a:solidFill>
              <a:srgbClr val="E4C7AA"/>
            </a:solidFill>
            <a:ln>
              <a:noFill/>
            </a:ln>
            <a:effectLst/>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92E-409B-9813-F92AE7919E68}"/>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92E-409B-9813-F92AE7919E68}"/>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92E-409B-9813-F92AE7919E68}"/>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92E-409B-9813-F92AE7919E68}"/>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92E-409B-9813-F92AE7919E68}"/>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92E-409B-9813-F92AE7919E6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Dati!$N$302:$N$315</c:f>
              <c:numCache>
                <c:formatCode>0</c:formatCode>
                <c:ptCount val="14"/>
                <c:pt idx="0">
                  <c:v>0</c:v>
                </c:pt>
                <c:pt idx="1">
                  <c:v>0</c:v>
                </c:pt>
                <c:pt idx="2">
                  <c:v>1.1048252077223397</c:v>
                </c:pt>
                <c:pt idx="3">
                  <c:v>0.63344136754363245</c:v>
                </c:pt>
                <c:pt idx="4">
                  <c:v>2.0354793747782809</c:v>
                </c:pt>
                <c:pt idx="5">
                  <c:v>0</c:v>
                </c:pt>
                <c:pt idx="6">
                  <c:v>0.78838636106240378</c:v>
                </c:pt>
                <c:pt idx="7">
                  <c:v>0</c:v>
                </c:pt>
                <c:pt idx="8">
                  <c:v>0</c:v>
                </c:pt>
                <c:pt idx="9">
                  <c:v>0</c:v>
                </c:pt>
                <c:pt idx="10">
                  <c:v>0</c:v>
                </c:pt>
                <c:pt idx="11" formatCode="0.0">
                  <c:v>0.31923791524871697</c:v>
                </c:pt>
                <c:pt idx="12">
                  <c:v>0</c:v>
                </c:pt>
                <c:pt idx="13">
                  <c:v>0</c:v>
                </c:pt>
              </c:numCache>
            </c:numRef>
          </c:val>
          <c:extLst>
            <c:ext xmlns:c16="http://schemas.microsoft.com/office/drawing/2014/chart" uri="{C3380CC4-5D6E-409C-BE32-E72D297353CC}">
              <c16:uniqueId val="{00000029-692E-409B-9813-F92AE7919E68}"/>
            </c:ext>
          </c:extLst>
        </c:ser>
        <c:ser>
          <c:idx val="12"/>
          <c:order val="12"/>
          <c:tx>
            <c:strRef>
              <c:f>Dati!$O$301</c:f>
              <c:strCache>
                <c:ptCount val="1"/>
                <c:pt idx="0">
                  <c:v>.</c:v>
                </c:pt>
              </c:strCache>
            </c:strRef>
          </c:tx>
          <c:spPr>
            <a:noFill/>
            <a:ln>
              <a:noFill/>
            </a:ln>
            <a:effectLst/>
          </c:spPr>
          <c:invertIfNegative val="0"/>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Dati!$O$302:$O$315</c:f>
              <c:numCache>
                <c:formatCode>0</c:formatCode>
                <c:ptCount val="14"/>
                <c:pt idx="0">
                  <c:v>22.03547937477828</c:v>
                </c:pt>
                <c:pt idx="1">
                  <c:v>22.03547937477828</c:v>
                </c:pt>
                <c:pt idx="2">
                  <c:v>20.930654167055941</c:v>
                </c:pt>
                <c:pt idx="3">
                  <c:v>21.402038007234648</c:v>
                </c:pt>
                <c:pt idx="4">
                  <c:v>20</c:v>
                </c:pt>
                <c:pt idx="5">
                  <c:v>22.03547937477828</c:v>
                </c:pt>
                <c:pt idx="6">
                  <c:v>21.247093013715876</c:v>
                </c:pt>
                <c:pt idx="7">
                  <c:v>22.03547937477828</c:v>
                </c:pt>
                <c:pt idx="8">
                  <c:v>22.03547937477828</c:v>
                </c:pt>
                <c:pt idx="9">
                  <c:v>22.03547937477828</c:v>
                </c:pt>
                <c:pt idx="10">
                  <c:v>22.03547937477828</c:v>
                </c:pt>
                <c:pt idx="11">
                  <c:v>21.716241459529563</c:v>
                </c:pt>
                <c:pt idx="12">
                  <c:v>22.03547937477828</c:v>
                </c:pt>
                <c:pt idx="13">
                  <c:v>22.03547937477828</c:v>
                </c:pt>
              </c:numCache>
            </c:numRef>
          </c:val>
          <c:extLst>
            <c:ext xmlns:c16="http://schemas.microsoft.com/office/drawing/2014/chart" uri="{C3380CC4-5D6E-409C-BE32-E72D297353CC}">
              <c16:uniqueId val="{0000002A-692E-409B-9813-F92AE7919E68}"/>
            </c:ext>
          </c:extLst>
        </c:ser>
        <c:ser>
          <c:idx val="13"/>
          <c:order val="13"/>
          <c:tx>
            <c:strRef>
              <c:f>Dati!$P$301</c:f>
              <c:strCache>
                <c:ptCount val="1"/>
                <c:pt idx="0">
                  <c:v>Lietu nokārtoja 
bez kādiem 
neoficiāliem maksājumiem, 
dāvanām vai pazīšanās</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Dati!$B$302:$B$315</c:f>
              <c:strCache>
                <c:ptCount val="14"/>
                <c:pt idx="0">
                  <c:v>Ar būvniecību saistītu jautājumu kārtošana, n=251</c:v>
                </c:pt>
                <c:pt idx="1">
                  <c:v>Nekustamā īpašuma lietu kārtošana (zemes zonējuma maiņa, transformācija, īpašumu reģistrēšana, pārreģistrēšana u. c.), n=220</c:v>
                </c:pt>
                <c:pt idx="2">
                  <c:v>Atļauju, licenču saņemšana, n=262</c:v>
                </c:pt>
                <c:pt idx="3">
                  <c:v>Inspekcijas vai citas kontrolējošās iestādes, n=270</c:v>
                </c:pt>
                <c:pt idx="4">
                  <c:v>Valsts vai pašvaldības pasūtījumu iegūšana, n=204</c:v>
                </c:pt>
                <c:pt idx="5">
                  <c:v>Jautājumu kārtošana saistībā ar Eiropas Savienības struktūrfondiem (finanšu līdzekļiem), n=176</c:v>
                </c:pt>
                <c:pt idx="6">
                  <c:v>Uzņēmuma reģistrēšana, n=103</c:v>
                </c:pt>
                <c:pt idx="7">
                  <c:v>Jautājumu kārtošana tiesā, n=127</c:v>
                </c:pt>
                <c:pt idx="8">
                  <c:v>Saskarsme ar Valsts policiju, n=169</c:v>
                </c:pt>
                <c:pt idx="9">
                  <c:v>Saskarsme ar Satiksmes uzraudzības un koordinācijas biroju (Ceļu policija), n=195</c:v>
                </c:pt>
                <c:pt idx="10">
                  <c:v>Uzturēšanās atļauju, izsaukumu kārtošana, n=66</c:v>
                </c:pt>
                <c:pt idx="11">
                  <c:v>Jautājumu kārtošana Valsts ieņēmumu dienestā (VID), n=326</c:v>
                </c:pt>
                <c:pt idx="12">
                  <c:v>Darījumi muitā, n=134</c:v>
                </c:pt>
                <c:pt idx="13">
                  <c:v>Autotransporta reģistrācija vai tehniskā apskate (CSDD), n=367</c:v>
                </c:pt>
              </c:strCache>
            </c:strRef>
          </c:cat>
          <c:val>
            <c:numRef>
              <c:f>Dati!$P$302:$P$315</c:f>
              <c:numCache>
                <c:formatCode>0</c:formatCode>
                <c:ptCount val="14"/>
                <c:pt idx="0">
                  <c:v>81.584969436052916</c:v>
                </c:pt>
                <c:pt idx="1">
                  <c:v>86.125710338337939</c:v>
                </c:pt>
                <c:pt idx="2">
                  <c:v>90.345290651677743</c:v>
                </c:pt>
                <c:pt idx="3">
                  <c:v>91.429503885050224</c:v>
                </c:pt>
                <c:pt idx="4">
                  <c:v>91.99920907087153</c:v>
                </c:pt>
                <c:pt idx="5">
                  <c:v>92.413801814505234</c:v>
                </c:pt>
                <c:pt idx="6">
                  <c:v>92.462050058384506</c:v>
                </c:pt>
                <c:pt idx="7">
                  <c:v>92.614095960233414</c:v>
                </c:pt>
                <c:pt idx="8">
                  <c:v>93.655885420148024</c:v>
                </c:pt>
                <c:pt idx="9">
                  <c:v>95.597842415974398</c:v>
                </c:pt>
                <c:pt idx="10">
                  <c:v>96.053346125300934</c:v>
                </c:pt>
                <c:pt idx="11">
                  <c:v>97.564093092208353</c:v>
                </c:pt>
                <c:pt idx="12">
                  <c:v>98.448610213316101</c:v>
                </c:pt>
                <c:pt idx="13">
                  <c:v>98.302494874477546</c:v>
                </c:pt>
              </c:numCache>
            </c:numRef>
          </c:val>
          <c:extLst>
            <c:ext xmlns:c16="http://schemas.microsoft.com/office/drawing/2014/chart" uri="{C3380CC4-5D6E-409C-BE32-E72D297353CC}">
              <c16:uniqueId val="{0000002B-692E-409B-9813-F92AE7919E68}"/>
            </c:ext>
          </c:extLst>
        </c:ser>
        <c:dLbls>
          <c:showLegendKey val="0"/>
          <c:showVal val="0"/>
          <c:showCatName val="0"/>
          <c:showSerName val="0"/>
          <c:showPercent val="0"/>
          <c:showBubbleSize val="0"/>
        </c:dLbls>
        <c:gapWidth val="50"/>
        <c:overlap val="100"/>
        <c:axId val="160929664"/>
        <c:axId val="160931200"/>
      </c:barChart>
      <c:catAx>
        <c:axId val="160929664"/>
        <c:scaling>
          <c:orientation val="maxMin"/>
        </c:scaling>
        <c:delete val="0"/>
        <c:axPos val="l"/>
        <c:majorGridlines>
          <c:spPr>
            <a:ln w="3175" cap="flat" cmpd="sng" algn="ctr">
              <a:solidFill>
                <a:schemeClr val="bg1">
                  <a:lumMod val="50000"/>
                </a:schemeClr>
              </a:solidFill>
              <a:round/>
            </a:ln>
            <a:effectLst/>
          </c:spPr>
        </c:majorGridlines>
        <c:numFmt formatCode="General" sourceLinked="1"/>
        <c:majorTickMark val="out"/>
        <c:minorTickMark val="none"/>
        <c:tickLblPos val="none"/>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0931200"/>
        <c:crosses val="autoZero"/>
        <c:auto val="1"/>
        <c:lblAlgn val="ctr"/>
        <c:lblOffset val="100"/>
        <c:noMultiLvlLbl val="0"/>
      </c:catAx>
      <c:valAx>
        <c:axId val="160931200"/>
        <c:scaling>
          <c:orientation val="minMax"/>
          <c:max val="300"/>
          <c:min val="0"/>
        </c:scaling>
        <c:delete val="1"/>
        <c:axPos val="t"/>
        <c:numFmt formatCode="0" sourceLinked="1"/>
        <c:majorTickMark val="out"/>
        <c:minorTickMark val="none"/>
        <c:tickLblPos val="nextTo"/>
        <c:crossAx val="1609296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779929446437334"/>
          <c:y val="1.7883755588673621E-2"/>
          <c:w val="0.53978580890999206"/>
          <c:h val="0.94780337256650671"/>
        </c:manualLayout>
      </c:layout>
      <c:barChart>
        <c:barDir val="bar"/>
        <c:grouping val="clustered"/>
        <c:varyColors val="0"/>
        <c:ser>
          <c:idx val="0"/>
          <c:order val="0"/>
          <c:tx>
            <c:strRef>
              <c:f>Dati!$C$271</c:f>
              <c:strCache>
                <c:ptCount val="1"/>
                <c:pt idx="0">
                  <c:v>2025.</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Dati!$B$272:$B$278</c:f>
              <c:strCache>
                <c:ptCount val="7"/>
                <c:pt idx="0">
                  <c:v>Ar būvniecību saistītu jautājumu kārtošana</c:v>
                </c:pt>
                <c:pt idx="1">
                  <c:v>Nekustamā īpašuma lietu kārtošana (zemes zonējuma maiņa, transformācija, īpašumu reģistrēšana, pārreģistrēšana u. c.)</c:v>
                </c:pt>
                <c:pt idx="2">
                  <c:v>Atļauju, licenču saņemšana</c:v>
                </c:pt>
                <c:pt idx="3">
                  <c:v>Inspekcijas vai citas kontrolējošās iestādes</c:v>
                </c:pt>
                <c:pt idx="4">
                  <c:v>Valsts vai pašvaldības pasūtījumu iegūšana</c:v>
                </c:pt>
                <c:pt idx="5">
                  <c:v>Jautājumu kārtošana saistībā ar
Eiropas Savienības struktūrfondiem
(finanšu līdzekļiem)</c:v>
                </c:pt>
                <c:pt idx="6">
                  <c:v>Uzņēmuma reģistrēšana</c:v>
                </c:pt>
              </c:strCache>
            </c:strRef>
          </c:cat>
          <c:val>
            <c:numRef>
              <c:f>Dati!$C$272:$C$278</c:f>
              <c:numCache>
                <c:formatCode>0</c:formatCode>
                <c:ptCount val="7"/>
                <c:pt idx="0">
                  <c:v>18.415030563947084</c:v>
                </c:pt>
                <c:pt idx="1">
                  <c:v>13.874289661662061</c:v>
                </c:pt>
                <c:pt idx="2">
                  <c:v>9.6547093483222568</c:v>
                </c:pt>
                <c:pt idx="3">
                  <c:v>8.5704961149497763</c:v>
                </c:pt>
                <c:pt idx="4">
                  <c:v>8.0007909291284705</c:v>
                </c:pt>
                <c:pt idx="5">
                  <c:v>7.5861981854947658</c:v>
                </c:pt>
                <c:pt idx="6">
                  <c:v>7.5379499416154943</c:v>
                </c:pt>
              </c:numCache>
            </c:numRef>
          </c:val>
          <c:extLst>
            <c:ext xmlns:c16="http://schemas.microsoft.com/office/drawing/2014/chart" uri="{C3380CC4-5D6E-409C-BE32-E72D297353CC}">
              <c16:uniqueId val="{00000000-754F-4410-861D-EBD13C9712DE}"/>
            </c:ext>
          </c:extLst>
        </c:ser>
        <c:ser>
          <c:idx val="1"/>
          <c:order val="1"/>
          <c:tx>
            <c:strRef>
              <c:f>Dati!$D$271</c:f>
              <c:strCache>
                <c:ptCount val="1"/>
                <c:pt idx="0">
                  <c:v>2024.</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Dati!$B$272:$B$278</c:f>
              <c:strCache>
                <c:ptCount val="7"/>
                <c:pt idx="0">
                  <c:v>Ar būvniecību saistītu jautājumu kārtošana</c:v>
                </c:pt>
                <c:pt idx="1">
                  <c:v>Nekustamā īpašuma lietu kārtošana (zemes zonējuma maiņa, transformācija, īpašumu reģistrēšana, pārreģistrēšana u. c.)</c:v>
                </c:pt>
                <c:pt idx="2">
                  <c:v>Atļauju, licenču saņemšana</c:v>
                </c:pt>
                <c:pt idx="3">
                  <c:v>Inspekcijas vai citas kontrolējošās iestādes</c:v>
                </c:pt>
                <c:pt idx="4">
                  <c:v>Valsts vai pašvaldības pasūtījumu iegūšana</c:v>
                </c:pt>
                <c:pt idx="5">
                  <c:v>Jautājumu kārtošana saistībā ar
Eiropas Savienības struktūrfondiem
(finanšu līdzekļiem)</c:v>
                </c:pt>
                <c:pt idx="6">
                  <c:v>Uzņēmuma reģistrēšana</c:v>
                </c:pt>
              </c:strCache>
            </c:strRef>
          </c:cat>
          <c:val>
            <c:numRef>
              <c:f>Dati!$D$272:$D$278</c:f>
              <c:numCache>
                <c:formatCode>General</c:formatCode>
                <c:ptCount val="7"/>
                <c:pt idx="0">
                  <c:v>11</c:v>
                </c:pt>
                <c:pt idx="1">
                  <c:v>4</c:v>
                </c:pt>
                <c:pt idx="2">
                  <c:v>4</c:v>
                </c:pt>
                <c:pt idx="3">
                  <c:v>2</c:v>
                </c:pt>
                <c:pt idx="4">
                  <c:v>4</c:v>
                </c:pt>
                <c:pt idx="5">
                  <c:v>5</c:v>
                </c:pt>
                <c:pt idx="6">
                  <c:v>1</c:v>
                </c:pt>
              </c:numCache>
            </c:numRef>
          </c:val>
          <c:extLst>
            <c:ext xmlns:c16="http://schemas.microsoft.com/office/drawing/2014/chart" uri="{C3380CC4-5D6E-409C-BE32-E72D297353CC}">
              <c16:uniqueId val="{00000001-754F-4410-861D-EBD13C9712DE}"/>
            </c:ext>
          </c:extLst>
        </c:ser>
        <c:ser>
          <c:idx val="2"/>
          <c:order val="2"/>
          <c:tx>
            <c:strRef>
              <c:f>Dati!$E$271</c:f>
              <c:strCache>
                <c:ptCount val="1"/>
                <c:pt idx="0">
                  <c:v>2023.</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Dati!$B$272:$B$278</c:f>
              <c:strCache>
                <c:ptCount val="7"/>
                <c:pt idx="0">
                  <c:v>Ar būvniecību saistītu jautājumu kārtošana</c:v>
                </c:pt>
                <c:pt idx="1">
                  <c:v>Nekustamā īpašuma lietu kārtošana (zemes zonējuma maiņa, transformācija, īpašumu reģistrēšana, pārreģistrēšana u. c.)</c:v>
                </c:pt>
                <c:pt idx="2">
                  <c:v>Atļauju, licenču saņemšana</c:v>
                </c:pt>
                <c:pt idx="3">
                  <c:v>Inspekcijas vai citas kontrolējošās iestādes</c:v>
                </c:pt>
                <c:pt idx="4">
                  <c:v>Valsts vai pašvaldības pasūtījumu iegūšana</c:v>
                </c:pt>
                <c:pt idx="5">
                  <c:v>Jautājumu kārtošana saistībā ar
Eiropas Savienības struktūrfondiem
(finanšu līdzekļiem)</c:v>
                </c:pt>
                <c:pt idx="6">
                  <c:v>Uzņēmuma reģistrēšana</c:v>
                </c:pt>
              </c:strCache>
            </c:strRef>
          </c:cat>
          <c:val>
            <c:numRef>
              <c:f>Dati!$E$272:$E$278</c:f>
              <c:numCache>
                <c:formatCode>General</c:formatCode>
                <c:ptCount val="7"/>
                <c:pt idx="0">
                  <c:v>26</c:v>
                </c:pt>
                <c:pt idx="1">
                  <c:v>11</c:v>
                </c:pt>
                <c:pt idx="2">
                  <c:v>13</c:v>
                </c:pt>
                <c:pt idx="3">
                  <c:v>8</c:v>
                </c:pt>
                <c:pt idx="4">
                  <c:v>19</c:v>
                </c:pt>
                <c:pt idx="5">
                  <c:v>12</c:v>
                </c:pt>
                <c:pt idx="6">
                  <c:v>7</c:v>
                </c:pt>
              </c:numCache>
            </c:numRef>
          </c:val>
          <c:extLst>
            <c:ext xmlns:c16="http://schemas.microsoft.com/office/drawing/2014/chart" uri="{C3380CC4-5D6E-409C-BE32-E72D297353CC}">
              <c16:uniqueId val="{00000002-754F-4410-861D-EBD13C9712DE}"/>
            </c:ext>
          </c:extLst>
        </c:ser>
        <c:ser>
          <c:idx val="3"/>
          <c:order val="3"/>
          <c:tx>
            <c:strRef>
              <c:f>Dati!$F$271</c:f>
              <c:strCache>
                <c:ptCount val="1"/>
                <c:pt idx="0">
                  <c:v>2022.</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Dati!$B$272:$B$278</c:f>
              <c:strCache>
                <c:ptCount val="7"/>
                <c:pt idx="0">
                  <c:v>Ar būvniecību saistītu jautājumu kārtošana</c:v>
                </c:pt>
                <c:pt idx="1">
                  <c:v>Nekustamā īpašuma lietu kārtošana (zemes zonējuma maiņa, transformācija, īpašumu reģistrēšana, pārreģistrēšana u. c.)</c:v>
                </c:pt>
                <c:pt idx="2">
                  <c:v>Atļauju, licenču saņemšana</c:v>
                </c:pt>
                <c:pt idx="3">
                  <c:v>Inspekcijas vai citas kontrolējošās iestādes</c:v>
                </c:pt>
                <c:pt idx="4">
                  <c:v>Valsts vai pašvaldības pasūtījumu iegūšana</c:v>
                </c:pt>
                <c:pt idx="5">
                  <c:v>Jautājumu kārtošana saistībā ar
Eiropas Savienības struktūrfondiem
(finanšu līdzekļiem)</c:v>
                </c:pt>
                <c:pt idx="6">
                  <c:v>Uzņēmuma reģistrēšana</c:v>
                </c:pt>
              </c:strCache>
            </c:strRef>
          </c:cat>
          <c:val>
            <c:numRef>
              <c:f>Dati!$F$272:$F$278</c:f>
              <c:numCache>
                <c:formatCode>General</c:formatCode>
                <c:ptCount val="7"/>
                <c:pt idx="0">
                  <c:v>27</c:v>
                </c:pt>
                <c:pt idx="1">
                  <c:v>8</c:v>
                </c:pt>
                <c:pt idx="2">
                  <c:v>19</c:v>
                </c:pt>
                <c:pt idx="3">
                  <c:v>13</c:v>
                </c:pt>
                <c:pt idx="4">
                  <c:v>20</c:v>
                </c:pt>
                <c:pt idx="5">
                  <c:v>8</c:v>
                </c:pt>
                <c:pt idx="6">
                  <c:v>4</c:v>
                </c:pt>
              </c:numCache>
            </c:numRef>
          </c:val>
          <c:extLst>
            <c:ext xmlns:c16="http://schemas.microsoft.com/office/drawing/2014/chart" uri="{C3380CC4-5D6E-409C-BE32-E72D297353CC}">
              <c16:uniqueId val="{00000003-754F-4410-861D-EBD13C9712DE}"/>
            </c:ext>
          </c:extLst>
        </c:ser>
        <c:dLbls>
          <c:showLegendKey val="0"/>
          <c:showVal val="0"/>
          <c:showCatName val="0"/>
          <c:showSerName val="0"/>
          <c:showPercent val="0"/>
          <c:showBubbleSize val="0"/>
        </c:dLbls>
        <c:gapWidth val="100"/>
        <c:axId val="160237824"/>
        <c:axId val="160251904"/>
      </c:barChart>
      <c:catAx>
        <c:axId val="160237824"/>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0251904"/>
        <c:crosses val="autoZero"/>
        <c:auto val="1"/>
        <c:lblAlgn val="ctr"/>
        <c:lblOffset val="100"/>
        <c:noMultiLvlLbl val="0"/>
      </c:catAx>
      <c:valAx>
        <c:axId val="160251904"/>
        <c:scaling>
          <c:orientation val="minMax"/>
        </c:scaling>
        <c:delete val="1"/>
        <c:axPos val="t"/>
        <c:numFmt formatCode="0" sourceLinked="1"/>
        <c:majorTickMark val="out"/>
        <c:minorTickMark val="none"/>
        <c:tickLblPos val="nextTo"/>
        <c:crossAx val="160237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84691658734965825"/>
          <c:y val="2.4561435634499175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888346889331141"/>
          <c:y val="4.3748855520966856E-2"/>
          <c:w val="0.58378860723694981"/>
          <c:h val="0.9436984984435085"/>
        </c:manualLayout>
      </c:layout>
      <c:barChart>
        <c:barDir val="bar"/>
        <c:grouping val="clustered"/>
        <c:varyColors val="0"/>
        <c:ser>
          <c:idx val="0"/>
          <c:order val="0"/>
          <c:tx>
            <c:strRef>
              <c:f>Dati!$C$279</c:f>
              <c:strCache>
                <c:ptCount val="1"/>
                <c:pt idx="0">
                  <c:v>2025.</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Dati!$B$280:$B$286</c:f>
              <c:strCache>
                <c:ptCount val="7"/>
                <c:pt idx="0">
                  <c:v>Jautājumu kārtošana tiesā</c:v>
                </c:pt>
                <c:pt idx="1">
                  <c:v>Saskarsme ar Valsts policiju</c:v>
                </c:pt>
                <c:pt idx="2">
                  <c:v>Saskarsme ar Satiksmes uzraudzības
un koordinācijas biroju (Ceļu policija)</c:v>
                </c:pt>
                <c:pt idx="3">
                  <c:v>Uzturēšanās atļauju,
izsaukumu kārtošana</c:v>
                </c:pt>
                <c:pt idx="4">
                  <c:v>Jautājumu kārtošana
Valsts ieņēmumu dienestā (VID)</c:v>
                </c:pt>
                <c:pt idx="5">
                  <c:v>Darījumi muitā</c:v>
                </c:pt>
                <c:pt idx="6">
                  <c:v>Autotransporta reģistrācija vai
tehniskā apskate (CSDD)</c:v>
                </c:pt>
              </c:strCache>
            </c:strRef>
          </c:cat>
          <c:val>
            <c:numRef>
              <c:f>Dati!$C$280:$C$286</c:f>
              <c:numCache>
                <c:formatCode>0</c:formatCode>
                <c:ptCount val="7"/>
                <c:pt idx="0">
                  <c:v>7.3859040397665865</c:v>
                </c:pt>
                <c:pt idx="1">
                  <c:v>6.3441145798519756</c:v>
                </c:pt>
                <c:pt idx="2">
                  <c:v>4.402157584025602</c:v>
                </c:pt>
                <c:pt idx="3">
                  <c:v>3.9466538746990665</c:v>
                </c:pt>
                <c:pt idx="4">
                  <c:v>2.4359069077916473</c:v>
                </c:pt>
                <c:pt idx="5">
                  <c:v>2.3270846800258482</c:v>
                </c:pt>
                <c:pt idx="6">
                  <c:v>1.6975051255224543</c:v>
                </c:pt>
              </c:numCache>
            </c:numRef>
          </c:val>
          <c:extLst>
            <c:ext xmlns:c16="http://schemas.microsoft.com/office/drawing/2014/chart" uri="{C3380CC4-5D6E-409C-BE32-E72D297353CC}">
              <c16:uniqueId val="{00000000-2E1B-4F19-BAF9-49CEE6E08C23}"/>
            </c:ext>
          </c:extLst>
        </c:ser>
        <c:ser>
          <c:idx val="1"/>
          <c:order val="1"/>
          <c:tx>
            <c:strRef>
              <c:f>Dati!$D$279</c:f>
              <c:strCache>
                <c:ptCount val="1"/>
                <c:pt idx="0">
                  <c:v>2024.</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Dati!$B$280:$B$286</c:f>
              <c:strCache>
                <c:ptCount val="7"/>
                <c:pt idx="0">
                  <c:v>Jautājumu kārtošana tiesā</c:v>
                </c:pt>
                <c:pt idx="1">
                  <c:v>Saskarsme ar Valsts policiju</c:v>
                </c:pt>
                <c:pt idx="2">
                  <c:v>Saskarsme ar Satiksmes uzraudzības
un koordinācijas biroju (Ceļu policija)</c:v>
                </c:pt>
                <c:pt idx="3">
                  <c:v>Uzturēšanās atļauju,
izsaukumu kārtošana</c:v>
                </c:pt>
                <c:pt idx="4">
                  <c:v>Jautājumu kārtošana
Valsts ieņēmumu dienestā (VID)</c:v>
                </c:pt>
                <c:pt idx="5">
                  <c:v>Darījumi muitā</c:v>
                </c:pt>
                <c:pt idx="6">
                  <c:v>Autotransporta reģistrācija vai
tehniskā apskate (CSDD)</c:v>
                </c:pt>
              </c:strCache>
            </c:strRef>
          </c:cat>
          <c:val>
            <c:numRef>
              <c:f>Dati!$D$280:$D$286</c:f>
              <c:numCache>
                <c:formatCode>General</c:formatCode>
                <c:ptCount val="7"/>
                <c:pt idx="0">
                  <c:v>0</c:v>
                </c:pt>
                <c:pt idx="1">
                  <c:v>4</c:v>
                </c:pt>
                <c:pt idx="2">
                  <c:v>1</c:v>
                </c:pt>
                <c:pt idx="3">
                  <c:v>0</c:v>
                </c:pt>
                <c:pt idx="4">
                  <c:v>1</c:v>
                </c:pt>
                <c:pt idx="5">
                  <c:v>2</c:v>
                </c:pt>
                <c:pt idx="6">
                  <c:v>1</c:v>
                </c:pt>
              </c:numCache>
            </c:numRef>
          </c:val>
          <c:extLst>
            <c:ext xmlns:c16="http://schemas.microsoft.com/office/drawing/2014/chart" uri="{C3380CC4-5D6E-409C-BE32-E72D297353CC}">
              <c16:uniqueId val="{00000001-2E1B-4F19-BAF9-49CEE6E08C23}"/>
            </c:ext>
          </c:extLst>
        </c:ser>
        <c:ser>
          <c:idx val="2"/>
          <c:order val="2"/>
          <c:tx>
            <c:strRef>
              <c:f>Dati!$E$279</c:f>
              <c:strCache>
                <c:ptCount val="1"/>
                <c:pt idx="0">
                  <c:v>2023.</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Dati!$B$280:$B$286</c:f>
              <c:strCache>
                <c:ptCount val="7"/>
                <c:pt idx="0">
                  <c:v>Jautājumu kārtošana tiesā</c:v>
                </c:pt>
                <c:pt idx="1">
                  <c:v>Saskarsme ar Valsts policiju</c:v>
                </c:pt>
                <c:pt idx="2">
                  <c:v>Saskarsme ar Satiksmes uzraudzības
un koordinācijas biroju (Ceļu policija)</c:v>
                </c:pt>
                <c:pt idx="3">
                  <c:v>Uzturēšanās atļauju,
izsaukumu kārtošana</c:v>
                </c:pt>
                <c:pt idx="4">
                  <c:v>Jautājumu kārtošana
Valsts ieņēmumu dienestā (VID)</c:v>
                </c:pt>
                <c:pt idx="5">
                  <c:v>Darījumi muitā</c:v>
                </c:pt>
                <c:pt idx="6">
                  <c:v>Autotransporta reģistrācija vai
tehniskā apskate (CSDD)</c:v>
                </c:pt>
              </c:strCache>
            </c:strRef>
          </c:cat>
          <c:val>
            <c:numRef>
              <c:f>Dati!$E$280:$E$286</c:f>
              <c:numCache>
                <c:formatCode>General</c:formatCode>
                <c:ptCount val="7"/>
                <c:pt idx="0">
                  <c:v>5</c:v>
                </c:pt>
                <c:pt idx="1">
                  <c:v>9</c:v>
                </c:pt>
                <c:pt idx="2">
                  <c:v>11</c:v>
                </c:pt>
                <c:pt idx="3">
                  <c:v>17</c:v>
                </c:pt>
                <c:pt idx="4">
                  <c:v>4</c:v>
                </c:pt>
                <c:pt idx="5">
                  <c:v>8</c:v>
                </c:pt>
                <c:pt idx="6">
                  <c:v>2</c:v>
                </c:pt>
              </c:numCache>
            </c:numRef>
          </c:val>
          <c:extLst>
            <c:ext xmlns:c16="http://schemas.microsoft.com/office/drawing/2014/chart" uri="{C3380CC4-5D6E-409C-BE32-E72D297353CC}">
              <c16:uniqueId val="{00000002-2E1B-4F19-BAF9-49CEE6E08C23}"/>
            </c:ext>
          </c:extLst>
        </c:ser>
        <c:ser>
          <c:idx val="3"/>
          <c:order val="3"/>
          <c:tx>
            <c:strRef>
              <c:f>Dati!$F$279</c:f>
              <c:strCache>
                <c:ptCount val="1"/>
                <c:pt idx="0">
                  <c:v>2022.</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Dati!$B$280:$B$286</c:f>
              <c:strCache>
                <c:ptCount val="7"/>
                <c:pt idx="0">
                  <c:v>Jautājumu kārtošana tiesā</c:v>
                </c:pt>
                <c:pt idx="1">
                  <c:v>Saskarsme ar Valsts policiju</c:v>
                </c:pt>
                <c:pt idx="2">
                  <c:v>Saskarsme ar Satiksmes uzraudzības
un koordinācijas biroju (Ceļu policija)</c:v>
                </c:pt>
                <c:pt idx="3">
                  <c:v>Uzturēšanās atļauju,
izsaukumu kārtošana</c:v>
                </c:pt>
                <c:pt idx="4">
                  <c:v>Jautājumu kārtošana
Valsts ieņēmumu dienestā (VID)</c:v>
                </c:pt>
                <c:pt idx="5">
                  <c:v>Darījumi muitā</c:v>
                </c:pt>
                <c:pt idx="6">
                  <c:v>Autotransporta reģistrācija vai
tehniskā apskate (CSDD)</c:v>
                </c:pt>
              </c:strCache>
            </c:strRef>
          </c:cat>
          <c:val>
            <c:numRef>
              <c:f>Dati!$F$280:$F$286</c:f>
              <c:numCache>
                <c:formatCode>General</c:formatCode>
                <c:ptCount val="7"/>
                <c:pt idx="0">
                  <c:v>6</c:v>
                </c:pt>
                <c:pt idx="1">
                  <c:v>12</c:v>
                </c:pt>
                <c:pt idx="2">
                  <c:v>9</c:v>
                </c:pt>
                <c:pt idx="3">
                  <c:v>4</c:v>
                </c:pt>
                <c:pt idx="4" formatCode="0">
                  <c:v>4.0999999999999996</c:v>
                </c:pt>
                <c:pt idx="5">
                  <c:v>6</c:v>
                </c:pt>
                <c:pt idx="6">
                  <c:v>4</c:v>
                </c:pt>
              </c:numCache>
            </c:numRef>
          </c:val>
          <c:extLst>
            <c:ext xmlns:c16="http://schemas.microsoft.com/office/drawing/2014/chart" uri="{C3380CC4-5D6E-409C-BE32-E72D297353CC}">
              <c16:uniqueId val="{00000003-2E1B-4F19-BAF9-49CEE6E08C23}"/>
            </c:ext>
          </c:extLst>
        </c:ser>
        <c:dLbls>
          <c:showLegendKey val="0"/>
          <c:showVal val="0"/>
          <c:showCatName val="0"/>
          <c:showSerName val="0"/>
          <c:showPercent val="0"/>
          <c:showBubbleSize val="0"/>
        </c:dLbls>
        <c:gapWidth val="100"/>
        <c:axId val="160294400"/>
        <c:axId val="160295936"/>
      </c:barChart>
      <c:catAx>
        <c:axId val="160294400"/>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0295936"/>
        <c:crosses val="autoZero"/>
        <c:auto val="1"/>
        <c:lblAlgn val="ctr"/>
        <c:lblOffset val="100"/>
        <c:noMultiLvlLbl val="0"/>
      </c:catAx>
      <c:valAx>
        <c:axId val="160295936"/>
        <c:scaling>
          <c:orientation val="minMax"/>
          <c:max val="70"/>
        </c:scaling>
        <c:delete val="1"/>
        <c:axPos val="t"/>
        <c:numFmt formatCode="0" sourceLinked="1"/>
        <c:majorTickMark val="out"/>
        <c:minorTickMark val="none"/>
        <c:tickLblPos val="nextTo"/>
        <c:crossAx val="160294400"/>
        <c:crosses val="autoZero"/>
        <c:crossBetween val="between"/>
      </c:valAx>
      <c:spPr>
        <a:noFill/>
        <a:ln>
          <a:noFill/>
        </a:ln>
        <a:effectLst/>
      </c:spPr>
    </c:plotArea>
    <c:legend>
      <c:legendPos val="r"/>
      <c:layout>
        <c:manualLayout>
          <c:xMode val="edge"/>
          <c:yMode val="edge"/>
          <c:x val="0.78959461798044472"/>
          <c:y val="0.76557660537664396"/>
          <c:w val="0.19765324617441687"/>
          <c:h val="0.220526376044674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4689627685428213"/>
          <c:y val="9.7235854239150321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60715387139107613"/>
          <c:y val="0.15422334728352816"/>
          <c:w val="0.39284612860892387"/>
          <c:h val="0.83322402147227559"/>
        </c:manualLayout>
      </c:layout>
      <c:barChart>
        <c:barDir val="bar"/>
        <c:grouping val="clustered"/>
        <c:varyColors val="0"/>
        <c:ser>
          <c:idx val="0"/>
          <c:order val="0"/>
          <c:tx>
            <c:strRef>
              <c:f>Dati!$C$297</c:f>
              <c:strCache>
                <c:ptCount val="1"/>
                <c:pt idx="0">
                  <c:v>Ir izmantojuši neoficiālus
maksājumus, dāvanas, pazīšanos</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Dati!$B$298:$B$307</c:f>
              <c:strCache>
                <c:ptCount val="10"/>
                <c:pt idx="0">
                  <c:v>VISI RESPONDENTI, n=419</c:v>
                </c:pt>
                <c:pt idx="2">
                  <c:v>Vidējie un lielie (no 50 darbiniekiem), n=96</c:v>
                </c:pt>
                <c:pt idx="3">
                  <c:v>Mazie (10–49 darbinieki), n=323</c:v>
                </c:pt>
                <c:pt idx="5">
                  <c:v>Rīgas reģions, n=257</c:v>
                </c:pt>
                <c:pt idx="6">
                  <c:v>Vidzemes reģions, n=56</c:v>
                </c:pt>
                <c:pt idx="7">
                  <c:v>Kurzemes reģions, n=54</c:v>
                </c:pt>
                <c:pt idx="8">
                  <c:v>Zemgales reģions, n=35</c:v>
                </c:pt>
                <c:pt idx="9">
                  <c:v>Latgales reģions, n=17</c:v>
                </c:pt>
              </c:strCache>
            </c:strRef>
          </c:cat>
          <c:val>
            <c:numRef>
              <c:f>Dati!$C$298:$C$307</c:f>
              <c:numCache>
                <c:formatCode>General</c:formatCode>
                <c:ptCount val="10"/>
                <c:pt idx="0" formatCode="0">
                  <c:v>20.902939702196509</c:v>
                </c:pt>
                <c:pt idx="2" formatCode="0">
                  <c:v>22.780952380952364</c:v>
                </c:pt>
                <c:pt idx="3" formatCode="0">
                  <c:v>20.433436532507628</c:v>
                </c:pt>
                <c:pt idx="5" formatCode="0">
                  <c:v>22.413789115001066</c:v>
                </c:pt>
                <c:pt idx="6" formatCode="0">
                  <c:v>21.355469758181346</c:v>
                </c:pt>
                <c:pt idx="7" formatCode="0">
                  <c:v>16.961530118000081</c:v>
                </c:pt>
                <c:pt idx="8" formatCode="0">
                  <c:v>19.427177590683762</c:v>
                </c:pt>
                <c:pt idx="9" formatCode="0">
                  <c:v>12.230136220421995</c:v>
                </c:pt>
              </c:numCache>
            </c:numRef>
          </c:val>
          <c:extLst>
            <c:ext xmlns:c16="http://schemas.microsoft.com/office/drawing/2014/chart" uri="{C3380CC4-5D6E-409C-BE32-E72D297353CC}">
              <c16:uniqueId val="{00000000-E81C-4D96-A9AB-C7883CFA36AA}"/>
            </c:ext>
          </c:extLst>
        </c:ser>
        <c:dLbls>
          <c:showLegendKey val="0"/>
          <c:showVal val="0"/>
          <c:showCatName val="0"/>
          <c:showSerName val="0"/>
          <c:showPercent val="0"/>
          <c:showBubbleSize val="0"/>
        </c:dLbls>
        <c:gapWidth val="25"/>
        <c:axId val="161284480"/>
        <c:axId val="161286016"/>
      </c:barChart>
      <c:catAx>
        <c:axId val="161284480"/>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1286016"/>
        <c:crosses val="autoZero"/>
        <c:auto val="1"/>
        <c:lblAlgn val="ctr"/>
        <c:lblOffset val="100"/>
        <c:noMultiLvlLbl val="0"/>
      </c:catAx>
      <c:valAx>
        <c:axId val="161286016"/>
        <c:scaling>
          <c:orientation val="minMax"/>
          <c:max val="35"/>
        </c:scaling>
        <c:delete val="1"/>
        <c:axPos val="t"/>
        <c:numFmt formatCode="0" sourceLinked="1"/>
        <c:majorTickMark val="out"/>
        <c:minorTickMark val="none"/>
        <c:tickLblPos val="nextTo"/>
        <c:crossAx val="161284480"/>
        <c:crosses val="autoZero"/>
        <c:crossBetween val="between"/>
      </c:valAx>
      <c:spPr>
        <a:noFill/>
        <a:ln>
          <a:noFill/>
        </a:ln>
        <a:effectLst/>
      </c:spPr>
    </c:plotArea>
    <c:legend>
      <c:legendPos val="r"/>
      <c:layout>
        <c:manualLayout>
          <c:xMode val="edge"/>
          <c:yMode val="edge"/>
          <c:x val="0.50628167351722542"/>
          <c:y val="1.9844214657381985E-3"/>
          <c:w val="0.42728278409643239"/>
          <c:h val="0.1187822743087346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94444444444444442"/>
          <c:y val="2.7777777777777776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35437666445540461"/>
          <c:y val="0"/>
          <c:w val="0.42761953234933087"/>
          <c:h val="0.9856195207203442"/>
        </c:manualLayout>
      </c:layout>
      <c:barChart>
        <c:barDir val="bar"/>
        <c:grouping val="clustered"/>
        <c:varyColors val="0"/>
        <c:ser>
          <c:idx val="0"/>
          <c:order val="0"/>
          <c:tx>
            <c:strRef>
              <c:f>Dati!$C$57</c:f>
              <c:strCache>
                <c:ptCount val="1"/>
                <c:pt idx="0">
                  <c:v>2025., n=1005</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Dati!$B$58:$B$62</c:f>
              <c:strCache>
                <c:ptCount val="5"/>
                <c:pt idx="0">
                  <c:v>Vajadzēja izmantot 
sakarus (draugus, 
paziņas u. tml.)</c:v>
                </c:pt>
                <c:pt idx="1">
                  <c:v>Bija nepieciešamas 
nelielas (simboliskas) 
dāvanas, piemēram, 
ziedi, suvenīri</c:v>
                </c:pt>
                <c:pt idx="2">
                  <c:v>Bija nepieciešami 
neoficiāli maksājumi 
(EUR 7 un vairāk)</c:v>
                </c:pt>
                <c:pt idx="3">
                  <c:v>Bija nepieciešamas 
vērtīgas dāvanas, 
piemēram, dāvanu 
kartes, preces, 
produkti, pakalpojumi</c:v>
                </c:pt>
                <c:pt idx="4">
                  <c:v>Bija nepieciešami 
neoficiāli maksājumi 
(līdz EUR 7)</c:v>
                </c:pt>
              </c:strCache>
            </c:strRef>
          </c:cat>
          <c:val>
            <c:numRef>
              <c:f>Dati!$C$58:$C$62</c:f>
              <c:numCache>
                <c:formatCode>0</c:formatCode>
                <c:ptCount val="5"/>
                <c:pt idx="0">
                  <c:v>21.843966894328261</c:v>
                </c:pt>
                <c:pt idx="1">
                  <c:v>6.9413448069995098</c:v>
                </c:pt>
                <c:pt idx="2">
                  <c:v>6.0914293868523641</c:v>
                </c:pt>
                <c:pt idx="3">
                  <c:v>3.530236175611781</c:v>
                </c:pt>
                <c:pt idx="4">
                  <c:v>2.1904644686912631</c:v>
                </c:pt>
              </c:numCache>
            </c:numRef>
          </c:val>
          <c:extLst>
            <c:ext xmlns:c16="http://schemas.microsoft.com/office/drawing/2014/chart" uri="{C3380CC4-5D6E-409C-BE32-E72D297353CC}">
              <c16:uniqueId val="{00000000-42E5-4229-8EC0-936A49E8567F}"/>
            </c:ext>
          </c:extLst>
        </c:ser>
        <c:ser>
          <c:idx val="1"/>
          <c:order val="1"/>
          <c:tx>
            <c:strRef>
              <c:f>Dati!$D$57</c:f>
              <c:strCache>
                <c:ptCount val="1"/>
                <c:pt idx="0">
                  <c:v>2024., n=1001</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Dati!$B$58:$B$62</c:f>
              <c:strCache>
                <c:ptCount val="5"/>
                <c:pt idx="0">
                  <c:v>Vajadzēja izmantot 
sakarus (draugus, 
paziņas u. tml.)</c:v>
                </c:pt>
                <c:pt idx="1">
                  <c:v>Bija nepieciešamas 
nelielas (simboliskas) 
dāvanas, piemēram, 
ziedi, suvenīri</c:v>
                </c:pt>
                <c:pt idx="2">
                  <c:v>Bija nepieciešami 
neoficiāli maksājumi 
(EUR 7 un vairāk)</c:v>
                </c:pt>
                <c:pt idx="3">
                  <c:v>Bija nepieciešamas 
vērtīgas dāvanas, 
piemēram, dāvanu 
kartes, preces, 
produkti, pakalpojumi</c:v>
                </c:pt>
                <c:pt idx="4">
                  <c:v>Bija nepieciešami 
neoficiāli maksājumi 
(līdz EUR 7)</c:v>
                </c:pt>
              </c:strCache>
            </c:strRef>
          </c:cat>
          <c:val>
            <c:numRef>
              <c:f>Dati!$D$58:$D$62</c:f>
              <c:numCache>
                <c:formatCode>General</c:formatCode>
                <c:ptCount val="5"/>
                <c:pt idx="0">
                  <c:v>12</c:v>
                </c:pt>
                <c:pt idx="1">
                  <c:v>4</c:v>
                </c:pt>
                <c:pt idx="2">
                  <c:v>3</c:v>
                </c:pt>
                <c:pt idx="3">
                  <c:v>1</c:v>
                </c:pt>
                <c:pt idx="4">
                  <c:v>1</c:v>
                </c:pt>
              </c:numCache>
            </c:numRef>
          </c:val>
          <c:extLst>
            <c:ext xmlns:c16="http://schemas.microsoft.com/office/drawing/2014/chart" uri="{C3380CC4-5D6E-409C-BE32-E72D297353CC}">
              <c16:uniqueId val="{00000001-42E5-4229-8EC0-936A49E8567F}"/>
            </c:ext>
          </c:extLst>
        </c:ser>
        <c:ser>
          <c:idx val="2"/>
          <c:order val="2"/>
          <c:tx>
            <c:strRef>
              <c:f>Dati!$E$57</c:f>
              <c:strCache>
                <c:ptCount val="1"/>
                <c:pt idx="0">
                  <c:v>2023., n=1047</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Dati!$B$58:$B$62</c:f>
              <c:strCache>
                <c:ptCount val="5"/>
                <c:pt idx="0">
                  <c:v>Vajadzēja izmantot 
sakarus (draugus, 
paziņas u. tml.)</c:v>
                </c:pt>
                <c:pt idx="1">
                  <c:v>Bija nepieciešamas 
nelielas (simboliskas) 
dāvanas, piemēram, 
ziedi, suvenīri</c:v>
                </c:pt>
                <c:pt idx="2">
                  <c:v>Bija nepieciešami 
neoficiāli maksājumi 
(EUR 7 un vairāk)</c:v>
                </c:pt>
                <c:pt idx="3">
                  <c:v>Bija nepieciešamas 
vērtīgas dāvanas, 
piemēram, dāvanu 
kartes, preces, 
produkti, pakalpojumi</c:v>
                </c:pt>
                <c:pt idx="4">
                  <c:v>Bija nepieciešami 
neoficiāli maksājumi 
(līdz EUR 7)</c:v>
                </c:pt>
              </c:strCache>
            </c:strRef>
          </c:cat>
          <c:val>
            <c:numRef>
              <c:f>Dati!$E$58:$E$62</c:f>
              <c:numCache>
                <c:formatCode>General</c:formatCode>
                <c:ptCount val="5"/>
                <c:pt idx="0">
                  <c:v>13</c:v>
                </c:pt>
                <c:pt idx="1">
                  <c:v>4</c:v>
                </c:pt>
                <c:pt idx="2">
                  <c:v>4</c:v>
                </c:pt>
                <c:pt idx="3">
                  <c:v>2</c:v>
                </c:pt>
                <c:pt idx="4">
                  <c:v>1</c:v>
                </c:pt>
              </c:numCache>
            </c:numRef>
          </c:val>
          <c:extLst>
            <c:ext xmlns:c16="http://schemas.microsoft.com/office/drawing/2014/chart" uri="{C3380CC4-5D6E-409C-BE32-E72D297353CC}">
              <c16:uniqueId val="{00000002-42E5-4229-8EC0-936A49E8567F}"/>
            </c:ext>
          </c:extLst>
        </c:ser>
        <c:ser>
          <c:idx val="3"/>
          <c:order val="3"/>
          <c:tx>
            <c:strRef>
              <c:f>Dati!$F$57</c:f>
              <c:strCache>
                <c:ptCount val="1"/>
                <c:pt idx="0">
                  <c:v>2022., n=1041</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Dati!$B$58:$B$62</c:f>
              <c:strCache>
                <c:ptCount val="5"/>
                <c:pt idx="0">
                  <c:v>Vajadzēja izmantot 
sakarus (draugus, 
paziņas u. tml.)</c:v>
                </c:pt>
                <c:pt idx="1">
                  <c:v>Bija nepieciešamas 
nelielas (simboliskas) 
dāvanas, piemēram, 
ziedi, suvenīri</c:v>
                </c:pt>
                <c:pt idx="2">
                  <c:v>Bija nepieciešami 
neoficiāli maksājumi 
(EUR 7 un vairāk)</c:v>
                </c:pt>
                <c:pt idx="3">
                  <c:v>Bija nepieciešamas 
vērtīgas dāvanas, 
piemēram, dāvanu 
kartes, preces, 
produkti, pakalpojumi</c:v>
                </c:pt>
                <c:pt idx="4">
                  <c:v>Bija nepieciešami 
neoficiāli maksājumi 
(līdz EUR 7)</c:v>
                </c:pt>
              </c:strCache>
            </c:strRef>
          </c:cat>
          <c:val>
            <c:numRef>
              <c:f>Dati!$F$58:$F$62</c:f>
              <c:numCache>
                <c:formatCode>General</c:formatCode>
                <c:ptCount val="5"/>
                <c:pt idx="0">
                  <c:v>15</c:v>
                </c:pt>
                <c:pt idx="1">
                  <c:v>4</c:v>
                </c:pt>
                <c:pt idx="2">
                  <c:v>4</c:v>
                </c:pt>
                <c:pt idx="3">
                  <c:v>2</c:v>
                </c:pt>
                <c:pt idx="4">
                  <c:v>1</c:v>
                </c:pt>
              </c:numCache>
            </c:numRef>
          </c:val>
          <c:extLst>
            <c:ext xmlns:c16="http://schemas.microsoft.com/office/drawing/2014/chart" uri="{C3380CC4-5D6E-409C-BE32-E72D297353CC}">
              <c16:uniqueId val="{00000003-42E5-4229-8EC0-936A49E8567F}"/>
            </c:ext>
          </c:extLst>
        </c:ser>
        <c:ser>
          <c:idx val="4"/>
          <c:order val="4"/>
          <c:tx>
            <c:strRef>
              <c:f>Dati!$G$57</c:f>
              <c:strCache>
                <c:ptCount val="1"/>
                <c:pt idx="0">
                  <c:v>2021., n=1001</c:v>
                </c:pt>
              </c:strCache>
            </c:strRef>
          </c:tx>
          <c:spPr>
            <a:solidFill>
              <a:srgbClr val="E6EE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Dati!$B$58:$B$62</c:f>
              <c:strCache>
                <c:ptCount val="5"/>
                <c:pt idx="0">
                  <c:v>Vajadzēja izmantot 
sakarus (draugus, 
paziņas u. tml.)</c:v>
                </c:pt>
                <c:pt idx="1">
                  <c:v>Bija nepieciešamas 
nelielas (simboliskas) 
dāvanas, piemēram, 
ziedi, suvenīri</c:v>
                </c:pt>
                <c:pt idx="2">
                  <c:v>Bija nepieciešami 
neoficiāli maksājumi 
(EUR 7 un vairāk)</c:v>
                </c:pt>
                <c:pt idx="3">
                  <c:v>Bija nepieciešamas 
vērtīgas dāvanas, 
piemēram, dāvanu 
kartes, preces, 
produkti, pakalpojumi</c:v>
                </c:pt>
                <c:pt idx="4">
                  <c:v>Bija nepieciešami 
neoficiāli maksājumi 
(līdz EUR 7)</c:v>
                </c:pt>
              </c:strCache>
            </c:strRef>
          </c:cat>
          <c:val>
            <c:numRef>
              <c:f>Dati!$G$58:$G$62</c:f>
              <c:numCache>
                <c:formatCode>General</c:formatCode>
                <c:ptCount val="5"/>
                <c:pt idx="0">
                  <c:v>14</c:v>
                </c:pt>
                <c:pt idx="1">
                  <c:v>5</c:v>
                </c:pt>
                <c:pt idx="2">
                  <c:v>4</c:v>
                </c:pt>
                <c:pt idx="3">
                  <c:v>1</c:v>
                </c:pt>
                <c:pt idx="4">
                  <c:v>1</c:v>
                </c:pt>
              </c:numCache>
            </c:numRef>
          </c:val>
          <c:extLst>
            <c:ext xmlns:c16="http://schemas.microsoft.com/office/drawing/2014/chart" uri="{C3380CC4-5D6E-409C-BE32-E72D297353CC}">
              <c16:uniqueId val="{00000004-42E5-4229-8EC0-936A49E8567F}"/>
            </c:ext>
          </c:extLst>
        </c:ser>
        <c:dLbls>
          <c:showLegendKey val="0"/>
          <c:showVal val="0"/>
          <c:showCatName val="0"/>
          <c:showSerName val="0"/>
          <c:showPercent val="0"/>
          <c:showBubbleSize val="0"/>
        </c:dLbls>
        <c:gapWidth val="70"/>
        <c:axId val="1376278431"/>
        <c:axId val="1376241951"/>
      </c:barChart>
      <c:catAx>
        <c:axId val="1376278431"/>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376241951"/>
        <c:crosses val="autoZero"/>
        <c:auto val="1"/>
        <c:lblAlgn val="ctr"/>
        <c:lblOffset val="100"/>
        <c:noMultiLvlLbl val="0"/>
      </c:catAx>
      <c:valAx>
        <c:axId val="1376241951"/>
        <c:scaling>
          <c:orientation val="minMax"/>
          <c:max val="30"/>
        </c:scaling>
        <c:delete val="1"/>
        <c:axPos val="t"/>
        <c:numFmt formatCode="0" sourceLinked="1"/>
        <c:majorTickMark val="out"/>
        <c:minorTickMark val="none"/>
        <c:tickLblPos val="nextTo"/>
        <c:crossAx val="1376278431"/>
        <c:crosses val="autoZero"/>
        <c:crossBetween val="between"/>
      </c:valAx>
      <c:spPr>
        <a:noFill/>
        <a:ln>
          <a:noFill/>
        </a:ln>
        <a:effectLst/>
      </c:spPr>
    </c:plotArea>
    <c:legend>
      <c:legendPos val="r"/>
      <c:layout>
        <c:manualLayout>
          <c:xMode val="edge"/>
          <c:yMode val="edge"/>
          <c:x val="0.51873631180717783"/>
          <c:y val="0.41588894656050179"/>
          <c:w val="0.30055550748464138"/>
          <c:h val="0.2393159655884529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5176412016717549"/>
          <c:y val="0.17771961699404187"/>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stacked"/>
        <c:varyColors val="0"/>
        <c:ser>
          <c:idx val="0"/>
          <c:order val="0"/>
          <c:tx>
            <c:strRef>
              <c:f>Dati!$C$290</c:f>
              <c:strCache>
                <c:ptCount val="1"/>
                <c:pt idx="0">
                  <c:v>Ir izmantojuši neoficiālus
maksājumus, dāvanas, pazīšanos</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Dati!$B$291:$B$295</c:f>
              <c:strCache>
                <c:ptCount val="5"/>
                <c:pt idx="0">
                  <c:v>2025., n=419</c:v>
                </c:pt>
                <c:pt idx="1">
                  <c:v>2024., n=402</c:v>
                </c:pt>
                <c:pt idx="2">
                  <c:v>2023., n=401</c:v>
                </c:pt>
                <c:pt idx="3">
                  <c:v>2022., n=400</c:v>
                </c:pt>
                <c:pt idx="4">
                  <c:v>2021., n=421</c:v>
                </c:pt>
              </c:strCache>
            </c:strRef>
          </c:cat>
          <c:val>
            <c:numRef>
              <c:f>Dati!$C$291:$C$295</c:f>
              <c:numCache>
                <c:formatCode>General</c:formatCode>
                <c:ptCount val="5"/>
                <c:pt idx="0" formatCode="0">
                  <c:v>20.902939702196502</c:v>
                </c:pt>
                <c:pt idx="1">
                  <c:v>7</c:v>
                </c:pt>
                <c:pt idx="2">
                  <c:v>20</c:v>
                </c:pt>
                <c:pt idx="3">
                  <c:v>31</c:v>
                </c:pt>
                <c:pt idx="4">
                  <c:v>21</c:v>
                </c:pt>
              </c:numCache>
            </c:numRef>
          </c:val>
          <c:extLst>
            <c:ext xmlns:c16="http://schemas.microsoft.com/office/drawing/2014/chart" uri="{C3380CC4-5D6E-409C-BE32-E72D297353CC}">
              <c16:uniqueId val="{00000000-8A83-44BF-A0E7-7474D13FFF5B}"/>
            </c:ext>
          </c:extLst>
        </c:ser>
        <c:ser>
          <c:idx val="1"/>
          <c:order val="1"/>
          <c:tx>
            <c:strRef>
              <c:f>Dati!$D$290</c:f>
              <c:strCache>
                <c:ptCount val="1"/>
                <c:pt idx="0">
                  <c:v>Nav izmantojuši neoficiālus
maksājumus, dāvanas, pazīšanos</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Dati!$B$291:$B$295</c:f>
              <c:strCache>
                <c:ptCount val="5"/>
                <c:pt idx="0">
                  <c:v>2025., n=419</c:v>
                </c:pt>
                <c:pt idx="1">
                  <c:v>2024., n=402</c:v>
                </c:pt>
                <c:pt idx="2">
                  <c:v>2023., n=401</c:v>
                </c:pt>
                <c:pt idx="3">
                  <c:v>2022., n=400</c:v>
                </c:pt>
                <c:pt idx="4">
                  <c:v>2021., n=421</c:v>
                </c:pt>
              </c:strCache>
            </c:strRef>
          </c:cat>
          <c:val>
            <c:numRef>
              <c:f>Dati!$D$291:$D$295</c:f>
              <c:numCache>
                <c:formatCode>General</c:formatCode>
                <c:ptCount val="5"/>
                <c:pt idx="0" formatCode="0">
                  <c:v>79.097060297803068</c:v>
                </c:pt>
                <c:pt idx="1">
                  <c:v>93</c:v>
                </c:pt>
                <c:pt idx="2">
                  <c:v>80</c:v>
                </c:pt>
                <c:pt idx="3">
                  <c:v>69</c:v>
                </c:pt>
                <c:pt idx="4">
                  <c:v>79</c:v>
                </c:pt>
              </c:numCache>
            </c:numRef>
          </c:val>
          <c:extLst>
            <c:ext xmlns:c16="http://schemas.microsoft.com/office/drawing/2014/chart" uri="{C3380CC4-5D6E-409C-BE32-E72D297353CC}">
              <c16:uniqueId val="{00000001-8A83-44BF-A0E7-7474D13FFF5B}"/>
            </c:ext>
          </c:extLst>
        </c:ser>
        <c:dLbls>
          <c:showLegendKey val="0"/>
          <c:showVal val="0"/>
          <c:showCatName val="0"/>
          <c:showSerName val="0"/>
          <c:showPercent val="0"/>
          <c:showBubbleSize val="0"/>
        </c:dLbls>
        <c:gapWidth val="50"/>
        <c:overlap val="100"/>
        <c:axId val="161613696"/>
        <c:axId val="161615232"/>
      </c:barChart>
      <c:catAx>
        <c:axId val="161613696"/>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1615232"/>
        <c:crosses val="autoZero"/>
        <c:auto val="1"/>
        <c:lblAlgn val="ctr"/>
        <c:lblOffset val="100"/>
        <c:noMultiLvlLbl val="0"/>
      </c:catAx>
      <c:valAx>
        <c:axId val="161615232"/>
        <c:scaling>
          <c:orientation val="minMax"/>
          <c:max val="105"/>
          <c:min val="0"/>
        </c:scaling>
        <c:delete val="1"/>
        <c:axPos val="t"/>
        <c:numFmt formatCode="0" sourceLinked="1"/>
        <c:majorTickMark val="out"/>
        <c:minorTickMark val="none"/>
        <c:tickLblPos val="nextTo"/>
        <c:crossAx val="161613696"/>
        <c:crosses val="autoZero"/>
        <c:crossBetween val="between"/>
      </c:valAx>
      <c:spPr>
        <a:noFill/>
        <a:ln>
          <a:noFill/>
        </a:ln>
        <a:effectLst/>
      </c:spPr>
    </c:plotArea>
    <c:legend>
      <c:legendPos val="t"/>
      <c:layout>
        <c:manualLayout>
          <c:xMode val="edge"/>
          <c:yMode val="edge"/>
          <c:x val="2.8316447516740676E-2"/>
          <c:y val="6.7757251080289307E-2"/>
          <c:w val="0.84250969512754337"/>
          <c:h val="0.118427186075424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a:solidFill>
                  <a:schemeClr val="tx1"/>
                </a:solidFill>
                <a:latin typeface="Arial" panose="020B0604020202020204" pitchFamily="34" charset="0"/>
                <a:cs typeface="Arial" panose="020B0604020202020204" pitchFamily="34" charset="0"/>
              </a:rPr>
              <a:t>%</a:t>
            </a:r>
          </a:p>
        </c:rich>
      </c:tx>
      <c:layout>
        <c:manualLayout>
          <c:xMode val="edge"/>
          <c:yMode val="edge"/>
          <c:x val="0.87807183364839314"/>
          <c:y val="3.7726365620170954E-2"/>
        </c:manualLayout>
      </c:layout>
      <c:overlay val="0"/>
      <c:spPr>
        <a:noFill/>
        <a:ln w="3175">
          <a:solidFill>
            <a:sysClr val="windowText" lastClr="000000"/>
          </a:solidFill>
        </a:ln>
        <a:effectLst>
          <a:outerShdw dist="35560" dir="2700000" algn="ctr" rotWithShape="0">
            <a:srgbClr val="000000"/>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1095619427533753"/>
          <c:y val="6.5392367074962987E-2"/>
          <c:w val="0.58904380572466242"/>
          <c:h val="0.90665487148379875"/>
        </c:manualLayout>
      </c:layout>
      <c:barChart>
        <c:barDir val="bar"/>
        <c:grouping val="clustered"/>
        <c:varyColors val="0"/>
        <c:ser>
          <c:idx val="0"/>
          <c:order val="0"/>
          <c:tx>
            <c:strRef>
              <c:f>Dati!$D$360</c:f>
              <c:strCache>
                <c:ptCount val="1"/>
                <c:pt idx="0">
                  <c:v>2025., n=419</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Dati!$C$361:$C$366</c:f>
              <c:strCache>
                <c:ptCount val="6"/>
                <c:pt idx="0">
                  <c:v>Zina kādu uzņēmuma
pārstāvi, kurš to ir darījis</c:v>
                </c:pt>
                <c:pt idx="1">
                  <c:v>Pats/-i to ir darījis/-usi
pēdējo 12 mēnešu laikā</c:v>
                </c:pt>
                <c:pt idx="2">
                  <c:v>Zina kādu uzņēmuma
pārstāvi, kurš to ir darījis</c:v>
                </c:pt>
                <c:pt idx="3">
                  <c:v>Pats/-i to ir darījis/-usi
pēdējo 12 mēnešu laikā</c:v>
                </c:pt>
                <c:pt idx="4">
                  <c:v>Zina kādu uzņēmuma
pārstāvi, kurš to ir darījis</c:v>
                </c:pt>
                <c:pt idx="5">
                  <c:v>Pats/-i to ir darījis/-usi
pēdējo 12 mēnešu laikā</c:v>
                </c:pt>
              </c:strCache>
            </c:strRef>
          </c:cat>
          <c:val>
            <c:numRef>
              <c:f>Dati!$D$361:$D$366</c:f>
              <c:numCache>
                <c:formatCode>0</c:formatCode>
                <c:ptCount val="6"/>
                <c:pt idx="0">
                  <c:v>27.913878814683535</c:v>
                </c:pt>
                <c:pt idx="1">
                  <c:v>8.3482588825003123</c:v>
                </c:pt>
                <c:pt idx="2">
                  <c:v>13.233129883532255</c:v>
                </c:pt>
                <c:pt idx="3">
                  <c:v>1.8440454076367259</c:v>
                </c:pt>
                <c:pt idx="4">
                  <c:v>10.588848592068326</c:v>
                </c:pt>
                <c:pt idx="5">
                  <c:v>1.1353560371516946</c:v>
                </c:pt>
              </c:numCache>
            </c:numRef>
          </c:val>
          <c:extLst>
            <c:ext xmlns:c16="http://schemas.microsoft.com/office/drawing/2014/chart" uri="{C3380CC4-5D6E-409C-BE32-E72D297353CC}">
              <c16:uniqueId val="{00000000-72B5-4DA0-8ADA-D77238DF712D}"/>
            </c:ext>
          </c:extLst>
        </c:ser>
        <c:ser>
          <c:idx val="1"/>
          <c:order val="1"/>
          <c:tx>
            <c:strRef>
              <c:f>Dati!$E$360</c:f>
              <c:strCache>
                <c:ptCount val="1"/>
                <c:pt idx="0">
                  <c:v>2024., n=402</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Dati!$C$361:$C$366</c:f>
              <c:strCache>
                <c:ptCount val="6"/>
                <c:pt idx="0">
                  <c:v>Zina kādu uzņēmuma
pārstāvi, kurš to ir darījis</c:v>
                </c:pt>
                <c:pt idx="1">
                  <c:v>Pats/-i to ir darījis/-usi
pēdējo 12 mēnešu laikā</c:v>
                </c:pt>
                <c:pt idx="2">
                  <c:v>Zina kādu uzņēmuma
pārstāvi, kurš to ir darījis</c:v>
                </c:pt>
                <c:pt idx="3">
                  <c:v>Pats/-i to ir darījis/-usi
pēdējo 12 mēnešu laikā</c:v>
                </c:pt>
                <c:pt idx="4">
                  <c:v>Zina kādu uzņēmuma
pārstāvi, kurš to ir darījis</c:v>
                </c:pt>
                <c:pt idx="5">
                  <c:v>Pats/-i to ir darījis/-usi
pēdējo 12 mēnešu laikā</c:v>
                </c:pt>
              </c:strCache>
            </c:strRef>
          </c:cat>
          <c:val>
            <c:numRef>
              <c:f>Dati!$E$361:$E$366</c:f>
              <c:numCache>
                <c:formatCode>0</c:formatCode>
                <c:ptCount val="6"/>
                <c:pt idx="0">
                  <c:v>23</c:v>
                </c:pt>
                <c:pt idx="1">
                  <c:v>3</c:v>
                </c:pt>
                <c:pt idx="2">
                  <c:v>16</c:v>
                </c:pt>
                <c:pt idx="3">
                  <c:v>1</c:v>
                </c:pt>
                <c:pt idx="4">
                  <c:v>10</c:v>
                </c:pt>
                <c:pt idx="5" formatCode="0.0">
                  <c:v>0.2</c:v>
                </c:pt>
              </c:numCache>
            </c:numRef>
          </c:val>
          <c:extLst>
            <c:ext xmlns:c16="http://schemas.microsoft.com/office/drawing/2014/chart" uri="{C3380CC4-5D6E-409C-BE32-E72D297353CC}">
              <c16:uniqueId val="{00000001-72B5-4DA0-8ADA-D77238DF712D}"/>
            </c:ext>
          </c:extLst>
        </c:ser>
        <c:ser>
          <c:idx val="2"/>
          <c:order val="2"/>
          <c:tx>
            <c:strRef>
              <c:f>Dati!$F$360</c:f>
              <c:strCache>
                <c:ptCount val="1"/>
                <c:pt idx="0">
                  <c:v>2023., n=401</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Dati!$C$361:$C$366</c:f>
              <c:strCache>
                <c:ptCount val="6"/>
                <c:pt idx="0">
                  <c:v>Zina kādu uzņēmuma
pārstāvi, kurš to ir darījis</c:v>
                </c:pt>
                <c:pt idx="1">
                  <c:v>Pats/-i to ir darījis/-usi
pēdējo 12 mēnešu laikā</c:v>
                </c:pt>
                <c:pt idx="2">
                  <c:v>Zina kādu uzņēmuma
pārstāvi, kurš to ir darījis</c:v>
                </c:pt>
                <c:pt idx="3">
                  <c:v>Pats/-i to ir darījis/-usi
pēdējo 12 mēnešu laikā</c:v>
                </c:pt>
                <c:pt idx="4">
                  <c:v>Zina kādu uzņēmuma
pārstāvi, kurš to ir darījis</c:v>
                </c:pt>
                <c:pt idx="5">
                  <c:v>Pats/-i to ir darījis/-usi
pēdējo 12 mēnešu laikā</c:v>
                </c:pt>
              </c:strCache>
            </c:strRef>
          </c:cat>
          <c:val>
            <c:numRef>
              <c:f>Dati!$F$361:$F$366</c:f>
              <c:numCache>
                <c:formatCode>0</c:formatCode>
                <c:ptCount val="6"/>
                <c:pt idx="0">
                  <c:v>29</c:v>
                </c:pt>
                <c:pt idx="1">
                  <c:v>9</c:v>
                </c:pt>
                <c:pt idx="2">
                  <c:v>16.350000000000001</c:v>
                </c:pt>
                <c:pt idx="3">
                  <c:v>2</c:v>
                </c:pt>
                <c:pt idx="4">
                  <c:v>10</c:v>
                </c:pt>
                <c:pt idx="5">
                  <c:v>1</c:v>
                </c:pt>
              </c:numCache>
            </c:numRef>
          </c:val>
          <c:extLst>
            <c:ext xmlns:c16="http://schemas.microsoft.com/office/drawing/2014/chart" uri="{C3380CC4-5D6E-409C-BE32-E72D297353CC}">
              <c16:uniqueId val="{00000002-72B5-4DA0-8ADA-D77238DF712D}"/>
            </c:ext>
          </c:extLst>
        </c:ser>
        <c:ser>
          <c:idx val="3"/>
          <c:order val="3"/>
          <c:tx>
            <c:strRef>
              <c:f>Dati!$G$360</c:f>
              <c:strCache>
                <c:ptCount val="1"/>
                <c:pt idx="0">
                  <c:v>2022., n=400</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Dati!$C$361:$C$366</c:f>
              <c:strCache>
                <c:ptCount val="6"/>
                <c:pt idx="0">
                  <c:v>Zina kādu uzņēmuma
pārstāvi, kurš to ir darījis</c:v>
                </c:pt>
                <c:pt idx="1">
                  <c:v>Pats/-i to ir darījis/-usi
pēdējo 12 mēnešu laikā</c:v>
                </c:pt>
                <c:pt idx="2">
                  <c:v>Zina kādu uzņēmuma
pārstāvi, kurš to ir darījis</c:v>
                </c:pt>
                <c:pt idx="3">
                  <c:v>Pats/-i to ir darījis/-usi
pēdējo 12 mēnešu laikā</c:v>
                </c:pt>
                <c:pt idx="4">
                  <c:v>Zina kādu uzņēmuma
pārstāvi, kurš to ir darījis</c:v>
                </c:pt>
                <c:pt idx="5">
                  <c:v>Pats/-i to ir darījis/-usi
pēdējo 12 mēnešu laikā</c:v>
                </c:pt>
              </c:strCache>
            </c:strRef>
          </c:cat>
          <c:val>
            <c:numRef>
              <c:f>Dati!$G$361:$G$366</c:f>
              <c:numCache>
                <c:formatCode>0</c:formatCode>
                <c:ptCount val="6"/>
                <c:pt idx="0">
                  <c:v>35</c:v>
                </c:pt>
                <c:pt idx="1">
                  <c:v>12.1</c:v>
                </c:pt>
                <c:pt idx="2">
                  <c:v>21</c:v>
                </c:pt>
                <c:pt idx="3">
                  <c:v>4</c:v>
                </c:pt>
                <c:pt idx="4">
                  <c:v>16</c:v>
                </c:pt>
                <c:pt idx="5">
                  <c:v>2</c:v>
                </c:pt>
              </c:numCache>
            </c:numRef>
          </c:val>
          <c:extLst>
            <c:ext xmlns:c16="http://schemas.microsoft.com/office/drawing/2014/chart" uri="{C3380CC4-5D6E-409C-BE32-E72D297353CC}">
              <c16:uniqueId val="{00000003-72B5-4DA0-8ADA-D77238DF712D}"/>
            </c:ext>
          </c:extLst>
        </c:ser>
        <c:ser>
          <c:idx val="4"/>
          <c:order val="4"/>
          <c:tx>
            <c:strRef>
              <c:f>Dati!$H$360</c:f>
              <c:strCache>
                <c:ptCount val="1"/>
                <c:pt idx="0">
                  <c:v>2021., n=421</c:v>
                </c:pt>
              </c:strCache>
            </c:strRef>
          </c:tx>
          <c:spPr>
            <a:solidFill>
              <a:srgbClr val="E6EE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Dati!$C$361:$C$366</c:f>
              <c:strCache>
                <c:ptCount val="6"/>
                <c:pt idx="0">
                  <c:v>Zina kādu uzņēmuma
pārstāvi, kurš to ir darījis</c:v>
                </c:pt>
                <c:pt idx="1">
                  <c:v>Pats/-i to ir darījis/-usi
pēdējo 12 mēnešu laikā</c:v>
                </c:pt>
                <c:pt idx="2">
                  <c:v>Zina kādu uzņēmuma
pārstāvi, kurš to ir darījis</c:v>
                </c:pt>
                <c:pt idx="3">
                  <c:v>Pats/-i to ir darījis/-usi
pēdējo 12 mēnešu laikā</c:v>
                </c:pt>
                <c:pt idx="4">
                  <c:v>Zina kādu uzņēmuma
pārstāvi, kurš to ir darījis</c:v>
                </c:pt>
                <c:pt idx="5">
                  <c:v>Pats/-i to ir darījis/-usi
pēdējo 12 mēnešu laikā</c:v>
                </c:pt>
              </c:strCache>
            </c:strRef>
          </c:cat>
          <c:val>
            <c:numRef>
              <c:f>Dati!$H$361:$H$366</c:f>
              <c:numCache>
                <c:formatCode>0</c:formatCode>
                <c:ptCount val="6"/>
                <c:pt idx="0">
                  <c:v>35.1</c:v>
                </c:pt>
                <c:pt idx="1">
                  <c:v>12</c:v>
                </c:pt>
                <c:pt idx="2">
                  <c:v>19</c:v>
                </c:pt>
                <c:pt idx="3">
                  <c:v>3</c:v>
                </c:pt>
                <c:pt idx="4">
                  <c:v>14</c:v>
                </c:pt>
                <c:pt idx="5" formatCode="0.0">
                  <c:v>0.5</c:v>
                </c:pt>
              </c:numCache>
            </c:numRef>
          </c:val>
          <c:extLst>
            <c:ext xmlns:c16="http://schemas.microsoft.com/office/drawing/2014/chart" uri="{C3380CC4-5D6E-409C-BE32-E72D297353CC}">
              <c16:uniqueId val="{00000004-72B5-4DA0-8ADA-D77238DF712D}"/>
            </c:ext>
          </c:extLst>
        </c:ser>
        <c:dLbls>
          <c:showLegendKey val="0"/>
          <c:showVal val="0"/>
          <c:showCatName val="0"/>
          <c:showSerName val="0"/>
          <c:showPercent val="0"/>
          <c:showBubbleSize val="0"/>
        </c:dLbls>
        <c:gapWidth val="100"/>
        <c:axId val="161456128"/>
        <c:axId val="161457664"/>
      </c:barChart>
      <c:catAx>
        <c:axId val="161456128"/>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1457664"/>
        <c:crosses val="autoZero"/>
        <c:auto val="1"/>
        <c:lblAlgn val="ctr"/>
        <c:lblOffset val="100"/>
        <c:noMultiLvlLbl val="0"/>
      </c:catAx>
      <c:valAx>
        <c:axId val="161457664"/>
        <c:scaling>
          <c:orientation val="minMax"/>
          <c:max val="70"/>
        </c:scaling>
        <c:delete val="1"/>
        <c:axPos val="t"/>
        <c:numFmt formatCode="0" sourceLinked="1"/>
        <c:majorTickMark val="out"/>
        <c:minorTickMark val="none"/>
        <c:tickLblPos val="nextTo"/>
        <c:crossAx val="161456128"/>
        <c:crosses val="autoZero"/>
        <c:crossBetween val="between"/>
      </c:valAx>
      <c:spPr>
        <a:noFill/>
        <a:ln>
          <a:noFill/>
        </a:ln>
        <a:effectLst/>
      </c:spPr>
    </c:plotArea>
    <c:legend>
      <c:legendPos val="r"/>
      <c:layout>
        <c:manualLayout>
          <c:xMode val="edge"/>
          <c:yMode val="edge"/>
          <c:x val="0.74722593513239943"/>
          <c:y val="0.71907086595772784"/>
          <c:w val="0.14124287394132445"/>
          <c:h val="0.23793157328450487"/>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4784362219623208"/>
          <c:y val="0.21740271596485222"/>
        </c:manualLayout>
      </c:layout>
      <c:overlay val="0"/>
      <c:spPr>
        <a:noFill/>
        <a:ln w="3175">
          <a:solidFill>
            <a:sysClr val="windowText" lastClr="000000"/>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6038945462942961"/>
          <c:y val="0.23359237703982655"/>
          <c:w val="0.81879692190794029"/>
          <c:h val="0.72655255049640532"/>
        </c:manualLayout>
      </c:layout>
      <c:barChart>
        <c:barDir val="bar"/>
        <c:grouping val="stacked"/>
        <c:varyColors val="0"/>
        <c:ser>
          <c:idx val="0"/>
          <c:order val="0"/>
          <c:tx>
            <c:strRef>
              <c:f>Dati!$C$322</c:f>
              <c:strCache>
                <c:ptCount val="1"/>
                <c:pt idx="0">
                  <c:v>.</c:v>
                </c:pt>
              </c:strCache>
            </c:strRef>
          </c:tx>
          <c:spPr>
            <a:noFill/>
            <a:ln>
              <a:noFill/>
            </a:ln>
            <a:effectLst/>
          </c:spPr>
          <c:invertIfNegative val="0"/>
          <c:cat>
            <c:strRef>
              <c:f>Dati!$B$323:$B$327</c:f>
              <c:strCache>
                <c:ptCount val="5"/>
                <c:pt idx="0">
                  <c:v>2025., n=419</c:v>
                </c:pt>
                <c:pt idx="1">
                  <c:v>2024., n=402</c:v>
                </c:pt>
                <c:pt idx="2">
                  <c:v>2023., n=401</c:v>
                </c:pt>
                <c:pt idx="3">
                  <c:v>2022., n=400</c:v>
                </c:pt>
                <c:pt idx="4">
                  <c:v>2021., n=421</c:v>
                </c:pt>
              </c:strCache>
            </c:strRef>
          </c:cat>
          <c:val>
            <c:numRef>
              <c:f>Dati!$C$323:$C$327</c:f>
              <c:numCache>
                <c:formatCode>0</c:formatCode>
                <c:ptCount val="5"/>
                <c:pt idx="0">
                  <c:v>34.621512605042419</c:v>
                </c:pt>
                <c:pt idx="1">
                  <c:v>5</c:v>
                </c:pt>
                <c:pt idx="2">
                  <c:v>6</c:v>
                </c:pt>
                <c:pt idx="3">
                  <c:v>9</c:v>
                </c:pt>
                <c:pt idx="4">
                  <c:v>20</c:v>
                </c:pt>
              </c:numCache>
            </c:numRef>
          </c:val>
          <c:extLst>
            <c:ext xmlns:c16="http://schemas.microsoft.com/office/drawing/2014/chart" uri="{C3380CC4-5D6E-409C-BE32-E72D297353CC}">
              <c16:uniqueId val="{00000000-58E4-4F53-8FFC-83B3582E6DC4}"/>
            </c:ext>
          </c:extLst>
        </c:ser>
        <c:ser>
          <c:idx val="1"/>
          <c:order val="1"/>
          <c:tx>
            <c:strRef>
              <c:f>Dati!$D$322</c:f>
              <c:strCache>
                <c:ptCount val="1"/>
                <c:pt idx="0">
                  <c:v>Nē          </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Dati!$B$323:$B$327</c:f>
              <c:strCache>
                <c:ptCount val="5"/>
                <c:pt idx="0">
                  <c:v>2025., n=419</c:v>
                </c:pt>
                <c:pt idx="1">
                  <c:v>2024., n=402</c:v>
                </c:pt>
                <c:pt idx="2">
                  <c:v>2023., n=401</c:v>
                </c:pt>
                <c:pt idx="3">
                  <c:v>2022., n=400</c:v>
                </c:pt>
                <c:pt idx="4">
                  <c:v>2021., n=421</c:v>
                </c:pt>
              </c:strCache>
            </c:strRef>
          </c:cat>
          <c:val>
            <c:numRef>
              <c:f>Dati!$D$323:$D$327</c:f>
              <c:numCache>
                <c:formatCode>0</c:formatCode>
                <c:ptCount val="5"/>
                <c:pt idx="0">
                  <c:v>46.378487394957581</c:v>
                </c:pt>
                <c:pt idx="1">
                  <c:v>76</c:v>
                </c:pt>
                <c:pt idx="2">
                  <c:v>75</c:v>
                </c:pt>
                <c:pt idx="3">
                  <c:v>72</c:v>
                </c:pt>
                <c:pt idx="4">
                  <c:v>61</c:v>
                </c:pt>
              </c:numCache>
            </c:numRef>
          </c:val>
          <c:extLst>
            <c:ext xmlns:c16="http://schemas.microsoft.com/office/drawing/2014/chart" uri="{C3380CC4-5D6E-409C-BE32-E72D297353CC}">
              <c16:uniqueId val="{00000001-58E4-4F53-8FFC-83B3582E6DC4}"/>
            </c:ext>
          </c:extLst>
        </c:ser>
        <c:ser>
          <c:idx val="2"/>
          <c:order val="2"/>
          <c:tx>
            <c:strRef>
              <c:f>Dati!$E$322</c:f>
              <c:strCache>
                <c:ptCount val="1"/>
                <c:pt idx="0">
                  <c:v>Jā, vienreiz</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Dati!$B$323:$B$327</c:f>
              <c:strCache>
                <c:ptCount val="5"/>
                <c:pt idx="0">
                  <c:v>2025., n=419</c:v>
                </c:pt>
                <c:pt idx="1">
                  <c:v>2024., n=402</c:v>
                </c:pt>
                <c:pt idx="2">
                  <c:v>2023., n=401</c:v>
                </c:pt>
                <c:pt idx="3">
                  <c:v>2022., n=400</c:v>
                </c:pt>
                <c:pt idx="4">
                  <c:v>2021., n=421</c:v>
                </c:pt>
              </c:strCache>
            </c:strRef>
          </c:cat>
          <c:val>
            <c:numRef>
              <c:f>Dati!$E$323:$E$327</c:f>
              <c:numCache>
                <c:formatCode>0</c:formatCode>
                <c:ptCount val="5"/>
                <c:pt idx="0">
                  <c:v>9.4949845201237739</c:v>
                </c:pt>
                <c:pt idx="1">
                  <c:v>5</c:v>
                </c:pt>
                <c:pt idx="2">
                  <c:v>6</c:v>
                </c:pt>
                <c:pt idx="3">
                  <c:v>6</c:v>
                </c:pt>
                <c:pt idx="4">
                  <c:v>10</c:v>
                </c:pt>
              </c:numCache>
            </c:numRef>
          </c:val>
          <c:extLst>
            <c:ext xmlns:c16="http://schemas.microsoft.com/office/drawing/2014/chart" uri="{C3380CC4-5D6E-409C-BE32-E72D297353CC}">
              <c16:uniqueId val="{00000002-58E4-4F53-8FFC-83B3582E6DC4}"/>
            </c:ext>
          </c:extLst>
        </c:ser>
        <c:ser>
          <c:idx val="3"/>
          <c:order val="3"/>
          <c:tx>
            <c:strRef>
              <c:f>Dati!$F$322</c:f>
              <c:strCache>
                <c:ptCount val="1"/>
                <c:pt idx="0">
                  <c:v>Jā, vairākkārt</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Dati!$B$323:$B$327</c:f>
              <c:strCache>
                <c:ptCount val="5"/>
                <c:pt idx="0">
                  <c:v>2025., n=419</c:v>
                </c:pt>
                <c:pt idx="1">
                  <c:v>2024., n=402</c:v>
                </c:pt>
                <c:pt idx="2">
                  <c:v>2023., n=401</c:v>
                </c:pt>
                <c:pt idx="3">
                  <c:v>2022., n=400</c:v>
                </c:pt>
                <c:pt idx="4">
                  <c:v>2021., n=421</c:v>
                </c:pt>
              </c:strCache>
            </c:strRef>
          </c:cat>
          <c:val>
            <c:numRef>
              <c:f>Dati!$F$323:$F$327</c:f>
              <c:numCache>
                <c:formatCode>0</c:formatCode>
                <c:ptCount val="5"/>
                <c:pt idx="0">
                  <c:v>41.059566563467143</c:v>
                </c:pt>
                <c:pt idx="1">
                  <c:v>15</c:v>
                </c:pt>
                <c:pt idx="2">
                  <c:v>16</c:v>
                </c:pt>
                <c:pt idx="3">
                  <c:v>18</c:v>
                </c:pt>
                <c:pt idx="4">
                  <c:v>28</c:v>
                </c:pt>
              </c:numCache>
            </c:numRef>
          </c:val>
          <c:extLst>
            <c:ext xmlns:c16="http://schemas.microsoft.com/office/drawing/2014/chart" uri="{C3380CC4-5D6E-409C-BE32-E72D297353CC}">
              <c16:uniqueId val="{00000003-58E4-4F53-8FFC-83B3582E6DC4}"/>
            </c:ext>
          </c:extLst>
        </c:ser>
        <c:ser>
          <c:idx val="4"/>
          <c:order val="4"/>
          <c:tx>
            <c:strRef>
              <c:f>Dati!$G$322</c:f>
              <c:strCache>
                <c:ptCount val="1"/>
                <c:pt idx="0">
                  <c:v>.</c:v>
                </c:pt>
              </c:strCache>
            </c:strRef>
          </c:tx>
          <c:spPr>
            <a:noFill/>
            <a:ln>
              <a:noFill/>
            </a:ln>
            <a:effectLst/>
          </c:spPr>
          <c:invertIfNegative val="0"/>
          <c:cat>
            <c:strRef>
              <c:f>Dati!$B$323:$B$327</c:f>
              <c:strCache>
                <c:ptCount val="5"/>
                <c:pt idx="0">
                  <c:v>2025., n=419</c:v>
                </c:pt>
                <c:pt idx="1">
                  <c:v>2024., n=402</c:v>
                </c:pt>
                <c:pt idx="2">
                  <c:v>2023., n=401</c:v>
                </c:pt>
                <c:pt idx="3">
                  <c:v>2022., n=400</c:v>
                </c:pt>
                <c:pt idx="4">
                  <c:v>2021., n=421</c:v>
                </c:pt>
              </c:strCache>
            </c:strRef>
          </c:cat>
          <c:val>
            <c:numRef>
              <c:f>Dati!$G$323:$G$327</c:f>
              <c:numCache>
                <c:formatCode>0</c:formatCode>
                <c:ptCount val="5"/>
                <c:pt idx="0">
                  <c:v>5</c:v>
                </c:pt>
                <c:pt idx="1">
                  <c:v>35.554551083590916</c:v>
                </c:pt>
                <c:pt idx="2">
                  <c:v>33.554551083590916</c:v>
                </c:pt>
                <c:pt idx="3">
                  <c:v>31.554551083590916</c:v>
                </c:pt>
                <c:pt idx="4">
                  <c:v>17.554551083590916</c:v>
                </c:pt>
              </c:numCache>
            </c:numRef>
          </c:val>
          <c:extLst>
            <c:ext xmlns:c16="http://schemas.microsoft.com/office/drawing/2014/chart" uri="{C3380CC4-5D6E-409C-BE32-E72D297353CC}">
              <c16:uniqueId val="{00000004-58E4-4F53-8FFC-83B3582E6DC4}"/>
            </c:ext>
          </c:extLst>
        </c:ser>
        <c:ser>
          <c:idx val="5"/>
          <c:order val="5"/>
          <c:tx>
            <c:strRef>
              <c:f>Dati!$H$322</c:f>
              <c:strCache>
                <c:ptCount val="1"/>
                <c:pt idx="0">
                  <c:v>Nezina</c:v>
                </c:pt>
              </c:strCache>
            </c:strRef>
          </c:tx>
          <c:spPr>
            <a:solidFill>
              <a:schemeClr val="bg1">
                <a:lumMod val="75000"/>
              </a:schemeClr>
            </a:solidFill>
            <a:ln>
              <a:noFill/>
            </a:ln>
            <a:effectLst/>
          </c:spPr>
          <c:invertIfNegative val="0"/>
          <c:dLbls>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E4-4F53-8FFC-83B3582E6DC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Dati!$B$323:$B$327</c:f>
              <c:strCache>
                <c:ptCount val="5"/>
                <c:pt idx="0">
                  <c:v>2025., n=419</c:v>
                </c:pt>
                <c:pt idx="1">
                  <c:v>2024., n=402</c:v>
                </c:pt>
                <c:pt idx="2">
                  <c:v>2023., n=401</c:v>
                </c:pt>
                <c:pt idx="3">
                  <c:v>2022., n=400</c:v>
                </c:pt>
                <c:pt idx="4">
                  <c:v>2021., n=421</c:v>
                </c:pt>
              </c:strCache>
            </c:strRef>
          </c:cat>
          <c:val>
            <c:numRef>
              <c:f>Dati!$H$323:$H$327</c:f>
              <c:numCache>
                <c:formatCode>0</c:formatCode>
                <c:ptCount val="5"/>
                <c:pt idx="0">
                  <c:v>3.0669615214506636</c:v>
                </c:pt>
                <c:pt idx="1">
                  <c:v>4</c:v>
                </c:pt>
                <c:pt idx="2">
                  <c:v>3</c:v>
                </c:pt>
                <c:pt idx="3">
                  <c:v>4.05</c:v>
                </c:pt>
                <c:pt idx="4">
                  <c:v>1</c:v>
                </c:pt>
              </c:numCache>
            </c:numRef>
          </c:val>
          <c:extLst>
            <c:ext xmlns:c16="http://schemas.microsoft.com/office/drawing/2014/chart" uri="{C3380CC4-5D6E-409C-BE32-E72D297353CC}">
              <c16:uniqueId val="{00000006-58E4-4F53-8FFC-83B3582E6DC4}"/>
            </c:ext>
          </c:extLst>
        </c:ser>
        <c:dLbls>
          <c:showLegendKey val="0"/>
          <c:showVal val="0"/>
          <c:showCatName val="0"/>
          <c:showSerName val="0"/>
          <c:showPercent val="0"/>
          <c:showBubbleSize val="0"/>
        </c:dLbls>
        <c:gapWidth val="50"/>
        <c:overlap val="100"/>
        <c:axId val="161195136"/>
        <c:axId val="161196672"/>
      </c:barChart>
      <c:catAx>
        <c:axId val="161195136"/>
        <c:scaling>
          <c:orientation val="maxMin"/>
        </c:scaling>
        <c:delete val="0"/>
        <c:axPos val="l"/>
        <c:numFmt formatCode="General" sourceLinked="1"/>
        <c:majorTickMark val="none"/>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1196672"/>
        <c:crossesAt val="81"/>
        <c:auto val="1"/>
        <c:lblAlgn val="ctr"/>
        <c:lblOffset val="100"/>
        <c:noMultiLvlLbl val="0"/>
      </c:catAx>
      <c:valAx>
        <c:axId val="161196672"/>
        <c:scaling>
          <c:orientation val="minMax"/>
        </c:scaling>
        <c:delete val="1"/>
        <c:axPos val="t"/>
        <c:numFmt formatCode="0" sourceLinked="1"/>
        <c:majorTickMark val="out"/>
        <c:minorTickMark val="none"/>
        <c:tickLblPos val="nextTo"/>
        <c:crossAx val="161195136"/>
        <c:crosses val="autoZero"/>
        <c:crossBetween val="between"/>
      </c:valAx>
      <c:spPr>
        <a:noFill/>
        <a:ln>
          <a:noFill/>
        </a:ln>
        <a:effectLst/>
      </c:spPr>
    </c:plotArea>
    <c:legend>
      <c:legendPos val="t"/>
      <c:legendEntry>
        <c:idx val="0"/>
        <c:delete val="1"/>
      </c:legendEntry>
      <c:legendEntry>
        <c:idx val="4"/>
        <c:delete val="1"/>
      </c:legendEntry>
      <c:layout>
        <c:manualLayout>
          <c:xMode val="edge"/>
          <c:yMode val="edge"/>
          <c:x val="0.38364052175597257"/>
          <c:y val="0.10994579481912586"/>
          <c:w val="0.56006034013960171"/>
          <c:h val="6.182329111035033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4973576978374397"/>
          <c:y val="0.22827228118224352"/>
        </c:manualLayout>
      </c:layout>
      <c:overlay val="0"/>
      <c:spPr>
        <a:noFill/>
        <a:ln w="3175">
          <a:solidFill>
            <a:sysClr val="windowText" lastClr="000000"/>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6038945462942961"/>
          <c:y val="0.23359237703982655"/>
          <c:w val="0.83393410260803491"/>
          <c:h val="0.72655255049640532"/>
        </c:manualLayout>
      </c:layout>
      <c:barChart>
        <c:barDir val="bar"/>
        <c:grouping val="stacked"/>
        <c:varyColors val="0"/>
        <c:ser>
          <c:idx val="0"/>
          <c:order val="0"/>
          <c:tx>
            <c:strRef>
              <c:f>Dati!$C$333</c:f>
              <c:strCache>
                <c:ptCount val="1"/>
                <c:pt idx="0">
                  <c:v>.</c:v>
                </c:pt>
              </c:strCache>
            </c:strRef>
          </c:tx>
          <c:spPr>
            <a:noFill/>
            <a:ln>
              <a:noFill/>
            </a:ln>
            <a:effectLst/>
          </c:spPr>
          <c:invertIfNegative val="0"/>
          <c:cat>
            <c:strRef>
              <c:f>Dati!$B$334:$B$338</c:f>
              <c:strCache>
                <c:ptCount val="5"/>
                <c:pt idx="0">
                  <c:v>2025., n=211</c:v>
                </c:pt>
                <c:pt idx="1">
                  <c:v>2024., n=81</c:v>
                </c:pt>
                <c:pt idx="2">
                  <c:v>2023., n=88</c:v>
                </c:pt>
                <c:pt idx="3">
                  <c:v>2022., n=96</c:v>
                </c:pt>
                <c:pt idx="4">
                  <c:v>2021., n=160</c:v>
                </c:pt>
              </c:strCache>
            </c:strRef>
          </c:cat>
          <c:val>
            <c:numRef>
              <c:f>Dati!$C$334:$C$338</c:f>
              <c:numCache>
                <c:formatCode>0</c:formatCode>
                <c:ptCount val="5"/>
                <c:pt idx="0">
                  <c:v>18.361687702996946</c:v>
                </c:pt>
                <c:pt idx="1">
                  <c:v>5</c:v>
                </c:pt>
                <c:pt idx="2">
                  <c:v>17</c:v>
                </c:pt>
                <c:pt idx="3">
                  <c:v>12</c:v>
                </c:pt>
                <c:pt idx="4">
                  <c:v>5</c:v>
                </c:pt>
              </c:numCache>
            </c:numRef>
          </c:val>
          <c:extLst>
            <c:ext xmlns:c16="http://schemas.microsoft.com/office/drawing/2014/chart" uri="{C3380CC4-5D6E-409C-BE32-E72D297353CC}">
              <c16:uniqueId val="{00000000-7D1C-4388-9564-423D27956D55}"/>
            </c:ext>
          </c:extLst>
        </c:ser>
        <c:ser>
          <c:idx val="1"/>
          <c:order val="1"/>
          <c:tx>
            <c:strRef>
              <c:f>Dati!$D$333</c:f>
              <c:strCache>
                <c:ptCount val="1"/>
                <c:pt idx="0">
                  <c:v>Nē, atlases procedūra bija caurskatāma un neradās nekādas šaubas</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Dati!$B$334:$B$338</c:f>
              <c:strCache>
                <c:ptCount val="5"/>
                <c:pt idx="0">
                  <c:v>2025., n=211</c:v>
                </c:pt>
                <c:pt idx="1">
                  <c:v>2024., n=81</c:v>
                </c:pt>
                <c:pt idx="2">
                  <c:v>2023., n=88</c:v>
                </c:pt>
                <c:pt idx="3">
                  <c:v>2022., n=96</c:v>
                </c:pt>
                <c:pt idx="4">
                  <c:v>2021., n=160</c:v>
                </c:pt>
              </c:strCache>
            </c:strRef>
          </c:cat>
          <c:val>
            <c:numRef>
              <c:f>Dati!$D$334:$D$338</c:f>
              <c:numCache>
                <c:formatCode>0</c:formatCode>
                <c:ptCount val="5"/>
                <c:pt idx="0">
                  <c:v>43.638312297003054</c:v>
                </c:pt>
                <c:pt idx="1">
                  <c:v>57</c:v>
                </c:pt>
                <c:pt idx="2">
                  <c:v>45</c:v>
                </c:pt>
                <c:pt idx="3">
                  <c:v>50</c:v>
                </c:pt>
                <c:pt idx="4">
                  <c:v>57</c:v>
                </c:pt>
              </c:numCache>
            </c:numRef>
          </c:val>
          <c:extLst>
            <c:ext xmlns:c16="http://schemas.microsoft.com/office/drawing/2014/chart" uri="{C3380CC4-5D6E-409C-BE32-E72D297353CC}">
              <c16:uniqueId val="{00000001-7D1C-4388-9564-423D27956D55}"/>
            </c:ext>
          </c:extLst>
        </c:ser>
        <c:ser>
          <c:idx val="2"/>
          <c:order val="2"/>
          <c:tx>
            <c:strRef>
              <c:f>Dati!$E$333</c:f>
              <c:strCache>
                <c:ptCount val="1"/>
                <c:pt idx="0">
                  <c:v>Daļēji varētu to pieņemt par iemeslu tam, ka uzņēmums neuzvarēja</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Dati!$B$334:$B$338</c:f>
              <c:strCache>
                <c:ptCount val="5"/>
                <c:pt idx="0">
                  <c:v>2025., n=211</c:v>
                </c:pt>
                <c:pt idx="1">
                  <c:v>2024., n=81</c:v>
                </c:pt>
                <c:pt idx="2">
                  <c:v>2023., n=88</c:v>
                </c:pt>
                <c:pt idx="3">
                  <c:v>2022., n=96</c:v>
                </c:pt>
                <c:pt idx="4">
                  <c:v>2021., n=160</c:v>
                </c:pt>
              </c:strCache>
            </c:strRef>
          </c:cat>
          <c:val>
            <c:numRef>
              <c:f>Dati!$E$334:$E$338</c:f>
              <c:numCache>
                <c:formatCode>0</c:formatCode>
                <c:ptCount val="5"/>
                <c:pt idx="0">
                  <c:v>20.832009376646226</c:v>
                </c:pt>
                <c:pt idx="1">
                  <c:v>18</c:v>
                </c:pt>
                <c:pt idx="2">
                  <c:v>15</c:v>
                </c:pt>
                <c:pt idx="3">
                  <c:v>20</c:v>
                </c:pt>
                <c:pt idx="4">
                  <c:v>20</c:v>
                </c:pt>
              </c:numCache>
            </c:numRef>
          </c:val>
          <c:extLst>
            <c:ext xmlns:c16="http://schemas.microsoft.com/office/drawing/2014/chart" uri="{C3380CC4-5D6E-409C-BE32-E72D297353CC}">
              <c16:uniqueId val="{00000002-7D1C-4388-9564-423D27956D55}"/>
            </c:ext>
          </c:extLst>
        </c:ser>
        <c:ser>
          <c:idx val="3"/>
          <c:order val="3"/>
          <c:tx>
            <c:strRef>
              <c:f>Dati!$F$333</c:f>
              <c:strCache>
                <c:ptCount val="1"/>
                <c:pt idx="0">
                  <c:v>Jā, korupcija ietekmēja uzņēmuma izredzes uzvarēt iepirkumu procedūrā</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Dati!$B$334:$B$338</c:f>
              <c:strCache>
                <c:ptCount val="5"/>
                <c:pt idx="0">
                  <c:v>2025., n=211</c:v>
                </c:pt>
                <c:pt idx="1">
                  <c:v>2024., n=81</c:v>
                </c:pt>
                <c:pt idx="2">
                  <c:v>2023., n=88</c:v>
                </c:pt>
                <c:pt idx="3">
                  <c:v>2022., n=96</c:v>
                </c:pt>
                <c:pt idx="4">
                  <c:v>2021., n=160</c:v>
                </c:pt>
              </c:strCache>
            </c:strRef>
          </c:cat>
          <c:val>
            <c:numRef>
              <c:f>Dati!$F$334:$F$338</c:f>
              <c:numCache>
                <c:formatCode>0</c:formatCode>
                <c:ptCount val="5"/>
                <c:pt idx="0">
                  <c:v>13.446080784920872</c:v>
                </c:pt>
                <c:pt idx="1">
                  <c:v>15</c:v>
                </c:pt>
                <c:pt idx="2">
                  <c:v>17</c:v>
                </c:pt>
                <c:pt idx="3">
                  <c:v>16</c:v>
                </c:pt>
                <c:pt idx="4">
                  <c:v>12</c:v>
                </c:pt>
              </c:numCache>
            </c:numRef>
          </c:val>
          <c:extLst>
            <c:ext xmlns:c16="http://schemas.microsoft.com/office/drawing/2014/chart" uri="{C3380CC4-5D6E-409C-BE32-E72D297353CC}">
              <c16:uniqueId val="{00000003-7D1C-4388-9564-423D27956D55}"/>
            </c:ext>
          </c:extLst>
        </c:ser>
        <c:ser>
          <c:idx val="4"/>
          <c:order val="4"/>
          <c:tx>
            <c:strRef>
              <c:f>Dati!$G$333</c:f>
              <c:strCache>
                <c:ptCount val="1"/>
                <c:pt idx="0">
                  <c:v>.</c:v>
                </c:pt>
              </c:strCache>
            </c:strRef>
          </c:tx>
          <c:spPr>
            <a:noFill/>
            <a:ln>
              <a:noFill/>
            </a:ln>
            <a:effectLst/>
          </c:spPr>
          <c:invertIfNegative val="0"/>
          <c:cat>
            <c:strRef>
              <c:f>Dati!$B$334:$B$338</c:f>
              <c:strCache>
                <c:ptCount val="5"/>
                <c:pt idx="0">
                  <c:v>2025., n=211</c:v>
                </c:pt>
                <c:pt idx="1">
                  <c:v>2024., n=81</c:v>
                </c:pt>
                <c:pt idx="2">
                  <c:v>2023., n=88</c:v>
                </c:pt>
                <c:pt idx="3">
                  <c:v>2022., n=96</c:v>
                </c:pt>
                <c:pt idx="4">
                  <c:v>2021., n=160</c:v>
                </c:pt>
              </c:strCache>
            </c:strRef>
          </c:cat>
          <c:val>
            <c:numRef>
              <c:f>Dati!$G$334:$G$338</c:f>
              <c:numCache>
                <c:formatCode>0</c:formatCode>
                <c:ptCount val="5"/>
                <c:pt idx="0">
                  <c:v>16.7219098384329</c:v>
                </c:pt>
                <c:pt idx="1">
                  <c:v>18</c:v>
                </c:pt>
                <c:pt idx="2">
                  <c:v>19</c:v>
                </c:pt>
                <c:pt idx="3">
                  <c:v>15</c:v>
                </c:pt>
                <c:pt idx="4">
                  <c:v>19</c:v>
                </c:pt>
              </c:numCache>
            </c:numRef>
          </c:val>
          <c:extLst>
            <c:ext xmlns:c16="http://schemas.microsoft.com/office/drawing/2014/chart" uri="{C3380CC4-5D6E-409C-BE32-E72D297353CC}">
              <c16:uniqueId val="{00000004-7D1C-4388-9564-423D27956D55}"/>
            </c:ext>
          </c:extLst>
        </c:ser>
        <c:ser>
          <c:idx val="5"/>
          <c:order val="5"/>
          <c:tx>
            <c:strRef>
              <c:f>Dati!$H$333</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Dati!$B$334:$B$338</c:f>
              <c:strCache>
                <c:ptCount val="5"/>
                <c:pt idx="0">
                  <c:v>2025., n=211</c:v>
                </c:pt>
                <c:pt idx="1">
                  <c:v>2024., n=81</c:v>
                </c:pt>
                <c:pt idx="2">
                  <c:v>2023., n=88</c:v>
                </c:pt>
                <c:pt idx="3">
                  <c:v>2022., n=96</c:v>
                </c:pt>
                <c:pt idx="4">
                  <c:v>2021., n=160</c:v>
                </c:pt>
              </c:strCache>
            </c:strRef>
          </c:cat>
          <c:val>
            <c:numRef>
              <c:f>Dati!$H$334:$H$338</c:f>
              <c:numCache>
                <c:formatCode>0</c:formatCode>
                <c:ptCount val="5"/>
                <c:pt idx="0">
                  <c:v>22.083597541429953</c:v>
                </c:pt>
                <c:pt idx="1">
                  <c:v>10</c:v>
                </c:pt>
                <c:pt idx="2">
                  <c:v>23</c:v>
                </c:pt>
                <c:pt idx="3">
                  <c:v>14</c:v>
                </c:pt>
                <c:pt idx="4">
                  <c:v>11</c:v>
                </c:pt>
              </c:numCache>
            </c:numRef>
          </c:val>
          <c:extLst>
            <c:ext xmlns:c16="http://schemas.microsoft.com/office/drawing/2014/chart" uri="{C3380CC4-5D6E-409C-BE32-E72D297353CC}">
              <c16:uniqueId val="{00000005-7D1C-4388-9564-423D27956D55}"/>
            </c:ext>
          </c:extLst>
        </c:ser>
        <c:dLbls>
          <c:showLegendKey val="0"/>
          <c:showVal val="0"/>
          <c:showCatName val="0"/>
          <c:showSerName val="0"/>
          <c:showPercent val="0"/>
          <c:showBubbleSize val="0"/>
        </c:dLbls>
        <c:gapWidth val="50"/>
        <c:overlap val="100"/>
        <c:axId val="162246016"/>
        <c:axId val="161956992"/>
      </c:barChart>
      <c:catAx>
        <c:axId val="162246016"/>
        <c:scaling>
          <c:orientation val="maxMin"/>
        </c:scaling>
        <c:delete val="0"/>
        <c:axPos val="l"/>
        <c:numFmt formatCode="General" sourceLinked="1"/>
        <c:majorTickMark val="none"/>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1956992"/>
        <c:crossesAt val="62"/>
        <c:auto val="1"/>
        <c:lblAlgn val="ctr"/>
        <c:lblOffset val="100"/>
        <c:noMultiLvlLbl val="0"/>
      </c:catAx>
      <c:valAx>
        <c:axId val="161956992"/>
        <c:scaling>
          <c:orientation val="minMax"/>
          <c:max val="150"/>
          <c:min val="0"/>
        </c:scaling>
        <c:delete val="1"/>
        <c:axPos val="t"/>
        <c:numFmt formatCode="0" sourceLinked="1"/>
        <c:majorTickMark val="out"/>
        <c:minorTickMark val="none"/>
        <c:tickLblPos val="nextTo"/>
        <c:crossAx val="1622460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dirty="0">
                <a:solidFill>
                  <a:schemeClr val="tx1"/>
                </a:solidFill>
                <a:latin typeface="Arial" panose="020B0604020202020204" pitchFamily="34" charset="0"/>
                <a:cs typeface="Arial" panose="020B0604020202020204" pitchFamily="34" charset="0"/>
              </a:rPr>
              <a:t>%</a:t>
            </a:r>
          </a:p>
        </c:rich>
      </c:tx>
      <c:layout>
        <c:manualLayout>
          <c:xMode val="edge"/>
          <c:yMode val="edge"/>
          <c:x val="0.88185255198487711"/>
          <c:y val="4.5851383687747306E-2"/>
        </c:manualLayout>
      </c:layout>
      <c:overlay val="0"/>
      <c:spPr>
        <a:noFill/>
        <a:ln w="3175">
          <a:solidFill>
            <a:schemeClr val="tx1"/>
          </a:solidFill>
        </a:ln>
        <a:effectLst>
          <a:outerShdw dist="35560" dir="2700000" algn="ctr" rotWithShape="0">
            <a:srgbClr val="000000"/>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3700534361371179"/>
          <c:y val="4.107273396470916E-2"/>
          <c:w val="0.54068841820103297"/>
          <c:h val="0.92338602048691865"/>
        </c:manualLayout>
      </c:layout>
      <c:barChart>
        <c:barDir val="bar"/>
        <c:grouping val="clustered"/>
        <c:varyColors val="0"/>
        <c:ser>
          <c:idx val="0"/>
          <c:order val="0"/>
          <c:spPr>
            <a:solidFill>
              <a:srgbClr val="84AC94"/>
            </a:solidFill>
            <a:ln>
              <a:noFill/>
            </a:ln>
            <a:effectLst/>
          </c:spPr>
          <c:invertIfNegative val="0"/>
          <c:dPt>
            <c:idx val="7"/>
            <c:invertIfNegative val="0"/>
            <c:bubble3D val="0"/>
            <c:spPr>
              <a:solidFill>
                <a:srgbClr val="C3D6CC"/>
              </a:solidFill>
              <a:ln>
                <a:noFill/>
              </a:ln>
              <a:effectLst/>
            </c:spPr>
            <c:extLst>
              <c:ext xmlns:c16="http://schemas.microsoft.com/office/drawing/2014/chart" uri="{C3380CC4-5D6E-409C-BE32-E72D297353CC}">
                <c16:uniqueId val="{00000001-C286-4361-A72C-A61EC3E50907}"/>
              </c:ext>
            </c:extLst>
          </c:dPt>
          <c:dPt>
            <c:idx val="8"/>
            <c:invertIfNegative val="0"/>
            <c:bubble3D val="0"/>
            <c:spPr>
              <a:solidFill>
                <a:srgbClr val="C89058"/>
              </a:solidFill>
              <a:ln>
                <a:noFill/>
              </a:ln>
              <a:effectLst/>
            </c:spPr>
            <c:extLst>
              <c:ext xmlns:c16="http://schemas.microsoft.com/office/drawing/2014/chart" uri="{C3380CC4-5D6E-409C-BE32-E72D297353CC}">
                <c16:uniqueId val="{00000003-C286-4361-A72C-A61EC3E50907}"/>
              </c:ext>
            </c:extLst>
          </c:dPt>
          <c:dPt>
            <c:idx val="9"/>
            <c:invertIfNegative val="0"/>
            <c:bubble3D val="0"/>
            <c:spPr>
              <a:solidFill>
                <a:schemeClr val="bg1">
                  <a:lumMod val="75000"/>
                </a:schemeClr>
              </a:solidFill>
              <a:ln>
                <a:noFill/>
              </a:ln>
              <a:effectLst/>
            </c:spPr>
            <c:extLst>
              <c:ext xmlns:c16="http://schemas.microsoft.com/office/drawing/2014/chart" uri="{C3380CC4-5D6E-409C-BE32-E72D297353CC}">
                <c16:uniqueId val="{00000005-C286-4361-A72C-A61EC3E50907}"/>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Dati!$B$393:$B$402</c:f>
              <c:strCache>
                <c:ptCount val="10"/>
                <c:pt idx="0">
                  <c:v>Iepirkumu procedūras atlases kritēriji bija pielāgoti vienam konkrētam uzņēmumam</c:v>
                </c:pt>
                <c:pt idx="1">
                  <c:v>Iepirkuma procedūra bija pārāk birokrātiska, jo iekļāva nevajadzīgas formālas prasības </c:v>
                </c:pt>
                <c:pt idx="2">
                  <c:v>Uzvarētājs bija jau zināms iepriekš</c:v>
                </c:pt>
                <c:pt idx="3">
                  <c:v>Iepirkuma procedūras kritēriji
bija neskaidri formulēti </c:v>
                </c:pt>
                <c:pt idx="4">
                  <c:v>Noteiktie piedāvājuma sagatavošanas termiņi bija pārāk īsi, lai tajos iekļautos</c:v>
                </c:pt>
                <c:pt idx="5">
                  <c:v>Pārējie dalībnieki bija izmantojuši aizliegtu vienošanos, lai uzvarētu konkrēts pretendents</c:v>
                </c:pt>
                <c:pt idx="6">
                  <c:v>Pārējie dalībnieki bija vienojušies,
lai mākslīgi pazeminātu cenu</c:v>
                </c:pt>
                <c:pt idx="7">
                  <c:v>Cits apstāklis</c:v>
                </c:pt>
                <c:pt idx="8">
                  <c:v>Neviens no iepriekš minētajiem</c:v>
                </c:pt>
                <c:pt idx="9">
                  <c:v>Grūti pateikt</c:v>
                </c:pt>
              </c:strCache>
            </c:strRef>
          </c:cat>
          <c:val>
            <c:numRef>
              <c:f>Dati!$C$393:$C$402</c:f>
              <c:numCache>
                <c:formatCode>0</c:formatCode>
                <c:ptCount val="10"/>
                <c:pt idx="0">
                  <c:v>40.842769003502724</c:v>
                </c:pt>
                <c:pt idx="1">
                  <c:v>32.122945300875294</c:v>
                </c:pt>
                <c:pt idx="2">
                  <c:v>20.259780132204391</c:v>
                </c:pt>
                <c:pt idx="3">
                  <c:v>19.633986049812528</c:v>
                </c:pt>
                <c:pt idx="4">
                  <c:v>17.742232748552773</c:v>
                </c:pt>
                <c:pt idx="5">
                  <c:v>6.790976284494624</c:v>
                </c:pt>
                <c:pt idx="6">
                  <c:v>6.1651822021027565</c:v>
                </c:pt>
                <c:pt idx="7">
                  <c:v>5.7431957958134605</c:v>
                </c:pt>
                <c:pt idx="8">
                  <c:v>19.045286084293728</c:v>
                </c:pt>
                <c:pt idx="9">
                  <c:v>18.164219154842073</c:v>
                </c:pt>
              </c:numCache>
            </c:numRef>
          </c:val>
          <c:extLst>
            <c:ext xmlns:c16="http://schemas.microsoft.com/office/drawing/2014/chart" uri="{C3380CC4-5D6E-409C-BE32-E72D297353CC}">
              <c16:uniqueId val="{00000006-C286-4361-A72C-A61EC3E50907}"/>
            </c:ext>
          </c:extLst>
        </c:ser>
        <c:dLbls>
          <c:showLegendKey val="0"/>
          <c:showVal val="0"/>
          <c:showCatName val="0"/>
          <c:showSerName val="0"/>
          <c:showPercent val="0"/>
          <c:showBubbleSize val="0"/>
        </c:dLbls>
        <c:gapWidth val="30"/>
        <c:axId val="162047488"/>
        <c:axId val="162049024"/>
      </c:barChart>
      <c:catAx>
        <c:axId val="162047488"/>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2049024"/>
        <c:crosses val="autoZero"/>
        <c:auto val="1"/>
        <c:lblAlgn val="ctr"/>
        <c:lblOffset val="100"/>
        <c:noMultiLvlLbl val="0"/>
      </c:catAx>
      <c:valAx>
        <c:axId val="162049024"/>
        <c:scaling>
          <c:orientation val="minMax"/>
          <c:max val="65"/>
          <c:min val="0"/>
        </c:scaling>
        <c:delete val="1"/>
        <c:axPos val="t"/>
        <c:numFmt formatCode="0" sourceLinked="1"/>
        <c:majorTickMark val="out"/>
        <c:minorTickMark val="none"/>
        <c:tickLblPos val="nextTo"/>
        <c:crossAx val="1620474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779929446437334"/>
          <c:y val="1.7883755588673621E-2"/>
          <c:w val="0.53978580890999206"/>
          <c:h val="0.94780337256650671"/>
        </c:manualLayout>
      </c:layout>
      <c:barChart>
        <c:barDir val="bar"/>
        <c:grouping val="clustered"/>
        <c:varyColors val="0"/>
        <c:ser>
          <c:idx val="0"/>
          <c:order val="0"/>
          <c:tx>
            <c:strRef>
              <c:f>Dati!$C$344</c:f>
              <c:strCache>
                <c:ptCount val="1"/>
                <c:pt idx="0">
                  <c:v>2025., n=211</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Dati!$B$345:$B$348</c:f>
              <c:strCache>
                <c:ptCount val="4"/>
                <c:pt idx="0">
                  <c:v>Iepirkumu procedūras atlases kritēriji bija pielāgoti vienam konkrētam uzņēmumam</c:v>
                </c:pt>
                <c:pt idx="1">
                  <c:v>Iepirkuma procedūra bija pārāk birokrātiska, jo iekļāva nevajadzīgas formālas prasības </c:v>
                </c:pt>
                <c:pt idx="2">
                  <c:v>Uzvarētājs bija jau zināms iepriekš</c:v>
                </c:pt>
                <c:pt idx="3">
                  <c:v>Iepirkuma procedūras kritēriji
bija neskaidri formulēti </c:v>
                </c:pt>
              </c:strCache>
            </c:strRef>
          </c:cat>
          <c:val>
            <c:numRef>
              <c:f>Dati!$C$345:$C$348</c:f>
              <c:numCache>
                <c:formatCode>0</c:formatCode>
                <c:ptCount val="4"/>
                <c:pt idx="0">
                  <c:v>40.842769003502724</c:v>
                </c:pt>
                <c:pt idx="1">
                  <c:v>32.122945300875294</c:v>
                </c:pt>
                <c:pt idx="2">
                  <c:v>20.259780132204391</c:v>
                </c:pt>
                <c:pt idx="3">
                  <c:v>19.633986049812528</c:v>
                </c:pt>
              </c:numCache>
            </c:numRef>
          </c:val>
          <c:extLst>
            <c:ext xmlns:c16="http://schemas.microsoft.com/office/drawing/2014/chart" uri="{C3380CC4-5D6E-409C-BE32-E72D297353CC}">
              <c16:uniqueId val="{00000000-68B2-4E5F-96CA-934F71AD1108}"/>
            </c:ext>
          </c:extLst>
        </c:ser>
        <c:ser>
          <c:idx val="1"/>
          <c:order val="1"/>
          <c:tx>
            <c:strRef>
              <c:f>Dati!$D$344</c:f>
              <c:strCache>
                <c:ptCount val="1"/>
                <c:pt idx="0">
                  <c:v>2024., n=81</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Dati!$B$345:$B$348</c:f>
              <c:strCache>
                <c:ptCount val="4"/>
                <c:pt idx="0">
                  <c:v>Iepirkumu procedūras atlases kritēriji bija pielāgoti vienam konkrētam uzņēmumam</c:v>
                </c:pt>
                <c:pt idx="1">
                  <c:v>Iepirkuma procedūra bija pārāk birokrātiska, jo iekļāva nevajadzīgas formālas prasības </c:v>
                </c:pt>
                <c:pt idx="2">
                  <c:v>Uzvarētājs bija jau zināms iepriekš</c:v>
                </c:pt>
                <c:pt idx="3">
                  <c:v>Iepirkuma procedūras kritēriji
bija neskaidri formulēti </c:v>
                </c:pt>
              </c:strCache>
            </c:strRef>
          </c:cat>
          <c:val>
            <c:numRef>
              <c:f>Dati!$D$345:$D$348</c:f>
              <c:numCache>
                <c:formatCode>0</c:formatCode>
                <c:ptCount val="4"/>
                <c:pt idx="0">
                  <c:v>37</c:v>
                </c:pt>
                <c:pt idx="1">
                  <c:v>32</c:v>
                </c:pt>
                <c:pt idx="2">
                  <c:v>26</c:v>
                </c:pt>
                <c:pt idx="3">
                  <c:v>21</c:v>
                </c:pt>
              </c:numCache>
            </c:numRef>
          </c:val>
          <c:extLst>
            <c:ext xmlns:c16="http://schemas.microsoft.com/office/drawing/2014/chart" uri="{C3380CC4-5D6E-409C-BE32-E72D297353CC}">
              <c16:uniqueId val="{00000001-68B2-4E5F-96CA-934F71AD1108}"/>
            </c:ext>
          </c:extLst>
        </c:ser>
        <c:ser>
          <c:idx val="2"/>
          <c:order val="2"/>
          <c:tx>
            <c:strRef>
              <c:f>Dati!$E$344</c:f>
              <c:strCache>
                <c:ptCount val="1"/>
                <c:pt idx="0">
                  <c:v>2023., n=88</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Dati!$B$345:$B$348</c:f>
              <c:strCache>
                <c:ptCount val="4"/>
                <c:pt idx="0">
                  <c:v>Iepirkumu procedūras atlases kritēriji bija pielāgoti vienam konkrētam uzņēmumam</c:v>
                </c:pt>
                <c:pt idx="1">
                  <c:v>Iepirkuma procedūra bija pārāk birokrātiska, jo iekļāva nevajadzīgas formālas prasības </c:v>
                </c:pt>
                <c:pt idx="2">
                  <c:v>Uzvarētājs bija jau zināms iepriekš</c:v>
                </c:pt>
                <c:pt idx="3">
                  <c:v>Iepirkuma procedūras kritēriji
bija neskaidri formulēti </c:v>
                </c:pt>
              </c:strCache>
            </c:strRef>
          </c:cat>
          <c:val>
            <c:numRef>
              <c:f>Dati!$E$345:$E$348</c:f>
              <c:numCache>
                <c:formatCode>0</c:formatCode>
                <c:ptCount val="4"/>
                <c:pt idx="0">
                  <c:v>32</c:v>
                </c:pt>
                <c:pt idx="1">
                  <c:v>16</c:v>
                </c:pt>
                <c:pt idx="2">
                  <c:v>17</c:v>
                </c:pt>
                <c:pt idx="3">
                  <c:v>14</c:v>
                </c:pt>
              </c:numCache>
            </c:numRef>
          </c:val>
          <c:extLst>
            <c:ext xmlns:c16="http://schemas.microsoft.com/office/drawing/2014/chart" uri="{C3380CC4-5D6E-409C-BE32-E72D297353CC}">
              <c16:uniqueId val="{00000002-68B2-4E5F-96CA-934F71AD1108}"/>
            </c:ext>
          </c:extLst>
        </c:ser>
        <c:ser>
          <c:idx val="3"/>
          <c:order val="3"/>
          <c:tx>
            <c:strRef>
              <c:f>Dati!$F$344</c:f>
              <c:strCache>
                <c:ptCount val="1"/>
                <c:pt idx="0">
                  <c:v>2022., n=96</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Dati!$B$345:$B$348</c:f>
              <c:strCache>
                <c:ptCount val="4"/>
                <c:pt idx="0">
                  <c:v>Iepirkumu procedūras atlases kritēriji bija pielāgoti vienam konkrētam uzņēmumam</c:v>
                </c:pt>
                <c:pt idx="1">
                  <c:v>Iepirkuma procedūra bija pārāk birokrātiska, jo iekļāva nevajadzīgas formālas prasības </c:v>
                </c:pt>
                <c:pt idx="2">
                  <c:v>Uzvarētājs bija jau zināms iepriekš</c:v>
                </c:pt>
                <c:pt idx="3">
                  <c:v>Iepirkuma procedūras kritēriji
bija neskaidri formulēti </c:v>
                </c:pt>
              </c:strCache>
            </c:strRef>
          </c:cat>
          <c:val>
            <c:numRef>
              <c:f>Dati!$F$345:$F$348</c:f>
              <c:numCache>
                <c:formatCode>0</c:formatCode>
                <c:ptCount val="4"/>
                <c:pt idx="0">
                  <c:v>36</c:v>
                </c:pt>
                <c:pt idx="1">
                  <c:v>33</c:v>
                </c:pt>
                <c:pt idx="2">
                  <c:v>29</c:v>
                </c:pt>
                <c:pt idx="3">
                  <c:v>18</c:v>
                </c:pt>
              </c:numCache>
            </c:numRef>
          </c:val>
          <c:extLst>
            <c:ext xmlns:c16="http://schemas.microsoft.com/office/drawing/2014/chart" uri="{C3380CC4-5D6E-409C-BE32-E72D297353CC}">
              <c16:uniqueId val="{00000003-68B2-4E5F-96CA-934F71AD1108}"/>
            </c:ext>
          </c:extLst>
        </c:ser>
        <c:dLbls>
          <c:showLegendKey val="0"/>
          <c:showVal val="0"/>
          <c:showCatName val="0"/>
          <c:showSerName val="0"/>
          <c:showPercent val="0"/>
          <c:showBubbleSize val="0"/>
        </c:dLbls>
        <c:gapWidth val="100"/>
        <c:axId val="162190848"/>
        <c:axId val="162192384"/>
      </c:barChart>
      <c:catAx>
        <c:axId val="162190848"/>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2192384"/>
        <c:crosses val="autoZero"/>
        <c:auto val="1"/>
        <c:lblAlgn val="ctr"/>
        <c:lblOffset val="100"/>
        <c:noMultiLvlLbl val="0"/>
      </c:catAx>
      <c:valAx>
        <c:axId val="162192384"/>
        <c:scaling>
          <c:orientation val="minMax"/>
        </c:scaling>
        <c:delete val="1"/>
        <c:axPos val="t"/>
        <c:numFmt formatCode="0" sourceLinked="1"/>
        <c:majorTickMark val="out"/>
        <c:minorTickMark val="none"/>
        <c:tickLblPos val="nextTo"/>
        <c:crossAx val="1621908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0186164229471311"/>
          <c:y val="4.2003296099615457E-2"/>
        </c:manualLayout>
      </c:layout>
      <c:overlay val="0"/>
      <c:spPr>
        <a:noFill/>
        <a:ln w="3175">
          <a:solidFill>
            <a:sysClr val="windowText" lastClr="000000"/>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888346889331141"/>
          <c:y val="5.3413294268448992E-2"/>
          <c:w val="0.58378860723694981"/>
          <c:h val="0.93403405969602638"/>
        </c:manualLayout>
      </c:layout>
      <c:barChart>
        <c:barDir val="bar"/>
        <c:grouping val="clustered"/>
        <c:varyColors val="0"/>
        <c:ser>
          <c:idx val="0"/>
          <c:order val="0"/>
          <c:tx>
            <c:strRef>
              <c:f>Dati!$C$344</c:f>
              <c:strCache>
                <c:ptCount val="1"/>
                <c:pt idx="0">
                  <c:v>2025., n=211</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Dati!$B$349:$B$353</c:f>
              <c:strCache>
                <c:ptCount val="5"/>
                <c:pt idx="0">
                  <c:v>Noteiktie piedāvājuma sagatavošanas termiņi bija pārāk īsi, lai tajos iekļautos</c:v>
                </c:pt>
                <c:pt idx="1">
                  <c:v>Pārējie dalībnieki bija izmantojuši aizliegtu vienošanos, lai uzvarētu konkrēts pretendents</c:v>
                </c:pt>
                <c:pt idx="2">
                  <c:v>Pārējie dalībnieki bija vienojušies,
lai mākslīgi pazeminātu cenu</c:v>
                </c:pt>
                <c:pt idx="3">
                  <c:v>Neviens no iepriekš minētajiem</c:v>
                </c:pt>
                <c:pt idx="4">
                  <c:v>Grūti pateikt</c:v>
                </c:pt>
              </c:strCache>
            </c:strRef>
          </c:cat>
          <c:val>
            <c:numRef>
              <c:f>Dati!$C$349:$C$353</c:f>
              <c:numCache>
                <c:formatCode>0</c:formatCode>
                <c:ptCount val="5"/>
                <c:pt idx="0">
                  <c:v>17.742232748552773</c:v>
                </c:pt>
                <c:pt idx="1">
                  <c:v>6.790976284494624</c:v>
                </c:pt>
                <c:pt idx="2">
                  <c:v>6.1651822021027565</c:v>
                </c:pt>
                <c:pt idx="3">
                  <c:v>19.045286084293728</c:v>
                </c:pt>
                <c:pt idx="4">
                  <c:v>18.164219154842073</c:v>
                </c:pt>
              </c:numCache>
            </c:numRef>
          </c:val>
          <c:extLst>
            <c:ext xmlns:c16="http://schemas.microsoft.com/office/drawing/2014/chart" uri="{C3380CC4-5D6E-409C-BE32-E72D297353CC}">
              <c16:uniqueId val="{00000000-BCC6-4A89-BD21-7F92BE6046AB}"/>
            </c:ext>
          </c:extLst>
        </c:ser>
        <c:ser>
          <c:idx val="1"/>
          <c:order val="1"/>
          <c:tx>
            <c:strRef>
              <c:f>Dati!$D$344</c:f>
              <c:strCache>
                <c:ptCount val="1"/>
                <c:pt idx="0">
                  <c:v>2024., n=81</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Dati!$B$349:$B$353</c:f>
              <c:strCache>
                <c:ptCount val="5"/>
                <c:pt idx="0">
                  <c:v>Noteiktie piedāvājuma sagatavošanas termiņi bija pārāk īsi, lai tajos iekļautos</c:v>
                </c:pt>
                <c:pt idx="1">
                  <c:v>Pārējie dalībnieki bija izmantojuši aizliegtu vienošanos, lai uzvarētu konkrēts pretendents</c:v>
                </c:pt>
                <c:pt idx="2">
                  <c:v>Pārējie dalībnieki bija vienojušies,
lai mākslīgi pazeminātu cenu</c:v>
                </c:pt>
                <c:pt idx="3">
                  <c:v>Neviens no iepriekš minētajiem</c:v>
                </c:pt>
                <c:pt idx="4">
                  <c:v>Grūti pateikt</c:v>
                </c:pt>
              </c:strCache>
            </c:strRef>
          </c:cat>
          <c:val>
            <c:numRef>
              <c:f>Dati!$D$349:$D$353</c:f>
              <c:numCache>
                <c:formatCode>0</c:formatCode>
                <c:ptCount val="5"/>
                <c:pt idx="0">
                  <c:v>15</c:v>
                </c:pt>
                <c:pt idx="1">
                  <c:v>15</c:v>
                </c:pt>
                <c:pt idx="2">
                  <c:v>12</c:v>
                </c:pt>
                <c:pt idx="3">
                  <c:v>37</c:v>
                </c:pt>
                <c:pt idx="4">
                  <c:v>10</c:v>
                </c:pt>
              </c:numCache>
            </c:numRef>
          </c:val>
          <c:extLst>
            <c:ext xmlns:c16="http://schemas.microsoft.com/office/drawing/2014/chart" uri="{C3380CC4-5D6E-409C-BE32-E72D297353CC}">
              <c16:uniqueId val="{00000001-BCC6-4A89-BD21-7F92BE6046AB}"/>
            </c:ext>
          </c:extLst>
        </c:ser>
        <c:ser>
          <c:idx val="2"/>
          <c:order val="2"/>
          <c:tx>
            <c:strRef>
              <c:f>Dati!$E$344</c:f>
              <c:strCache>
                <c:ptCount val="1"/>
                <c:pt idx="0">
                  <c:v>2023., n=88</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Dati!$B$349:$B$353</c:f>
              <c:strCache>
                <c:ptCount val="5"/>
                <c:pt idx="0">
                  <c:v>Noteiktie piedāvājuma sagatavošanas termiņi bija pārāk īsi, lai tajos iekļautos</c:v>
                </c:pt>
                <c:pt idx="1">
                  <c:v>Pārējie dalībnieki bija izmantojuši aizliegtu vienošanos, lai uzvarētu konkrēts pretendents</c:v>
                </c:pt>
                <c:pt idx="2">
                  <c:v>Pārējie dalībnieki bija vienojušies,
lai mākslīgi pazeminātu cenu</c:v>
                </c:pt>
                <c:pt idx="3">
                  <c:v>Neviens no iepriekš minētajiem</c:v>
                </c:pt>
                <c:pt idx="4">
                  <c:v>Grūti pateikt</c:v>
                </c:pt>
              </c:strCache>
            </c:strRef>
          </c:cat>
          <c:val>
            <c:numRef>
              <c:f>Dati!$E$349:$E$353</c:f>
              <c:numCache>
                <c:formatCode>0</c:formatCode>
                <c:ptCount val="5"/>
                <c:pt idx="0">
                  <c:v>13</c:v>
                </c:pt>
                <c:pt idx="1">
                  <c:v>2</c:v>
                </c:pt>
                <c:pt idx="2">
                  <c:v>5</c:v>
                </c:pt>
                <c:pt idx="3">
                  <c:v>38</c:v>
                </c:pt>
                <c:pt idx="4">
                  <c:v>8</c:v>
                </c:pt>
              </c:numCache>
            </c:numRef>
          </c:val>
          <c:extLst>
            <c:ext xmlns:c16="http://schemas.microsoft.com/office/drawing/2014/chart" uri="{C3380CC4-5D6E-409C-BE32-E72D297353CC}">
              <c16:uniqueId val="{00000002-BCC6-4A89-BD21-7F92BE6046AB}"/>
            </c:ext>
          </c:extLst>
        </c:ser>
        <c:ser>
          <c:idx val="3"/>
          <c:order val="3"/>
          <c:tx>
            <c:strRef>
              <c:f>Dati!$F$344</c:f>
              <c:strCache>
                <c:ptCount val="1"/>
                <c:pt idx="0">
                  <c:v>2022., n=96</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Dati!$B$349:$B$353</c:f>
              <c:strCache>
                <c:ptCount val="5"/>
                <c:pt idx="0">
                  <c:v>Noteiktie piedāvājuma sagatavošanas termiņi bija pārāk īsi, lai tajos iekļautos</c:v>
                </c:pt>
                <c:pt idx="1">
                  <c:v>Pārējie dalībnieki bija izmantojuši aizliegtu vienošanos, lai uzvarētu konkrēts pretendents</c:v>
                </c:pt>
                <c:pt idx="2">
                  <c:v>Pārējie dalībnieki bija vienojušies,
lai mākslīgi pazeminātu cenu</c:v>
                </c:pt>
                <c:pt idx="3">
                  <c:v>Neviens no iepriekš minētajiem</c:v>
                </c:pt>
                <c:pt idx="4">
                  <c:v>Grūti pateikt</c:v>
                </c:pt>
              </c:strCache>
            </c:strRef>
          </c:cat>
          <c:val>
            <c:numRef>
              <c:f>Dati!$F$349:$F$353</c:f>
              <c:numCache>
                <c:formatCode>0</c:formatCode>
                <c:ptCount val="5"/>
                <c:pt idx="0">
                  <c:v>13</c:v>
                </c:pt>
                <c:pt idx="1">
                  <c:v>6</c:v>
                </c:pt>
                <c:pt idx="2">
                  <c:v>5.4</c:v>
                </c:pt>
                <c:pt idx="3">
                  <c:v>27</c:v>
                </c:pt>
                <c:pt idx="4">
                  <c:v>6</c:v>
                </c:pt>
              </c:numCache>
            </c:numRef>
          </c:val>
          <c:extLst>
            <c:ext xmlns:c16="http://schemas.microsoft.com/office/drawing/2014/chart" uri="{C3380CC4-5D6E-409C-BE32-E72D297353CC}">
              <c16:uniqueId val="{00000003-BCC6-4A89-BD21-7F92BE6046AB}"/>
            </c:ext>
          </c:extLst>
        </c:ser>
        <c:dLbls>
          <c:showLegendKey val="0"/>
          <c:showVal val="0"/>
          <c:showCatName val="0"/>
          <c:showSerName val="0"/>
          <c:showPercent val="0"/>
          <c:showBubbleSize val="0"/>
        </c:dLbls>
        <c:gapWidth val="100"/>
        <c:axId val="162734848"/>
        <c:axId val="162736384"/>
      </c:barChart>
      <c:catAx>
        <c:axId val="162734848"/>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2736384"/>
        <c:crosses val="autoZero"/>
        <c:auto val="1"/>
        <c:lblAlgn val="ctr"/>
        <c:lblOffset val="100"/>
        <c:noMultiLvlLbl val="0"/>
      </c:catAx>
      <c:valAx>
        <c:axId val="162736384"/>
        <c:scaling>
          <c:orientation val="minMax"/>
          <c:max val="70"/>
        </c:scaling>
        <c:delete val="1"/>
        <c:axPos val="t"/>
        <c:numFmt formatCode="0" sourceLinked="1"/>
        <c:majorTickMark val="out"/>
        <c:minorTickMark val="none"/>
        <c:tickLblPos val="nextTo"/>
        <c:crossAx val="162734848"/>
        <c:crosses val="autoZero"/>
        <c:crossBetween val="between"/>
      </c:valAx>
      <c:spPr>
        <a:noFill/>
        <a:ln>
          <a:noFill/>
        </a:ln>
        <a:effectLst/>
      </c:spPr>
    </c:plotArea>
    <c:legend>
      <c:legendPos val="r"/>
      <c:layout>
        <c:manualLayout>
          <c:xMode val="edge"/>
          <c:yMode val="edge"/>
          <c:x val="0.79783637622220305"/>
          <c:y val="0.77909001915301135"/>
          <c:w val="0.19765324617441687"/>
          <c:h val="0.220526376044674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dirty="0">
                <a:solidFill>
                  <a:schemeClr val="tx1"/>
                </a:solidFill>
                <a:latin typeface="Arial" panose="020B0604020202020204" pitchFamily="34" charset="0"/>
                <a:cs typeface="Arial" panose="020B0604020202020204" pitchFamily="34" charset="0"/>
              </a:rPr>
              <a:t>%</a:t>
            </a:r>
          </a:p>
        </c:rich>
      </c:tx>
      <c:layout>
        <c:manualLayout>
          <c:xMode val="edge"/>
          <c:yMode val="edge"/>
          <c:x val="0.95557655954631382"/>
          <c:y val="6.1389337641357025E-2"/>
        </c:manualLayout>
      </c:layout>
      <c:overlay val="0"/>
      <c:spPr>
        <a:noFill/>
        <a:ln w="3175">
          <a:solidFill>
            <a:schemeClr val="tx1"/>
          </a:solidFill>
        </a:ln>
        <a:effectLst>
          <a:outerShdw dist="35560" dir="2700000" algn="ctr" rotWithShape="0">
            <a:srgbClr val="000000"/>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0675959692184033"/>
          <c:y val="9.8045361454212401E-2"/>
          <c:w val="0.55645401366417102"/>
          <c:h val="0.86641344306921242"/>
        </c:manualLayout>
      </c:layout>
      <c:barChart>
        <c:barDir val="bar"/>
        <c:grouping val="clustered"/>
        <c:varyColors val="0"/>
        <c:ser>
          <c:idx val="0"/>
          <c:order val="0"/>
          <c:spPr>
            <a:solidFill>
              <a:srgbClr val="84AC94"/>
            </a:solidFill>
            <a:ln>
              <a:noFill/>
            </a:ln>
            <a:effectLst/>
          </c:spPr>
          <c:invertIfNegative val="0"/>
          <c:dPt>
            <c:idx val="4"/>
            <c:invertIfNegative val="0"/>
            <c:bubble3D val="0"/>
            <c:spPr>
              <a:solidFill>
                <a:srgbClr val="C3D6CC"/>
              </a:solidFill>
              <a:ln>
                <a:noFill/>
              </a:ln>
              <a:effectLst/>
            </c:spPr>
            <c:extLst>
              <c:ext xmlns:c16="http://schemas.microsoft.com/office/drawing/2014/chart" uri="{C3380CC4-5D6E-409C-BE32-E72D297353CC}">
                <c16:uniqueId val="{00000001-1D0C-455A-BBB1-2509B809243A}"/>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03-1D0C-455A-BBB1-2509B809243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Dati!$B$244:$B$249</c:f>
              <c:strCache>
                <c:ptCount val="6"/>
                <c:pt idx="0">
                  <c:v>No masu informācijas līdzekļiem</c:v>
                </c:pt>
                <c:pt idx="1">
                  <c:v>No draugu, paziņu personiskās pieredzes</c:v>
                </c:pt>
                <c:pt idx="2">
                  <c:v>No dažādiem stāstiem par kādu uzņēmēju pieredzi</c:v>
                </c:pt>
                <c:pt idx="3">
                  <c:v>No savas personiskās saskarsmes ar valsts
un pašvaldības iestādēm</c:v>
                </c:pt>
                <c:pt idx="4">
                  <c:v>Citur</c:v>
                </c:pt>
                <c:pt idx="5">
                  <c:v>Grūti pateikt</c:v>
                </c:pt>
              </c:strCache>
            </c:strRef>
          </c:cat>
          <c:val>
            <c:numRef>
              <c:f>Dati!$C$244:$C$249</c:f>
              <c:numCache>
                <c:formatCode>0</c:formatCode>
                <c:ptCount val="6"/>
                <c:pt idx="0">
                  <c:v>75.34028011204451</c:v>
                </c:pt>
                <c:pt idx="1">
                  <c:v>42.899507592510325</c:v>
                </c:pt>
                <c:pt idx="2">
                  <c:v>34.978033318590299</c:v>
                </c:pt>
                <c:pt idx="3">
                  <c:v>30.904767801857329</c:v>
                </c:pt>
                <c:pt idx="4">
                  <c:v>1.7639864366799227</c:v>
                </c:pt>
                <c:pt idx="5">
                  <c:v>2.8347574819401244</c:v>
                </c:pt>
              </c:numCache>
            </c:numRef>
          </c:val>
          <c:extLst>
            <c:ext xmlns:c16="http://schemas.microsoft.com/office/drawing/2014/chart" uri="{C3380CC4-5D6E-409C-BE32-E72D297353CC}">
              <c16:uniqueId val="{00000004-1D0C-455A-BBB1-2509B809243A}"/>
            </c:ext>
          </c:extLst>
        </c:ser>
        <c:dLbls>
          <c:showLegendKey val="0"/>
          <c:showVal val="0"/>
          <c:showCatName val="0"/>
          <c:showSerName val="0"/>
          <c:showPercent val="0"/>
          <c:showBubbleSize val="0"/>
        </c:dLbls>
        <c:gapWidth val="30"/>
        <c:axId val="162435840"/>
        <c:axId val="162437376"/>
      </c:barChart>
      <c:catAx>
        <c:axId val="162435840"/>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2437376"/>
        <c:crosses val="autoZero"/>
        <c:auto val="1"/>
        <c:lblAlgn val="ctr"/>
        <c:lblOffset val="100"/>
        <c:noMultiLvlLbl val="0"/>
      </c:catAx>
      <c:valAx>
        <c:axId val="162437376"/>
        <c:scaling>
          <c:orientation val="minMax"/>
          <c:max val="90"/>
        </c:scaling>
        <c:delete val="1"/>
        <c:axPos val="t"/>
        <c:numFmt formatCode="0" sourceLinked="1"/>
        <c:majorTickMark val="out"/>
        <c:minorTickMark val="none"/>
        <c:tickLblPos val="nextTo"/>
        <c:crossAx val="1624358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dirty="0">
                <a:solidFill>
                  <a:schemeClr val="tx1"/>
                </a:solidFill>
                <a:latin typeface="Arial" panose="020B0604020202020204" pitchFamily="34" charset="0"/>
                <a:cs typeface="Arial" panose="020B0604020202020204" pitchFamily="34" charset="0"/>
              </a:rPr>
              <a:t>%</a:t>
            </a:r>
          </a:p>
        </c:rich>
      </c:tx>
      <c:layout>
        <c:manualLayout>
          <c:xMode val="edge"/>
          <c:yMode val="edge"/>
          <c:x val="0.94612476370510401"/>
          <c:y val="4.7411094864236863E-2"/>
        </c:manualLayout>
      </c:layout>
      <c:overlay val="0"/>
      <c:spPr>
        <a:noFill/>
        <a:ln w="3175">
          <a:solidFill>
            <a:sysClr val="windowText" lastClr="000000"/>
          </a:solidFill>
        </a:ln>
        <a:effectLst>
          <a:outerShdw dist="35560" dir="2700000" algn="ctr" rotWithShape="0">
            <a:srgbClr val="000000"/>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0675959692184033"/>
          <c:y val="7.0596751053045012E-2"/>
          <c:w val="0.55645401366417102"/>
          <c:h val="0.89386202172854601"/>
        </c:manualLayout>
      </c:layout>
      <c:barChart>
        <c:barDir val="bar"/>
        <c:grouping val="clustered"/>
        <c:varyColors val="0"/>
        <c:ser>
          <c:idx val="0"/>
          <c:order val="0"/>
          <c:tx>
            <c:strRef>
              <c:f>Dati!$C$202</c:f>
              <c:strCache>
                <c:ptCount val="1"/>
                <c:pt idx="0">
                  <c:v>2025., n=419</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Dati!$B$203:$B$207</c:f>
              <c:strCache>
                <c:ptCount val="5"/>
                <c:pt idx="0">
                  <c:v>No masu informācijas līdzekļiem</c:v>
                </c:pt>
                <c:pt idx="1">
                  <c:v>No draugu, paziņu personiskās pieredzes</c:v>
                </c:pt>
                <c:pt idx="2">
                  <c:v>No dažādiem stāstiem par kādu uzņēmēju pieredzi</c:v>
                </c:pt>
                <c:pt idx="3">
                  <c:v>No savas personiskās saskarsmes ar valsts
un pašvaldības iestādēm</c:v>
                </c:pt>
                <c:pt idx="4">
                  <c:v>Grūti pateikt</c:v>
                </c:pt>
              </c:strCache>
            </c:strRef>
          </c:cat>
          <c:val>
            <c:numRef>
              <c:f>Dati!$C$203:$C$207</c:f>
              <c:numCache>
                <c:formatCode>0</c:formatCode>
                <c:ptCount val="5"/>
                <c:pt idx="0">
                  <c:v>75.34028011204451</c:v>
                </c:pt>
                <c:pt idx="1">
                  <c:v>42.899507592510325</c:v>
                </c:pt>
                <c:pt idx="2">
                  <c:v>34.978033318590299</c:v>
                </c:pt>
                <c:pt idx="3">
                  <c:v>30.904767801857329</c:v>
                </c:pt>
                <c:pt idx="4">
                  <c:v>2.8347574819401244</c:v>
                </c:pt>
              </c:numCache>
            </c:numRef>
          </c:val>
          <c:extLst>
            <c:ext xmlns:c16="http://schemas.microsoft.com/office/drawing/2014/chart" uri="{C3380CC4-5D6E-409C-BE32-E72D297353CC}">
              <c16:uniqueId val="{00000000-132E-4659-99FB-8DD2C0B00124}"/>
            </c:ext>
          </c:extLst>
        </c:ser>
        <c:ser>
          <c:idx val="1"/>
          <c:order val="1"/>
          <c:tx>
            <c:strRef>
              <c:f>Dati!$D$202</c:f>
              <c:strCache>
                <c:ptCount val="1"/>
                <c:pt idx="0">
                  <c:v>2024., n=402</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Dati!$B$203:$B$207</c:f>
              <c:strCache>
                <c:ptCount val="5"/>
                <c:pt idx="0">
                  <c:v>No masu informācijas līdzekļiem</c:v>
                </c:pt>
                <c:pt idx="1">
                  <c:v>No draugu, paziņu personiskās pieredzes</c:v>
                </c:pt>
                <c:pt idx="2">
                  <c:v>No dažādiem stāstiem par kādu uzņēmēju pieredzi</c:v>
                </c:pt>
                <c:pt idx="3">
                  <c:v>No savas personiskās saskarsmes ar valsts
un pašvaldības iestādēm</c:v>
                </c:pt>
                <c:pt idx="4">
                  <c:v>Grūti pateikt</c:v>
                </c:pt>
              </c:strCache>
            </c:strRef>
          </c:cat>
          <c:val>
            <c:numRef>
              <c:f>Dati!$D$203:$D$207</c:f>
              <c:numCache>
                <c:formatCode>0</c:formatCode>
                <c:ptCount val="5"/>
                <c:pt idx="0">
                  <c:v>75</c:v>
                </c:pt>
                <c:pt idx="1">
                  <c:v>41</c:v>
                </c:pt>
                <c:pt idx="2">
                  <c:v>30</c:v>
                </c:pt>
                <c:pt idx="3">
                  <c:v>34</c:v>
                </c:pt>
                <c:pt idx="4">
                  <c:v>2</c:v>
                </c:pt>
              </c:numCache>
            </c:numRef>
          </c:val>
          <c:extLst>
            <c:ext xmlns:c16="http://schemas.microsoft.com/office/drawing/2014/chart" uri="{C3380CC4-5D6E-409C-BE32-E72D297353CC}">
              <c16:uniqueId val="{00000001-132E-4659-99FB-8DD2C0B00124}"/>
            </c:ext>
          </c:extLst>
        </c:ser>
        <c:ser>
          <c:idx val="2"/>
          <c:order val="2"/>
          <c:tx>
            <c:strRef>
              <c:f>Dati!$E$202</c:f>
              <c:strCache>
                <c:ptCount val="1"/>
                <c:pt idx="0">
                  <c:v>2023., n=401</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Dati!$B$203:$B$207</c:f>
              <c:strCache>
                <c:ptCount val="5"/>
                <c:pt idx="0">
                  <c:v>No masu informācijas līdzekļiem</c:v>
                </c:pt>
                <c:pt idx="1">
                  <c:v>No draugu, paziņu personiskās pieredzes</c:v>
                </c:pt>
                <c:pt idx="2">
                  <c:v>No dažādiem stāstiem par kādu uzņēmēju pieredzi</c:v>
                </c:pt>
                <c:pt idx="3">
                  <c:v>No savas personiskās saskarsmes ar valsts
un pašvaldības iestādēm</c:v>
                </c:pt>
                <c:pt idx="4">
                  <c:v>Grūti pateikt</c:v>
                </c:pt>
              </c:strCache>
            </c:strRef>
          </c:cat>
          <c:val>
            <c:numRef>
              <c:f>Dati!$E$203:$E$207</c:f>
              <c:numCache>
                <c:formatCode>0</c:formatCode>
                <c:ptCount val="5"/>
                <c:pt idx="0">
                  <c:v>77</c:v>
                </c:pt>
                <c:pt idx="1">
                  <c:v>47</c:v>
                </c:pt>
                <c:pt idx="2">
                  <c:v>28.1</c:v>
                </c:pt>
                <c:pt idx="3">
                  <c:v>34.200000000000003</c:v>
                </c:pt>
                <c:pt idx="4">
                  <c:v>3.3</c:v>
                </c:pt>
              </c:numCache>
            </c:numRef>
          </c:val>
          <c:extLst>
            <c:ext xmlns:c16="http://schemas.microsoft.com/office/drawing/2014/chart" uri="{C3380CC4-5D6E-409C-BE32-E72D297353CC}">
              <c16:uniqueId val="{00000002-132E-4659-99FB-8DD2C0B00124}"/>
            </c:ext>
          </c:extLst>
        </c:ser>
        <c:ser>
          <c:idx val="3"/>
          <c:order val="3"/>
          <c:tx>
            <c:strRef>
              <c:f>Dati!$F$202</c:f>
              <c:strCache>
                <c:ptCount val="1"/>
                <c:pt idx="0">
                  <c:v>2022., n=400</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Dati!$B$203:$B$207</c:f>
              <c:strCache>
                <c:ptCount val="5"/>
                <c:pt idx="0">
                  <c:v>No masu informācijas līdzekļiem</c:v>
                </c:pt>
                <c:pt idx="1">
                  <c:v>No draugu, paziņu personiskās pieredzes</c:v>
                </c:pt>
                <c:pt idx="2">
                  <c:v>No dažādiem stāstiem par kādu uzņēmēju pieredzi</c:v>
                </c:pt>
                <c:pt idx="3">
                  <c:v>No savas personiskās saskarsmes ar valsts
un pašvaldības iestādēm</c:v>
                </c:pt>
                <c:pt idx="4">
                  <c:v>Grūti pateikt</c:v>
                </c:pt>
              </c:strCache>
            </c:strRef>
          </c:cat>
          <c:val>
            <c:numRef>
              <c:f>Dati!$F$203:$F$207</c:f>
              <c:numCache>
                <c:formatCode>0</c:formatCode>
                <c:ptCount val="5"/>
                <c:pt idx="0">
                  <c:v>76</c:v>
                </c:pt>
                <c:pt idx="1">
                  <c:v>48.25</c:v>
                </c:pt>
                <c:pt idx="2">
                  <c:v>28</c:v>
                </c:pt>
                <c:pt idx="3">
                  <c:v>35</c:v>
                </c:pt>
                <c:pt idx="4">
                  <c:v>4</c:v>
                </c:pt>
              </c:numCache>
            </c:numRef>
          </c:val>
          <c:extLst>
            <c:ext xmlns:c16="http://schemas.microsoft.com/office/drawing/2014/chart" uri="{C3380CC4-5D6E-409C-BE32-E72D297353CC}">
              <c16:uniqueId val="{00000003-132E-4659-99FB-8DD2C0B00124}"/>
            </c:ext>
          </c:extLst>
        </c:ser>
        <c:ser>
          <c:idx val="4"/>
          <c:order val="4"/>
          <c:tx>
            <c:strRef>
              <c:f>Dati!$G$202</c:f>
              <c:strCache>
                <c:ptCount val="1"/>
                <c:pt idx="0">
                  <c:v>2021., n=421</c:v>
                </c:pt>
              </c:strCache>
            </c:strRef>
          </c:tx>
          <c:spPr>
            <a:solidFill>
              <a:srgbClr val="E6EE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Dati!$B$203:$B$207</c:f>
              <c:strCache>
                <c:ptCount val="5"/>
                <c:pt idx="0">
                  <c:v>No masu informācijas līdzekļiem</c:v>
                </c:pt>
                <c:pt idx="1">
                  <c:v>No draugu, paziņu personiskās pieredzes</c:v>
                </c:pt>
                <c:pt idx="2">
                  <c:v>No dažādiem stāstiem par kādu uzņēmēju pieredzi</c:v>
                </c:pt>
                <c:pt idx="3">
                  <c:v>No savas personiskās saskarsmes ar valsts
un pašvaldības iestādēm</c:v>
                </c:pt>
                <c:pt idx="4">
                  <c:v>Grūti pateikt</c:v>
                </c:pt>
              </c:strCache>
            </c:strRef>
          </c:cat>
          <c:val>
            <c:numRef>
              <c:f>Dati!$G$203:$G$207</c:f>
              <c:numCache>
                <c:formatCode>0</c:formatCode>
                <c:ptCount val="5"/>
                <c:pt idx="0">
                  <c:v>78</c:v>
                </c:pt>
                <c:pt idx="1">
                  <c:v>48</c:v>
                </c:pt>
                <c:pt idx="2">
                  <c:v>35</c:v>
                </c:pt>
                <c:pt idx="3">
                  <c:v>37</c:v>
                </c:pt>
                <c:pt idx="4">
                  <c:v>3</c:v>
                </c:pt>
              </c:numCache>
            </c:numRef>
          </c:val>
          <c:extLst>
            <c:ext xmlns:c16="http://schemas.microsoft.com/office/drawing/2014/chart" uri="{C3380CC4-5D6E-409C-BE32-E72D297353CC}">
              <c16:uniqueId val="{00000004-132E-4659-99FB-8DD2C0B00124}"/>
            </c:ext>
          </c:extLst>
        </c:ser>
        <c:dLbls>
          <c:showLegendKey val="0"/>
          <c:showVal val="0"/>
          <c:showCatName val="0"/>
          <c:showSerName val="0"/>
          <c:showPercent val="0"/>
          <c:showBubbleSize val="0"/>
        </c:dLbls>
        <c:gapWidth val="100"/>
        <c:axId val="162637696"/>
        <c:axId val="162639232"/>
      </c:barChart>
      <c:catAx>
        <c:axId val="162637696"/>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2639232"/>
        <c:crosses val="autoZero"/>
        <c:auto val="1"/>
        <c:lblAlgn val="ctr"/>
        <c:lblOffset val="100"/>
        <c:noMultiLvlLbl val="0"/>
      </c:catAx>
      <c:valAx>
        <c:axId val="162639232"/>
        <c:scaling>
          <c:orientation val="minMax"/>
          <c:max val="90"/>
        </c:scaling>
        <c:delete val="1"/>
        <c:axPos val="t"/>
        <c:numFmt formatCode="0" sourceLinked="1"/>
        <c:majorTickMark val="out"/>
        <c:minorTickMark val="none"/>
        <c:tickLblPos val="nextTo"/>
        <c:crossAx val="162637696"/>
        <c:crosses val="autoZero"/>
        <c:crossBetween val="between"/>
      </c:valAx>
      <c:spPr>
        <a:noFill/>
        <a:ln>
          <a:noFill/>
        </a:ln>
        <a:effectLst/>
      </c:spPr>
    </c:plotArea>
    <c:legend>
      <c:legendPos val="r"/>
      <c:layout>
        <c:manualLayout>
          <c:xMode val="edge"/>
          <c:yMode val="edge"/>
          <c:x val="0.83418245687153003"/>
          <c:y val="0.699091624642452"/>
          <c:w val="0.14124287394132445"/>
          <c:h val="0.2756579700558431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72329021372328461"/>
          <c:y val="4.6696923386806165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3869992212511899"/>
          <c:y val="4.9392766582143324E-2"/>
          <c:w val="0.56130007787488101"/>
          <c:h val="0.9397402184618967"/>
        </c:manualLayout>
      </c:layout>
      <c:barChart>
        <c:barDir val="bar"/>
        <c:grouping val="clustered"/>
        <c:varyColors val="0"/>
        <c:ser>
          <c:idx val="0"/>
          <c:order val="0"/>
          <c:spPr>
            <a:solidFill>
              <a:srgbClr val="84AC94"/>
            </a:solidFill>
            <a:ln>
              <a:noFill/>
            </a:ln>
            <a:effectLst/>
          </c:spPr>
          <c:invertIfNegative val="0"/>
          <c:dPt>
            <c:idx val="11"/>
            <c:invertIfNegative val="0"/>
            <c:bubble3D val="0"/>
            <c:spPr>
              <a:solidFill>
                <a:srgbClr val="C3D6CC"/>
              </a:solidFill>
              <a:ln>
                <a:noFill/>
              </a:ln>
              <a:effectLst/>
            </c:spPr>
            <c:extLst>
              <c:ext xmlns:c16="http://schemas.microsoft.com/office/drawing/2014/chart" uri="{C3380CC4-5D6E-409C-BE32-E72D297353CC}">
                <c16:uniqueId val="{00000001-8AE1-4B0F-A1EE-806D240BA3A1}"/>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Dati!$B$165:$B$176</c:f>
              <c:strCache>
                <c:ptCount val="12"/>
                <c:pt idx="0">
                  <c:v>Amatpersonu zemais atalgojums</c:v>
                </c:pt>
                <c:pt idx="1">
                  <c:v>Augsti nodokļi, nesakārtota
nodokļu sistēma</c:v>
                </c:pt>
                <c:pt idx="2">
                  <c:v>Iepirkumu necaurskatāmība, nesakārtotība</c:v>
                </c:pt>
                <c:pt idx="3">
                  <c:v>Cilvēki paši piedāvā kukuļus –
ja dod, tad ņem</c:v>
                </c:pt>
                <c:pt idx="4">
                  <c:v>Ekonomiskā situācija valstī</c:v>
                </c:pt>
                <c:pt idx="5">
                  <c:v>Nesakārtota likumdošana (atstāti caurumi, vieta interpretācijai)</c:v>
                </c:pt>
                <c:pt idx="6">
                  <c:v>Augstāko amatpersonu piemērs</c:v>
                </c:pt>
                <c:pt idx="7">
                  <c:v>Varaskāre, amatpersonu varas demonstrēšana</c:v>
                </c:pt>
                <c:pt idx="8">
                  <c:v>Cilvēku neizglītotība,
savu tiesību nezināšana</c:v>
                </c:pt>
                <c:pt idx="9">
                  <c:v>Iespēja lēmumus pieņemt vienpersoniski, mazā cilvēku grupā</c:v>
                </c:pt>
                <c:pt idx="10">
                  <c:v>Augstas izmaksas,
kārtojot dokumentus, atļaujas</c:v>
                </c:pt>
                <c:pt idx="11">
                  <c:v>Cita atbilde</c:v>
                </c:pt>
              </c:strCache>
            </c:strRef>
          </c:cat>
          <c:val>
            <c:numRef>
              <c:f>Dati!$C$165:$C$176</c:f>
              <c:numCache>
                <c:formatCode>0</c:formatCode>
                <c:ptCount val="12"/>
                <c:pt idx="0">
                  <c:v>11.004027716349658</c:v>
                </c:pt>
                <c:pt idx="1">
                  <c:v>10.981170573492513</c:v>
                </c:pt>
                <c:pt idx="2">
                  <c:v>10.646050420168025</c:v>
                </c:pt>
                <c:pt idx="3">
                  <c:v>9.4992068406309542</c:v>
                </c:pt>
                <c:pt idx="4">
                  <c:v>9.3733156420462596</c:v>
                </c:pt>
                <c:pt idx="5">
                  <c:v>7.9101046734483011</c:v>
                </c:pt>
                <c:pt idx="6">
                  <c:v>6.9611204481792504</c:v>
                </c:pt>
                <c:pt idx="7">
                  <c:v>6.7747486362966018</c:v>
                </c:pt>
                <c:pt idx="8">
                  <c:v>5.4905263157894559</c:v>
                </c:pt>
                <c:pt idx="9">
                  <c:v>4.9838006781659869</c:v>
                </c:pt>
                <c:pt idx="10">
                  <c:v>4.8276691729323149</c:v>
                </c:pt>
                <c:pt idx="11">
                  <c:v>2.9034468524251698</c:v>
                </c:pt>
              </c:numCache>
            </c:numRef>
          </c:val>
          <c:extLst>
            <c:ext xmlns:c16="http://schemas.microsoft.com/office/drawing/2014/chart" uri="{C3380CC4-5D6E-409C-BE32-E72D297353CC}">
              <c16:uniqueId val="{00000002-8AE1-4B0F-A1EE-806D240BA3A1}"/>
            </c:ext>
          </c:extLst>
        </c:ser>
        <c:dLbls>
          <c:showLegendKey val="0"/>
          <c:showVal val="0"/>
          <c:showCatName val="0"/>
          <c:showSerName val="0"/>
          <c:showPercent val="0"/>
          <c:showBubbleSize val="0"/>
        </c:dLbls>
        <c:gapWidth val="30"/>
        <c:axId val="162907264"/>
        <c:axId val="162908800"/>
      </c:barChart>
      <c:catAx>
        <c:axId val="162907264"/>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2908800"/>
        <c:crosses val="autoZero"/>
        <c:auto val="1"/>
        <c:lblAlgn val="ctr"/>
        <c:lblOffset val="100"/>
        <c:noMultiLvlLbl val="0"/>
      </c:catAx>
      <c:valAx>
        <c:axId val="162908800"/>
        <c:scaling>
          <c:orientation val="minMax"/>
          <c:max val="70"/>
        </c:scaling>
        <c:delete val="1"/>
        <c:axPos val="t"/>
        <c:numFmt formatCode="0" sourceLinked="1"/>
        <c:majorTickMark val="out"/>
        <c:minorTickMark val="none"/>
        <c:tickLblPos val="nextTo"/>
        <c:crossAx val="1629072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ysClr val="windowText" lastClr="000000"/>
                </a:solidFill>
                <a:latin typeface="Arial" panose="020B0604020202020204" pitchFamily="34" charset="0"/>
                <a:cs typeface="Arial" panose="020B0604020202020204" pitchFamily="34" charset="0"/>
              </a:rPr>
              <a:t>%</a:t>
            </a:r>
          </a:p>
        </c:rich>
      </c:tx>
      <c:layout>
        <c:manualLayout>
          <c:xMode val="edge"/>
          <c:yMode val="edge"/>
          <c:x val="0.90292275574112735"/>
          <c:y val="0.27314814814814814"/>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stacked"/>
        <c:varyColors val="0"/>
        <c:ser>
          <c:idx val="0"/>
          <c:order val="0"/>
          <c:tx>
            <c:strRef>
              <c:f>Dati!$C$66</c:f>
              <c:strCache>
                <c:ptCount val="1"/>
                <c:pt idx="0">
                  <c:v>.</c:v>
                </c:pt>
              </c:strCache>
            </c:strRef>
          </c:tx>
          <c:spPr>
            <a:noFill/>
            <a:ln>
              <a:noFill/>
            </a:ln>
            <a:effectLst/>
          </c:spPr>
          <c:invertIfNegative val="0"/>
          <c:cat>
            <c:strRef>
              <c:f>Dati!$B$67:$B$71</c:f>
              <c:strCache>
                <c:ptCount val="5"/>
                <c:pt idx="0">
                  <c:v>2025., n=1005</c:v>
                </c:pt>
                <c:pt idx="1">
                  <c:v>2024., n=1001</c:v>
                </c:pt>
                <c:pt idx="2">
                  <c:v>2023., n=1047</c:v>
                </c:pt>
                <c:pt idx="3">
                  <c:v>2022., n=1041</c:v>
                </c:pt>
                <c:pt idx="4">
                  <c:v>2021., n=1001</c:v>
                </c:pt>
              </c:strCache>
            </c:strRef>
          </c:cat>
          <c:val>
            <c:numRef>
              <c:f>Dati!$C$67:$C$71</c:f>
              <c:numCache>
                <c:formatCode>General</c:formatCode>
                <c:ptCount val="5"/>
                <c:pt idx="0">
                  <c:v>3</c:v>
                </c:pt>
                <c:pt idx="1">
                  <c:v>3</c:v>
                </c:pt>
                <c:pt idx="2">
                  <c:v>3</c:v>
                </c:pt>
                <c:pt idx="3">
                  <c:v>3</c:v>
                </c:pt>
                <c:pt idx="4">
                  <c:v>3</c:v>
                </c:pt>
              </c:numCache>
            </c:numRef>
          </c:val>
          <c:extLst>
            <c:ext xmlns:c16="http://schemas.microsoft.com/office/drawing/2014/chart" uri="{C3380CC4-5D6E-409C-BE32-E72D297353CC}">
              <c16:uniqueId val="{00000000-F3A0-4237-8F90-A5565D13A038}"/>
            </c:ext>
          </c:extLst>
        </c:ser>
        <c:ser>
          <c:idx val="1"/>
          <c:order val="1"/>
          <c:tx>
            <c:strRef>
              <c:f>Dati!$D$66</c:f>
              <c:strCache>
                <c:ptCount val="1"/>
                <c:pt idx="0">
                  <c:v>Veica kādus neoficiālus 
maksājumus, deva dāvanas 
vai izmantoja sakarus</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Dati!$B$67:$B$71</c:f>
              <c:strCache>
                <c:ptCount val="5"/>
                <c:pt idx="0">
                  <c:v>2025., n=1005</c:v>
                </c:pt>
                <c:pt idx="1">
                  <c:v>2024., n=1001</c:v>
                </c:pt>
                <c:pt idx="2">
                  <c:v>2023., n=1047</c:v>
                </c:pt>
                <c:pt idx="3">
                  <c:v>2022., n=1041</c:v>
                </c:pt>
                <c:pt idx="4">
                  <c:v>2021., n=1001</c:v>
                </c:pt>
              </c:strCache>
            </c:strRef>
          </c:cat>
          <c:val>
            <c:numRef>
              <c:f>Dati!$D$67:$D$71</c:f>
              <c:numCache>
                <c:formatCode>0</c:formatCode>
                <c:ptCount val="5"/>
                <c:pt idx="0">
                  <c:v>27.679336964302543</c:v>
                </c:pt>
                <c:pt idx="1">
                  <c:v>17</c:v>
                </c:pt>
                <c:pt idx="2">
                  <c:v>19</c:v>
                </c:pt>
                <c:pt idx="3">
                  <c:v>20</c:v>
                </c:pt>
                <c:pt idx="4">
                  <c:v>20</c:v>
                </c:pt>
              </c:numCache>
            </c:numRef>
          </c:val>
          <c:extLst>
            <c:ext xmlns:c16="http://schemas.microsoft.com/office/drawing/2014/chart" uri="{C3380CC4-5D6E-409C-BE32-E72D297353CC}">
              <c16:uniqueId val="{00000001-F3A0-4237-8F90-A5565D13A038}"/>
            </c:ext>
          </c:extLst>
        </c:ser>
        <c:ser>
          <c:idx val="2"/>
          <c:order val="2"/>
          <c:tx>
            <c:strRef>
              <c:f>Dati!$E$66</c:f>
              <c:strCache>
                <c:ptCount val="1"/>
                <c:pt idx="0">
                  <c:v>Lietu nokārtoja bez kādiem neoficiāliem 
maksājumiem, dāvanām vai sakariem</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Dati!$B$67:$B$71</c:f>
              <c:strCache>
                <c:ptCount val="5"/>
                <c:pt idx="0">
                  <c:v>2025., n=1005</c:v>
                </c:pt>
                <c:pt idx="1">
                  <c:v>2024., n=1001</c:v>
                </c:pt>
                <c:pt idx="2">
                  <c:v>2023., n=1047</c:v>
                </c:pt>
                <c:pt idx="3">
                  <c:v>2022., n=1041</c:v>
                </c:pt>
                <c:pt idx="4">
                  <c:v>2021., n=1001</c:v>
                </c:pt>
              </c:strCache>
            </c:strRef>
          </c:cat>
          <c:val>
            <c:numRef>
              <c:f>Dati!$E$67:$E$71</c:f>
              <c:numCache>
                <c:formatCode>0</c:formatCode>
                <c:ptCount val="5"/>
                <c:pt idx="0">
                  <c:v>72.320663035697407</c:v>
                </c:pt>
                <c:pt idx="1">
                  <c:v>83</c:v>
                </c:pt>
                <c:pt idx="2">
                  <c:v>81</c:v>
                </c:pt>
                <c:pt idx="3">
                  <c:v>80</c:v>
                </c:pt>
                <c:pt idx="4">
                  <c:v>80</c:v>
                </c:pt>
              </c:numCache>
            </c:numRef>
          </c:val>
          <c:extLst>
            <c:ext xmlns:c16="http://schemas.microsoft.com/office/drawing/2014/chart" uri="{C3380CC4-5D6E-409C-BE32-E72D297353CC}">
              <c16:uniqueId val="{00000002-F3A0-4237-8F90-A5565D13A038}"/>
            </c:ext>
          </c:extLst>
        </c:ser>
        <c:dLbls>
          <c:showLegendKey val="0"/>
          <c:showVal val="0"/>
          <c:showCatName val="0"/>
          <c:showSerName val="0"/>
          <c:showPercent val="0"/>
          <c:showBubbleSize val="0"/>
        </c:dLbls>
        <c:gapWidth val="50"/>
        <c:overlap val="100"/>
        <c:axId val="1374869007"/>
        <c:axId val="1374844047"/>
      </c:barChart>
      <c:catAx>
        <c:axId val="1374869007"/>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374844047"/>
        <c:crosses val="autoZero"/>
        <c:auto val="1"/>
        <c:lblAlgn val="ctr"/>
        <c:lblOffset val="100"/>
        <c:noMultiLvlLbl val="0"/>
      </c:catAx>
      <c:valAx>
        <c:axId val="1374844047"/>
        <c:scaling>
          <c:orientation val="minMax"/>
        </c:scaling>
        <c:delete val="1"/>
        <c:axPos val="t"/>
        <c:numFmt formatCode="General" sourceLinked="1"/>
        <c:majorTickMark val="none"/>
        <c:minorTickMark val="none"/>
        <c:tickLblPos val="nextTo"/>
        <c:crossAx val="1374869007"/>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779929446437334"/>
          <c:y val="5.204057119978648E-2"/>
          <c:w val="0.53978580890999206"/>
          <c:h val="0.93588692166823451"/>
        </c:manualLayout>
      </c:layout>
      <c:barChart>
        <c:barDir val="bar"/>
        <c:grouping val="clustered"/>
        <c:varyColors val="0"/>
        <c:ser>
          <c:idx val="0"/>
          <c:order val="0"/>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Dati!$B$154:$B$164</c:f>
              <c:strCache>
                <c:ptCount val="11"/>
                <c:pt idx="0">
                  <c:v>Amatos neprofesionāli, nepiemēroti cilvēki</c:v>
                </c:pt>
                <c:pt idx="1">
                  <c:v>Amatpersonas, partijas cieši
saistītas ar uzņēmējiem</c:v>
                </c:pt>
                <c:pt idx="2">
                  <c:v>Atbildības trūkums, nav valstiskas domāšanas</c:v>
                </c:pt>
                <c:pt idx="3">
                  <c:v>Amatpersonu alkatība, mantrausība, savtīgums</c:v>
                </c:pt>
                <c:pt idx="4">
                  <c:v>Birokrātija, procedūru sarežģītība</c:v>
                </c:pt>
                <c:pt idx="5">
                  <c:v>Draugu, radu, paziņu būšana,
amatos "savi" cilvēki</c:v>
                </c:pt>
                <c:pt idx="6">
                  <c:v>Netiek reāli sodīti, mazi sodi, nesodāmības apziņa</c:v>
                </c:pt>
                <c:pt idx="7">
                  <c:v>Nav politiskās gribas apkarot korupciju</c:v>
                </c:pt>
                <c:pt idx="8">
                  <c:v>Kontroles trūkums, visatļautība</c:v>
                </c:pt>
                <c:pt idx="9">
                  <c:v>Atklātības, caurskatāmības trūkums</c:v>
                </c:pt>
                <c:pt idx="10">
                  <c:v>Tradīcija, tā pieņemts
(padomju laika domāšana, kultūra)</c:v>
                </c:pt>
              </c:strCache>
            </c:strRef>
          </c:cat>
          <c:val>
            <c:numRef>
              <c:f>Dati!$C$154:$C$164</c:f>
              <c:numCache>
                <c:formatCode>0</c:formatCode>
                <c:ptCount val="11"/>
                <c:pt idx="0">
                  <c:v>44.40843284682272</c:v>
                </c:pt>
                <c:pt idx="1">
                  <c:v>42.952722983930215</c:v>
                </c:pt>
                <c:pt idx="2">
                  <c:v>42.297956656346535</c:v>
                </c:pt>
                <c:pt idx="3">
                  <c:v>41.062727406751982</c:v>
                </c:pt>
                <c:pt idx="4">
                  <c:v>37.172672858616949</c:v>
                </c:pt>
                <c:pt idx="5">
                  <c:v>34.749108064278182</c:v>
                </c:pt>
                <c:pt idx="6">
                  <c:v>27.056323160843164</c:v>
                </c:pt>
                <c:pt idx="7">
                  <c:v>26.549597523219695</c:v>
                </c:pt>
                <c:pt idx="8">
                  <c:v>19.0359192097891</c:v>
                </c:pt>
                <c:pt idx="9">
                  <c:v>16.437470145953053</c:v>
                </c:pt>
                <c:pt idx="10">
                  <c:v>11.423429161138092</c:v>
                </c:pt>
              </c:numCache>
            </c:numRef>
          </c:val>
          <c:extLst>
            <c:ext xmlns:c16="http://schemas.microsoft.com/office/drawing/2014/chart" uri="{C3380CC4-5D6E-409C-BE32-E72D297353CC}">
              <c16:uniqueId val="{00000000-AEC7-4AD5-A1E8-20D590000A1D}"/>
            </c:ext>
          </c:extLst>
        </c:ser>
        <c:dLbls>
          <c:showLegendKey val="0"/>
          <c:showVal val="0"/>
          <c:showCatName val="0"/>
          <c:showSerName val="0"/>
          <c:showPercent val="0"/>
          <c:showBubbleSize val="0"/>
        </c:dLbls>
        <c:gapWidth val="30"/>
        <c:axId val="163230080"/>
        <c:axId val="163231616"/>
      </c:barChart>
      <c:catAx>
        <c:axId val="163230080"/>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3231616"/>
        <c:crosses val="autoZero"/>
        <c:auto val="1"/>
        <c:lblAlgn val="ctr"/>
        <c:lblOffset val="100"/>
        <c:noMultiLvlLbl val="0"/>
      </c:catAx>
      <c:valAx>
        <c:axId val="163231616"/>
        <c:scaling>
          <c:orientation val="minMax"/>
        </c:scaling>
        <c:delete val="1"/>
        <c:axPos val="t"/>
        <c:numFmt formatCode="0" sourceLinked="1"/>
        <c:majorTickMark val="out"/>
        <c:minorTickMark val="none"/>
        <c:tickLblPos val="nextTo"/>
        <c:crossAx val="1632300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85515834559141657"/>
          <c:y val="3.261572179093665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888346889331141"/>
          <c:y val="4.9392766582143324E-2"/>
          <c:w val="0.58378860723694981"/>
          <c:h val="0.9397402184618967"/>
        </c:manualLayout>
      </c:layout>
      <c:barChart>
        <c:barDir val="bar"/>
        <c:grouping val="clustered"/>
        <c:varyColors val="0"/>
        <c:ser>
          <c:idx val="0"/>
          <c:order val="0"/>
          <c:tx>
            <c:strRef>
              <c:f>Dati!$C$154</c:f>
              <c:strCache>
                <c:ptCount val="1"/>
                <c:pt idx="0">
                  <c:v>2025., n=419</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Dati!$B$166:$B$176</c:f>
              <c:strCache>
                <c:ptCount val="11"/>
                <c:pt idx="0">
                  <c:v>Amatpersonu zemais atalgojums</c:v>
                </c:pt>
                <c:pt idx="1">
                  <c:v>Augsti nodokļi, nesakārtota
nodokļu sistēma</c:v>
                </c:pt>
                <c:pt idx="2">
                  <c:v>Iepirkumu necaurskatāmība, nesakārtotība</c:v>
                </c:pt>
                <c:pt idx="3">
                  <c:v>Cilvēki paši piedāvā kukuļus –
ja dod, tad ņem</c:v>
                </c:pt>
                <c:pt idx="4">
                  <c:v>Ekonomiskā situācija valstī</c:v>
                </c:pt>
                <c:pt idx="5">
                  <c:v>Nesakārtota likumdošana (atstāti caurumi, vieta interpretācijai)</c:v>
                </c:pt>
                <c:pt idx="6">
                  <c:v>Augstāko amatpersonu piemērs</c:v>
                </c:pt>
                <c:pt idx="7">
                  <c:v>Varaskāre, amatpersonu varas demonstrēšana</c:v>
                </c:pt>
                <c:pt idx="8">
                  <c:v>Cilvēku neizglītotība, savu tiesību nezināšana</c:v>
                </c:pt>
                <c:pt idx="9">
                  <c:v>Iespēja lēmumus pieņemt vienpersoniski, mazā cilvēku grupā</c:v>
                </c:pt>
                <c:pt idx="10">
                  <c:v>Augstas izmaksas,
kārtojot dokumentus, atļaujas</c:v>
                </c:pt>
              </c:strCache>
            </c:strRef>
          </c:cat>
          <c:val>
            <c:numRef>
              <c:f>Dati!$C$166:$C$176</c:f>
              <c:numCache>
                <c:formatCode>0</c:formatCode>
                <c:ptCount val="11"/>
                <c:pt idx="0">
                  <c:v>11.004027716349658</c:v>
                </c:pt>
                <c:pt idx="1">
                  <c:v>10.981170573492513</c:v>
                </c:pt>
                <c:pt idx="2">
                  <c:v>10.646050420168025</c:v>
                </c:pt>
                <c:pt idx="3">
                  <c:v>9.4992068406309542</c:v>
                </c:pt>
                <c:pt idx="4">
                  <c:v>9.3733156420462596</c:v>
                </c:pt>
                <c:pt idx="5">
                  <c:v>7.9101046734483011</c:v>
                </c:pt>
                <c:pt idx="6">
                  <c:v>6.9611204481792504</c:v>
                </c:pt>
                <c:pt idx="7">
                  <c:v>6.7747486362966018</c:v>
                </c:pt>
                <c:pt idx="8">
                  <c:v>5.4905263157894559</c:v>
                </c:pt>
                <c:pt idx="9">
                  <c:v>4.9838006781659869</c:v>
                </c:pt>
                <c:pt idx="10">
                  <c:v>4.8276691729323149</c:v>
                </c:pt>
              </c:numCache>
            </c:numRef>
          </c:val>
          <c:extLst>
            <c:ext xmlns:c16="http://schemas.microsoft.com/office/drawing/2014/chart" uri="{C3380CC4-5D6E-409C-BE32-E72D297353CC}">
              <c16:uniqueId val="{00000000-5652-44C1-8EA3-8585601C4954}"/>
            </c:ext>
          </c:extLst>
        </c:ser>
        <c:ser>
          <c:idx val="1"/>
          <c:order val="1"/>
          <c:tx>
            <c:strRef>
              <c:f>Dati!$D$154</c:f>
              <c:strCache>
                <c:ptCount val="1"/>
                <c:pt idx="0">
                  <c:v>2024., n=402</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Dati!$B$166:$B$176</c:f>
              <c:strCache>
                <c:ptCount val="11"/>
                <c:pt idx="0">
                  <c:v>Amatpersonu zemais atalgojums</c:v>
                </c:pt>
                <c:pt idx="1">
                  <c:v>Augsti nodokļi, nesakārtota
nodokļu sistēma</c:v>
                </c:pt>
                <c:pt idx="2">
                  <c:v>Iepirkumu necaurskatāmība, nesakārtotība</c:v>
                </c:pt>
                <c:pt idx="3">
                  <c:v>Cilvēki paši piedāvā kukuļus –
ja dod, tad ņem</c:v>
                </c:pt>
                <c:pt idx="4">
                  <c:v>Ekonomiskā situācija valstī</c:v>
                </c:pt>
                <c:pt idx="5">
                  <c:v>Nesakārtota likumdošana (atstāti caurumi, vieta interpretācijai)</c:v>
                </c:pt>
                <c:pt idx="6">
                  <c:v>Augstāko amatpersonu piemērs</c:v>
                </c:pt>
                <c:pt idx="7">
                  <c:v>Varaskāre, amatpersonu varas demonstrēšana</c:v>
                </c:pt>
                <c:pt idx="8">
                  <c:v>Cilvēku neizglītotība, savu tiesību nezināšana</c:v>
                </c:pt>
                <c:pt idx="9">
                  <c:v>Iespēja lēmumus pieņemt vienpersoniski, mazā cilvēku grupā</c:v>
                </c:pt>
                <c:pt idx="10">
                  <c:v>Augstas izmaksas,
kārtojot dokumentus, atļaujas</c:v>
                </c:pt>
              </c:strCache>
            </c:strRef>
          </c:cat>
          <c:val>
            <c:numRef>
              <c:f>Dati!$D$166:$D$176</c:f>
              <c:numCache>
                <c:formatCode>0</c:formatCode>
                <c:ptCount val="11"/>
                <c:pt idx="0">
                  <c:v>12</c:v>
                </c:pt>
                <c:pt idx="1">
                  <c:v>15</c:v>
                </c:pt>
                <c:pt idx="2">
                  <c:v>9</c:v>
                </c:pt>
                <c:pt idx="3">
                  <c:v>17</c:v>
                </c:pt>
                <c:pt idx="4">
                  <c:v>14</c:v>
                </c:pt>
                <c:pt idx="5">
                  <c:v>6</c:v>
                </c:pt>
                <c:pt idx="6">
                  <c:v>6</c:v>
                </c:pt>
                <c:pt idx="7">
                  <c:v>4.4000000000000004</c:v>
                </c:pt>
                <c:pt idx="8">
                  <c:v>8</c:v>
                </c:pt>
                <c:pt idx="9">
                  <c:v>10</c:v>
                </c:pt>
                <c:pt idx="10">
                  <c:v>5</c:v>
                </c:pt>
              </c:numCache>
            </c:numRef>
          </c:val>
          <c:extLst>
            <c:ext xmlns:c16="http://schemas.microsoft.com/office/drawing/2014/chart" uri="{C3380CC4-5D6E-409C-BE32-E72D297353CC}">
              <c16:uniqueId val="{00000001-5652-44C1-8EA3-8585601C4954}"/>
            </c:ext>
          </c:extLst>
        </c:ser>
        <c:ser>
          <c:idx val="2"/>
          <c:order val="2"/>
          <c:tx>
            <c:strRef>
              <c:f>Dati!$E$154</c:f>
              <c:strCache>
                <c:ptCount val="1"/>
                <c:pt idx="0">
                  <c:v>2023., n=401</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Dati!$B$166:$B$176</c:f>
              <c:strCache>
                <c:ptCount val="11"/>
                <c:pt idx="0">
                  <c:v>Amatpersonu zemais atalgojums</c:v>
                </c:pt>
                <c:pt idx="1">
                  <c:v>Augsti nodokļi, nesakārtota
nodokļu sistēma</c:v>
                </c:pt>
                <c:pt idx="2">
                  <c:v>Iepirkumu necaurskatāmība, nesakārtotība</c:v>
                </c:pt>
                <c:pt idx="3">
                  <c:v>Cilvēki paši piedāvā kukuļus –
ja dod, tad ņem</c:v>
                </c:pt>
                <c:pt idx="4">
                  <c:v>Ekonomiskā situācija valstī</c:v>
                </c:pt>
                <c:pt idx="5">
                  <c:v>Nesakārtota likumdošana (atstāti caurumi, vieta interpretācijai)</c:v>
                </c:pt>
                <c:pt idx="6">
                  <c:v>Augstāko amatpersonu piemērs</c:v>
                </c:pt>
                <c:pt idx="7">
                  <c:v>Varaskāre, amatpersonu varas demonstrēšana</c:v>
                </c:pt>
                <c:pt idx="8">
                  <c:v>Cilvēku neizglītotība, savu tiesību nezināšana</c:v>
                </c:pt>
                <c:pt idx="9">
                  <c:v>Iespēja lēmumus pieņemt vienpersoniski, mazā cilvēku grupā</c:v>
                </c:pt>
                <c:pt idx="10">
                  <c:v>Augstas izmaksas,
kārtojot dokumentus, atļaujas</c:v>
                </c:pt>
              </c:strCache>
            </c:strRef>
          </c:cat>
          <c:val>
            <c:numRef>
              <c:f>Dati!$E$166:$E$176</c:f>
              <c:numCache>
                <c:formatCode>0</c:formatCode>
                <c:ptCount val="11"/>
                <c:pt idx="0">
                  <c:v>10</c:v>
                </c:pt>
                <c:pt idx="1">
                  <c:v>12</c:v>
                </c:pt>
                <c:pt idx="2">
                  <c:v>7</c:v>
                </c:pt>
                <c:pt idx="3">
                  <c:v>13</c:v>
                </c:pt>
                <c:pt idx="4">
                  <c:v>13</c:v>
                </c:pt>
                <c:pt idx="5">
                  <c:v>10</c:v>
                </c:pt>
                <c:pt idx="6">
                  <c:v>5</c:v>
                </c:pt>
                <c:pt idx="7">
                  <c:v>4</c:v>
                </c:pt>
                <c:pt idx="8">
                  <c:v>6</c:v>
                </c:pt>
                <c:pt idx="9">
                  <c:v>6.4</c:v>
                </c:pt>
                <c:pt idx="10">
                  <c:v>3</c:v>
                </c:pt>
              </c:numCache>
            </c:numRef>
          </c:val>
          <c:extLst>
            <c:ext xmlns:c16="http://schemas.microsoft.com/office/drawing/2014/chart" uri="{C3380CC4-5D6E-409C-BE32-E72D297353CC}">
              <c16:uniqueId val="{00000002-5652-44C1-8EA3-8585601C4954}"/>
            </c:ext>
          </c:extLst>
        </c:ser>
        <c:ser>
          <c:idx val="3"/>
          <c:order val="3"/>
          <c:tx>
            <c:strRef>
              <c:f>Dati!$F$154</c:f>
              <c:strCache>
                <c:ptCount val="1"/>
                <c:pt idx="0">
                  <c:v>2022., n=400</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Dati!$B$166:$B$176</c:f>
              <c:strCache>
                <c:ptCount val="11"/>
                <c:pt idx="0">
                  <c:v>Amatpersonu zemais atalgojums</c:v>
                </c:pt>
                <c:pt idx="1">
                  <c:v>Augsti nodokļi, nesakārtota
nodokļu sistēma</c:v>
                </c:pt>
                <c:pt idx="2">
                  <c:v>Iepirkumu necaurskatāmība, nesakārtotība</c:v>
                </c:pt>
                <c:pt idx="3">
                  <c:v>Cilvēki paši piedāvā kukuļus –
ja dod, tad ņem</c:v>
                </c:pt>
                <c:pt idx="4">
                  <c:v>Ekonomiskā situācija valstī</c:v>
                </c:pt>
                <c:pt idx="5">
                  <c:v>Nesakārtota likumdošana (atstāti caurumi, vieta interpretācijai)</c:v>
                </c:pt>
                <c:pt idx="6">
                  <c:v>Augstāko amatpersonu piemērs</c:v>
                </c:pt>
                <c:pt idx="7">
                  <c:v>Varaskāre, amatpersonu varas demonstrēšana</c:v>
                </c:pt>
                <c:pt idx="8">
                  <c:v>Cilvēku neizglītotība, savu tiesību nezināšana</c:v>
                </c:pt>
                <c:pt idx="9">
                  <c:v>Iespēja lēmumus pieņemt vienpersoniski, mazā cilvēku grupā</c:v>
                </c:pt>
                <c:pt idx="10">
                  <c:v>Augstas izmaksas,
kārtojot dokumentus, atļaujas</c:v>
                </c:pt>
              </c:strCache>
            </c:strRef>
          </c:cat>
          <c:val>
            <c:numRef>
              <c:f>Dati!$F$166:$F$176</c:f>
              <c:numCache>
                <c:formatCode>0</c:formatCode>
                <c:ptCount val="11"/>
                <c:pt idx="0">
                  <c:v>12</c:v>
                </c:pt>
                <c:pt idx="1">
                  <c:v>16</c:v>
                </c:pt>
                <c:pt idx="2">
                  <c:v>11</c:v>
                </c:pt>
                <c:pt idx="3">
                  <c:v>11</c:v>
                </c:pt>
                <c:pt idx="4">
                  <c:v>9</c:v>
                </c:pt>
                <c:pt idx="5">
                  <c:v>15</c:v>
                </c:pt>
                <c:pt idx="6">
                  <c:v>4</c:v>
                </c:pt>
                <c:pt idx="7">
                  <c:v>10</c:v>
                </c:pt>
                <c:pt idx="8">
                  <c:v>5</c:v>
                </c:pt>
                <c:pt idx="9">
                  <c:v>6</c:v>
                </c:pt>
                <c:pt idx="10">
                  <c:v>6</c:v>
                </c:pt>
              </c:numCache>
            </c:numRef>
          </c:val>
          <c:extLst>
            <c:ext xmlns:c16="http://schemas.microsoft.com/office/drawing/2014/chart" uri="{C3380CC4-5D6E-409C-BE32-E72D297353CC}">
              <c16:uniqueId val="{00000003-5652-44C1-8EA3-8585601C4954}"/>
            </c:ext>
          </c:extLst>
        </c:ser>
        <c:dLbls>
          <c:showLegendKey val="0"/>
          <c:showVal val="0"/>
          <c:showCatName val="0"/>
          <c:showSerName val="0"/>
          <c:showPercent val="0"/>
          <c:showBubbleSize val="0"/>
        </c:dLbls>
        <c:gapWidth val="100"/>
        <c:axId val="163027968"/>
        <c:axId val="163046144"/>
      </c:barChart>
      <c:catAx>
        <c:axId val="163027968"/>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3046144"/>
        <c:crosses val="autoZero"/>
        <c:auto val="1"/>
        <c:lblAlgn val="ctr"/>
        <c:lblOffset val="100"/>
        <c:noMultiLvlLbl val="0"/>
      </c:catAx>
      <c:valAx>
        <c:axId val="163046144"/>
        <c:scaling>
          <c:orientation val="minMax"/>
          <c:max val="70"/>
        </c:scaling>
        <c:delete val="1"/>
        <c:axPos val="t"/>
        <c:numFmt formatCode="0" sourceLinked="1"/>
        <c:majorTickMark val="out"/>
        <c:minorTickMark val="none"/>
        <c:tickLblPos val="nextTo"/>
        <c:crossAx val="163027968"/>
        <c:crosses val="autoZero"/>
        <c:crossBetween val="between"/>
      </c:valAx>
      <c:spPr>
        <a:noFill/>
        <a:ln>
          <a:noFill/>
        </a:ln>
        <a:effectLst/>
      </c:spPr>
    </c:plotArea>
    <c:legend>
      <c:legendPos val="r"/>
      <c:layout>
        <c:manualLayout>
          <c:xMode val="edge"/>
          <c:yMode val="edge"/>
          <c:x val="0.66596824435407109"/>
          <c:y val="0.80782024108051975"/>
          <c:w val="0.19765324617441687"/>
          <c:h val="0.18062966255010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779929446437334"/>
          <c:y val="5.204057119978648E-2"/>
          <c:w val="0.53978580890999206"/>
          <c:h val="0.93588692166823451"/>
        </c:manualLayout>
      </c:layout>
      <c:barChart>
        <c:barDir val="bar"/>
        <c:grouping val="clustered"/>
        <c:varyColors val="0"/>
        <c:ser>
          <c:idx val="0"/>
          <c:order val="0"/>
          <c:tx>
            <c:strRef>
              <c:f>Dati!$C$178</c:f>
              <c:strCache>
                <c:ptCount val="1"/>
                <c:pt idx="0">
                  <c:v>2025., n=419</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Dati!$B$179:$B$189</c:f>
              <c:strCache>
                <c:ptCount val="11"/>
                <c:pt idx="0">
                  <c:v>Amatos neprofesionāli, nepiemēroti cilvēki</c:v>
                </c:pt>
                <c:pt idx="1">
                  <c:v>Amatpersonas, partijas cieši
saistītas ar uzņēmējiem</c:v>
                </c:pt>
                <c:pt idx="2">
                  <c:v>Atbildības trūkums, nav valstiskas domāšanas</c:v>
                </c:pt>
                <c:pt idx="3">
                  <c:v>Amatpersonu alkatība, mantrausība, savtīgums</c:v>
                </c:pt>
                <c:pt idx="4">
                  <c:v>Birokrātija, procedūru sarežģītība</c:v>
                </c:pt>
                <c:pt idx="5">
                  <c:v>Draugu, radu, paziņu būšana,
amatos "savi" cilvēki</c:v>
                </c:pt>
                <c:pt idx="6">
                  <c:v>Netiek reāli sodīti, mazi sodi, nesodāmības apziņa</c:v>
                </c:pt>
                <c:pt idx="7">
                  <c:v>Nav politiskās gribas apkarot korupciju</c:v>
                </c:pt>
                <c:pt idx="8">
                  <c:v>Kontroles trūkums, visatļautība</c:v>
                </c:pt>
                <c:pt idx="9">
                  <c:v>Atklātības, caurskatāmības trūkums</c:v>
                </c:pt>
                <c:pt idx="10">
                  <c:v>Tradīcija, tā pieņemts
(padomju laika domāšana, kultūra)</c:v>
                </c:pt>
              </c:strCache>
            </c:strRef>
          </c:cat>
          <c:val>
            <c:numRef>
              <c:f>Dati!$C$179:$C$189</c:f>
              <c:numCache>
                <c:formatCode>0</c:formatCode>
                <c:ptCount val="11"/>
                <c:pt idx="0">
                  <c:v>44.40843284682272</c:v>
                </c:pt>
                <c:pt idx="1">
                  <c:v>42.952722983930215</c:v>
                </c:pt>
                <c:pt idx="2">
                  <c:v>42.297956656346535</c:v>
                </c:pt>
                <c:pt idx="3">
                  <c:v>41.062727406751982</c:v>
                </c:pt>
                <c:pt idx="4">
                  <c:v>37.172672858616949</c:v>
                </c:pt>
                <c:pt idx="5">
                  <c:v>34.749108064278182</c:v>
                </c:pt>
                <c:pt idx="6">
                  <c:v>27.056323160843164</c:v>
                </c:pt>
                <c:pt idx="7">
                  <c:v>26.549597523219695</c:v>
                </c:pt>
                <c:pt idx="8">
                  <c:v>19.0359192097891</c:v>
                </c:pt>
                <c:pt idx="9">
                  <c:v>16.437470145953053</c:v>
                </c:pt>
                <c:pt idx="10">
                  <c:v>11.423429161138092</c:v>
                </c:pt>
              </c:numCache>
            </c:numRef>
          </c:val>
          <c:extLst>
            <c:ext xmlns:c16="http://schemas.microsoft.com/office/drawing/2014/chart" uri="{C3380CC4-5D6E-409C-BE32-E72D297353CC}">
              <c16:uniqueId val="{00000000-E010-4F1F-B756-5815A9A5B92B}"/>
            </c:ext>
          </c:extLst>
        </c:ser>
        <c:ser>
          <c:idx val="1"/>
          <c:order val="1"/>
          <c:tx>
            <c:strRef>
              <c:f>Dati!$D$178</c:f>
              <c:strCache>
                <c:ptCount val="1"/>
                <c:pt idx="0">
                  <c:v>2024., n=402</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Dati!$B$179:$B$189</c:f>
              <c:strCache>
                <c:ptCount val="11"/>
                <c:pt idx="0">
                  <c:v>Amatos neprofesionāli, nepiemēroti cilvēki</c:v>
                </c:pt>
                <c:pt idx="1">
                  <c:v>Amatpersonas, partijas cieši
saistītas ar uzņēmējiem</c:v>
                </c:pt>
                <c:pt idx="2">
                  <c:v>Atbildības trūkums, nav valstiskas domāšanas</c:v>
                </c:pt>
                <c:pt idx="3">
                  <c:v>Amatpersonu alkatība, mantrausība, savtīgums</c:v>
                </c:pt>
                <c:pt idx="4">
                  <c:v>Birokrātija, procedūru sarežģītība</c:v>
                </c:pt>
                <c:pt idx="5">
                  <c:v>Draugu, radu, paziņu būšana,
amatos "savi" cilvēki</c:v>
                </c:pt>
                <c:pt idx="6">
                  <c:v>Netiek reāli sodīti, mazi sodi, nesodāmības apziņa</c:v>
                </c:pt>
                <c:pt idx="7">
                  <c:v>Nav politiskās gribas apkarot korupciju</c:v>
                </c:pt>
                <c:pt idx="8">
                  <c:v>Kontroles trūkums, visatļautība</c:v>
                </c:pt>
                <c:pt idx="9">
                  <c:v>Atklātības, caurskatāmības trūkums</c:v>
                </c:pt>
                <c:pt idx="10">
                  <c:v>Tradīcija, tā pieņemts
(padomju laika domāšana, kultūra)</c:v>
                </c:pt>
              </c:strCache>
            </c:strRef>
          </c:cat>
          <c:val>
            <c:numRef>
              <c:f>Dati!$D$179:$D$189</c:f>
              <c:numCache>
                <c:formatCode>0</c:formatCode>
                <c:ptCount val="11"/>
                <c:pt idx="0">
                  <c:v>37</c:v>
                </c:pt>
                <c:pt idx="1">
                  <c:v>28</c:v>
                </c:pt>
                <c:pt idx="2">
                  <c:v>37</c:v>
                </c:pt>
                <c:pt idx="3">
                  <c:v>48</c:v>
                </c:pt>
                <c:pt idx="4">
                  <c:v>38</c:v>
                </c:pt>
                <c:pt idx="5">
                  <c:v>34</c:v>
                </c:pt>
                <c:pt idx="6">
                  <c:v>15.2</c:v>
                </c:pt>
                <c:pt idx="7">
                  <c:v>14</c:v>
                </c:pt>
                <c:pt idx="8">
                  <c:v>15</c:v>
                </c:pt>
                <c:pt idx="9">
                  <c:v>20.2</c:v>
                </c:pt>
                <c:pt idx="10">
                  <c:v>6</c:v>
                </c:pt>
              </c:numCache>
            </c:numRef>
          </c:val>
          <c:extLst>
            <c:ext xmlns:c16="http://schemas.microsoft.com/office/drawing/2014/chart" uri="{C3380CC4-5D6E-409C-BE32-E72D297353CC}">
              <c16:uniqueId val="{00000001-E010-4F1F-B756-5815A9A5B92B}"/>
            </c:ext>
          </c:extLst>
        </c:ser>
        <c:ser>
          <c:idx val="2"/>
          <c:order val="2"/>
          <c:tx>
            <c:strRef>
              <c:f>Dati!$E$178</c:f>
              <c:strCache>
                <c:ptCount val="1"/>
                <c:pt idx="0">
                  <c:v>2023., n=401</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Dati!$B$179:$B$189</c:f>
              <c:strCache>
                <c:ptCount val="11"/>
                <c:pt idx="0">
                  <c:v>Amatos neprofesionāli, nepiemēroti cilvēki</c:v>
                </c:pt>
                <c:pt idx="1">
                  <c:v>Amatpersonas, partijas cieši
saistītas ar uzņēmējiem</c:v>
                </c:pt>
                <c:pt idx="2">
                  <c:v>Atbildības trūkums, nav valstiskas domāšanas</c:v>
                </c:pt>
                <c:pt idx="3">
                  <c:v>Amatpersonu alkatība, mantrausība, savtīgums</c:v>
                </c:pt>
                <c:pt idx="4">
                  <c:v>Birokrātija, procedūru sarežģītība</c:v>
                </c:pt>
                <c:pt idx="5">
                  <c:v>Draugu, radu, paziņu būšana,
amatos "savi" cilvēki</c:v>
                </c:pt>
                <c:pt idx="6">
                  <c:v>Netiek reāli sodīti, mazi sodi, nesodāmības apziņa</c:v>
                </c:pt>
                <c:pt idx="7">
                  <c:v>Nav politiskās gribas apkarot korupciju</c:v>
                </c:pt>
                <c:pt idx="8">
                  <c:v>Kontroles trūkums, visatļautība</c:v>
                </c:pt>
                <c:pt idx="9">
                  <c:v>Atklātības, caurskatāmības trūkums</c:v>
                </c:pt>
                <c:pt idx="10">
                  <c:v>Tradīcija, tā pieņemts
(padomju laika domāšana, kultūra)</c:v>
                </c:pt>
              </c:strCache>
            </c:strRef>
          </c:cat>
          <c:val>
            <c:numRef>
              <c:f>Dati!$E$179:$E$189</c:f>
              <c:numCache>
                <c:formatCode>0</c:formatCode>
                <c:ptCount val="11"/>
                <c:pt idx="0">
                  <c:v>25</c:v>
                </c:pt>
                <c:pt idx="1">
                  <c:v>18</c:v>
                </c:pt>
                <c:pt idx="2">
                  <c:v>32</c:v>
                </c:pt>
                <c:pt idx="3">
                  <c:v>41</c:v>
                </c:pt>
                <c:pt idx="4">
                  <c:v>27</c:v>
                </c:pt>
                <c:pt idx="5">
                  <c:v>31</c:v>
                </c:pt>
                <c:pt idx="6">
                  <c:v>15</c:v>
                </c:pt>
                <c:pt idx="7">
                  <c:v>11</c:v>
                </c:pt>
                <c:pt idx="8">
                  <c:v>16</c:v>
                </c:pt>
                <c:pt idx="9">
                  <c:v>20</c:v>
                </c:pt>
                <c:pt idx="10">
                  <c:v>8</c:v>
                </c:pt>
              </c:numCache>
            </c:numRef>
          </c:val>
          <c:extLst>
            <c:ext xmlns:c16="http://schemas.microsoft.com/office/drawing/2014/chart" uri="{C3380CC4-5D6E-409C-BE32-E72D297353CC}">
              <c16:uniqueId val="{00000002-E010-4F1F-B756-5815A9A5B92B}"/>
            </c:ext>
          </c:extLst>
        </c:ser>
        <c:ser>
          <c:idx val="3"/>
          <c:order val="3"/>
          <c:tx>
            <c:strRef>
              <c:f>Dati!$F$178</c:f>
              <c:strCache>
                <c:ptCount val="1"/>
                <c:pt idx="0">
                  <c:v>2022., n=400</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Dati!$B$179:$B$189</c:f>
              <c:strCache>
                <c:ptCount val="11"/>
                <c:pt idx="0">
                  <c:v>Amatos neprofesionāli, nepiemēroti cilvēki</c:v>
                </c:pt>
                <c:pt idx="1">
                  <c:v>Amatpersonas, partijas cieši
saistītas ar uzņēmējiem</c:v>
                </c:pt>
                <c:pt idx="2">
                  <c:v>Atbildības trūkums, nav valstiskas domāšanas</c:v>
                </c:pt>
                <c:pt idx="3">
                  <c:v>Amatpersonu alkatība, mantrausība, savtīgums</c:v>
                </c:pt>
                <c:pt idx="4">
                  <c:v>Birokrātija, procedūru sarežģītība</c:v>
                </c:pt>
                <c:pt idx="5">
                  <c:v>Draugu, radu, paziņu būšana,
amatos "savi" cilvēki</c:v>
                </c:pt>
                <c:pt idx="6">
                  <c:v>Netiek reāli sodīti, mazi sodi, nesodāmības apziņa</c:v>
                </c:pt>
                <c:pt idx="7">
                  <c:v>Nav politiskās gribas apkarot korupciju</c:v>
                </c:pt>
                <c:pt idx="8">
                  <c:v>Kontroles trūkums, visatļautība</c:v>
                </c:pt>
                <c:pt idx="9">
                  <c:v>Atklātības, caurskatāmības trūkums</c:v>
                </c:pt>
                <c:pt idx="10">
                  <c:v>Tradīcija, tā pieņemts
(padomju laika domāšana, kultūra)</c:v>
                </c:pt>
              </c:strCache>
            </c:strRef>
          </c:cat>
          <c:val>
            <c:numRef>
              <c:f>Dati!$F$179:$F$189</c:f>
              <c:numCache>
                <c:formatCode>0</c:formatCode>
                <c:ptCount val="11"/>
                <c:pt idx="0">
                  <c:v>34</c:v>
                </c:pt>
                <c:pt idx="1">
                  <c:v>30</c:v>
                </c:pt>
                <c:pt idx="2">
                  <c:v>40</c:v>
                </c:pt>
                <c:pt idx="3">
                  <c:v>49</c:v>
                </c:pt>
                <c:pt idx="4">
                  <c:v>29</c:v>
                </c:pt>
                <c:pt idx="5">
                  <c:v>32</c:v>
                </c:pt>
                <c:pt idx="6">
                  <c:v>22</c:v>
                </c:pt>
                <c:pt idx="7">
                  <c:v>16</c:v>
                </c:pt>
                <c:pt idx="8">
                  <c:v>18</c:v>
                </c:pt>
                <c:pt idx="9">
                  <c:v>17</c:v>
                </c:pt>
                <c:pt idx="10">
                  <c:v>11</c:v>
                </c:pt>
              </c:numCache>
            </c:numRef>
          </c:val>
          <c:extLst>
            <c:ext xmlns:c16="http://schemas.microsoft.com/office/drawing/2014/chart" uri="{C3380CC4-5D6E-409C-BE32-E72D297353CC}">
              <c16:uniqueId val="{00000003-E010-4F1F-B756-5815A9A5B92B}"/>
            </c:ext>
          </c:extLst>
        </c:ser>
        <c:dLbls>
          <c:showLegendKey val="0"/>
          <c:showVal val="0"/>
          <c:showCatName val="0"/>
          <c:showSerName val="0"/>
          <c:showPercent val="0"/>
          <c:showBubbleSize val="0"/>
        </c:dLbls>
        <c:gapWidth val="100"/>
        <c:axId val="163134464"/>
        <c:axId val="163144448"/>
      </c:barChart>
      <c:catAx>
        <c:axId val="163134464"/>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3144448"/>
        <c:crosses val="autoZero"/>
        <c:auto val="1"/>
        <c:lblAlgn val="ctr"/>
        <c:lblOffset val="100"/>
        <c:noMultiLvlLbl val="0"/>
      </c:catAx>
      <c:valAx>
        <c:axId val="163144448"/>
        <c:scaling>
          <c:orientation val="minMax"/>
        </c:scaling>
        <c:delete val="1"/>
        <c:axPos val="t"/>
        <c:numFmt formatCode="0" sourceLinked="1"/>
        <c:majorTickMark val="out"/>
        <c:minorTickMark val="none"/>
        <c:tickLblPos val="nextTo"/>
        <c:crossAx val="1631344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67325702393341"/>
          <c:y val="0.15670289855072464"/>
          <c:w val="0.43600416233090533"/>
          <c:h val="0.75905797101449279"/>
        </c:manualLayout>
      </c:layout>
      <c:pieChart>
        <c:varyColors val="1"/>
        <c:ser>
          <c:idx val="0"/>
          <c:order val="0"/>
          <c:explosion val="1"/>
          <c:dPt>
            <c:idx val="0"/>
            <c:bubble3D val="0"/>
            <c:spPr>
              <a:solidFill>
                <a:srgbClr val="4C8264"/>
              </a:solidFill>
              <a:ln w="19050">
                <a:solidFill>
                  <a:schemeClr val="lt1"/>
                </a:solidFill>
              </a:ln>
              <a:effectLst/>
            </c:spPr>
            <c:extLst>
              <c:ext xmlns:c16="http://schemas.microsoft.com/office/drawing/2014/chart" uri="{C3380CC4-5D6E-409C-BE32-E72D297353CC}">
                <c16:uniqueId val="{00000001-5E24-41B0-89F4-142E012C642F}"/>
              </c:ext>
            </c:extLst>
          </c:dPt>
          <c:dPt>
            <c:idx val="1"/>
            <c:bubble3D val="0"/>
            <c:spPr>
              <a:solidFill>
                <a:srgbClr val="C3D6CC"/>
              </a:solidFill>
              <a:ln w="19050">
                <a:solidFill>
                  <a:schemeClr val="lt1"/>
                </a:solidFill>
              </a:ln>
              <a:effectLst/>
            </c:spPr>
            <c:extLst>
              <c:ext xmlns:c16="http://schemas.microsoft.com/office/drawing/2014/chart" uri="{C3380CC4-5D6E-409C-BE32-E72D297353CC}">
                <c16:uniqueId val="{00000003-5E24-41B0-89F4-142E012C642F}"/>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5E24-41B0-89F4-142E012C642F}"/>
              </c:ext>
            </c:extLst>
          </c:dPt>
          <c:dPt>
            <c:idx val="3"/>
            <c:bubble3D val="0"/>
            <c:spPr>
              <a:solidFill>
                <a:srgbClr val="E4C7AA"/>
              </a:solidFill>
              <a:ln w="19050">
                <a:solidFill>
                  <a:schemeClr val="lt1"/>
                </a:solidFill>
              </a:ln>
              <a:effectLst/>
            </c:spPr>
            <c:extLst>
              <c:ext xmlns:c16="http://schemas.microsoft.com/office/drawing/2014/chart" uri="{C3380CC4-5D6E-409C-BE32-E72D297353CC}">
                <c16:uniqueId val="{00000007-5E24-41B0-89F4-142E012C642F}"/>
              </c:ext>
            </c:extLst>
          </c:dPt>
          <c:dPt>
            <c:idx val="4"/>
            <c:bubble3D val="0"/>
            <c:spPr>
              <a:solidFill>
                <a:srgbClr val="996633"/>
              </a:solidFill>
              <a:ln w="19050">
                <a:solidFill>
                  <a:schemeClr val="lt1"/>
                </a:solidFill>
              </a:ln>
              <a:effectLst/>
            </c:spPr>
            <c:extLst>
              <c:ext xmlns:c16="http://schemas.microsoft.com/office/drawing/2014/chart" uri="{C3380CC4-5D6E-409C-BE32-E72D297353CC}">
                <c16:uniqueId val="{00000009-5E24-41B0-89F4-142E012C642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Dati!$B$375:$B$379</c:f>
              <c:strCache>
                <c:ptCount val="5"/>
                <c:pt idx="0">
                  <c:v>Jā</c:v>
                </c:pt>
                <c:pt idx="1">
                  <c:v>Vairāk jā,
nekā nē</c:v>
                </c:pt>
                <c:pt idx="2">
                  <c:v>Grūti pateikt</c:v>
                </c:pt>
                <c:pt idx="3">
                  <c:v>Vairāk nē,
nekā jā</c:v>
                </c:pt>
                <c:pt idx="4">
                  <c:v>Nē</c:v>
                </c:pt>
              </c:strCache>
            </c:strRef>
          </c:cat>
          <c:val>
            <c:numRef>
              <c:f>Dati!$C$375:$C$379</c:f>
              <c:numCache>
                <c:formatCode>0</c:formatCode>
                <c:ptCount val="5"/>
                <c:pt idx="0">
                  <c:v>5.5665988500663044</c:v>
                </c:pt>
                <c:pt idx="1">
                  <c:v>14.113542680229873</c:v>
                </c:pt>
                <c:pt idx="2">
                  <c:v>18.35419136075468</c:v>
                </c:pt>
                <c:pt idx="3">
                  <c:v>17.744313725490052</c:v>
                </c:pt>
                <c:pt idx="4">
                  <c:v>44.221353383458279</c:v>
                </c:pt>
              </c:numCache>
            </c:numRef>
          </c:val>
          <c:extLst>
            <c:ext xmlns:c16="http://schemas.microsoft.com/office/drawing/2014/chart" uri="{C3380CC4-5D6E-409C-BE32-E72D297353CC}">
              <c16:uniqueId val="{0000000A-5E24-41B0-89F4-142E012C642F}"/>
            </c:ext>
          </c:extLst>
        </c:ser>
        <c:dLbls>
          <c:showLegendKey val="0"/>
          <c:showVal val="0"/>
          <c:showCatName val="0"/>
          <c:showSerName val="0"/>
          <c:showPercent val="0"/>
          <c:showBubbleSize val="0"/>
          <c:showLeaderLines val="0"/>
        </c:dLbls>
        <c:firstSliceAng val="51"/>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5712003126232592"/>
          <c:y val="0.22059145508597139"/>
        </c:manualLayout>
      </c:layout>
      <c:overlay val="0"/>
      <c:spPr>
        <a:noFill/>
        <a:ln w="3175">
          <a:solidFill>
            <a:sysClr val="windowText" lastClr="000000"/>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4434816047245499"/>
          <c:y val="0.23359237703982655"/>
          <c:w val="0.83662059397909028"/>
          <c:h val="0.72655255049640532"/>
        </c:manualLayout>
      </c:layout>
      <c:barChart>
        <c:barDir val="bar"/>
        <c:grouping val="stacked"/>
        <c:varyColors val="0"/>
        <c:ser>
          <c:idx val="0"/>
          <c:order val="0"/>
          <c:tx>
            <c:strRef>
              <c:f>Dati!$C$381</c:f>
              <c:strCache>
                <c:ptCount val="1"/>
                <c:pt idx="0">
                  <c:v>.</c:v>
                </c:pt>
              </c:strCache>
            </c:strRef>
          </c:tx>
          <c:spPr>
            <a:noFill/>
            <a:ln>
              <a:noFill/>
            </a:ln>
            <a:effectLst/>
          </c:spPr>
          <c:invertIfNegative val="0"/>
          <c:cat>
            <c:strRef>
              <c:f>Dati!$B$382:$B$386</c:f>
              <c:strCache>
                <c:ptCount val="5"/>
                <c:pt idx="0">
                  <c:v>2025., n=419</c:v>
                </c:pt>
                <c:pt idx="1">
                  <c:v>2024., n=402</c:v>
                </c:pt>
                <c:pt idx="2">
                  <c:v>2023., n=401</c:v>
                </c:pt>
                <c:pt idx="3">
                  <c:v>2022., n=400</c:v>
                </c:pt>
                <c:pt idx="4">
                  <c:v>2021., n=421</c:v>
                </c:pt>
              </c:strCache>
            </c:strRef>
          </c:cat>
          <c:val>
            <c:numRef>
              <c:f>Dati!$C$382:$C$386</c:f>
              <c:numCache>
                <c:formatCode>0</c:formatCode>
                <c:ptCount val="5"/>
                <c:pt idx="0">
                  <c:v>17.034332891051619</c:v>
                </c:pt>
                <c:pt idx="1">
                  <c:v>5</c:v>
                </c:pt>
                <c:pt idx="2">
                  <c:v>11</c:v>
                </c:pt>
                <c:pt idx="3">
                  <c:v>17</c:v>
                </c:pt>
                <c:pt idx="4">
                  <c:v>7</c:v>
                </c:pt>
              </c:numCache>
            </c:numRef>
          </c:val>
          <c:extLst>
            <c:ext xmlns:c16="http://schemas.microsoft.com/office/drawing/2014/chart" uri="{C3380CC4-5D6E-409C-BE32-E72D297353CC}">
              <c16:uniqueId val="{00000000-A874-4DF3-BB23-75294DC2375D}"/>
            </c:ext>
          </c:extLst>
        </c:ser>
        <c:ser>
          <c:idx val="1"/>
          <c:order val="1"/>
          <c:tx>
            <c:strRef>
              <c:f>Dati!$D$381</c:f>
              <c:strCache>
                <c:ptCount val="1"/>
                <c:pt idx="0">
                  <c:v>Kopumā nē</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Dati!$B$382:$B$386</c:f>
              <c:strCache>
                <c:ptCount val="5"/>
                <c:pt idx="0">
                  <c:v>2025., n=419</c:v>
                </c:pt>
                <c:pt idx="1">
                  <c:v>2024., n=402</c:v>
                </c:pt>
                <c:pt idx="2">
                  <c:v>2023., n=401</c:v>
                </c:pt>
                <c:pt idx="3">
                  <c:v>2022., n=400</c:v>
                </c:pt>
                <c:pt idx="4">
                  <c:v>2021., n=421</c:v>
                </c:pt>
              </c:strCache>
            </c:strRef>
          </c:cat>
          <c:val>
            <c:numRef>
              <c:f>Dati!$D$382:$D$386</c:f>
              <c:numCache>
                <c:formatCode>0</c:formatCode>
                <c:ptCount val="5"/>
                <c:pt idx="0">
                  <c:v>61.965667108948381</c:v>
                </c:pt>
                <c:pt idx="1">
                  <c:v>74</c:v>
                </c:pt>
                <c:pt idx="2">
                  <c:v>68</c:v>
                </c:pt>
                <c:pt idx="3">
                  <c:v>62</c:v>
                </c:pt>
                <c:pt idx="4">
                  <c:v>72</c:v>
                </c:pt>
              </c:numCache>
            </c:numRef>
          </c:val>
          <c:extLst>
            <c:ext xmlns:c16="http://schemas.microsoft.com/office/drawing/2014/chart" uri="{C3380CC4-5D6E-409C-BE32-E72D297353CC}">
              <c16:uniqueId val="{00000001-A874-4DF3-BB23-75294DC2375D}"/>
            </c:ext>
          </c:extLst>
        </c:ser>
        <c:ser>
          <c:idx val="2"/>
          <c:order val="2"/>
          <c:tx>
            <c:strRef>
              <c:f>Dati!$E$381</c:f>
              <c:strCache>
                <c:ptCount val="1"/>
                <c:pt idx="0">
                  <c:v>Kopumā jā</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Dati!$B$382:$B$386</c:f>
              <c:strCache>
                <c:ptCount val="5"/>
                <c:pt idx="0">
                  <c:v>2025., n=419</c:v>
                </c:pt>
                <c:pt idx="1">
                  <c:v>2024., n=402</c:v>
                </c:pt>
                <c:pt idx="2">
                  <c:v>2023., n=401</c:v>
                </c:pt>
                <c:pt idx="3">
                  <c:v>2022., n=400</c:v>
                </c:pt>
                <c:pt idx="4">
                  <c:v>2021., n=421</c:v>
                </c:pt>
              </c:strCache>
            </c:strRef>
          </c:cat>
          <c:val>
            <c:numRef>
              <c:f>Dati!$E$382:$E$386</c:f>
              <c:numCache>
                <c:formatCode>0</c:formatCode>
                <c:ptCount val="5"/>
                <c:pt idx="0">
                  <c:v>19.680141530296179</c:v>
                </c:pt>
                <c:pt idx="1">
                  <c:v>21</c:v>
                </c:pt>
                <c:pt idx="2">
                  <c:v>22</c:v>
                </c:pt>
                <c:pt idx="3">
                  <c:v>27</c:v>
                </c:pt>
                <c:pt idx="4">
                  <c:v>19</c:v>
                </c:pt>
              </c:numCache>
            </c:numRef>
          </c:val>
          <c:extLst>
            <c:ext xmlns:c16="http://schemas.microsoft.com/office/drawing/2014/chart" uri="{C3380CC4-5D6E-409C-BE32-E72D297353CC}">
              <c16:uniqueId val="{00000002-A874-4DF3-BB23-75294DC2375D}"/>
            </c:ext>
          </c:extLst>
        </c:ser>
        <c:ser>
          <c:idx val="3"/>
          <c:order val="3"/>
          <c:tx>
            <c:strRef>
              <c:f>Dati!$F$381</c:f>
              <c:strCache>
                <c:ptCount val="1"/>
                <c:pt idx="0">
                  <c:v>.</c:v>
                </c:pt>
              </c:strCache>
            </c:strRef>
          </c:tx>
          <c:spPr>
            <a:noFill/>
            <a:ln>
              <a:noFill/>
            </a:ln>
            <a:effectLst/>
          </c:spPr>
          <c:invertIfNegative val="0"/>
          <c:cat>
            <c:strRef>
              <c:f>Dati!$B$382:$B$386</c:f>
              <c:strCache>
                <c:ptCount val="5"/>
                <c:pt idx="0">
                  <c:v>2025., n=419</c:v>
                </c:pt>
                <c:pt idx="1">
                  <c:v>2024., n=402</c:v>
                </c:pt>
                <c:pt idx="2">
                  <c:v>2023., n=401</c:v>
                </c:pt>
                <c:pt idx="3">
                  <c:v>2022., n=400</c:v>
                </c:pt>
                <c:pt idx="4">
                  <c:v>2021., n=421</c:v>
                </c:pt>
              </c:strCache>
            </c:strRef>
          </c:cat>
          <c:val>
            <c:numRef>
              <c:f>Dati!$F$382:$F$386</c:f>
              <c:numCache>
                <c:formatCode>0</c:formatCode>
                <c:ptCount val="5"/>
                <c:pt idx="0">
                  <c:v>12.319858469703821</c:v>
                </c:pt>
                <c:pt idx="1">
                  <c:v>11</c:v>
                </c:pt>
                <c:pt idx="2">
                  <c:v>10</c:v>
                </c:pt>
                <c:pt idx="3">
                  <c:v>5</c:v>
                </c:pt>
                <c:pt idx="4">
                  <c:v>13</c:v>
                </c:pt>
              </c:numCache>
            </c:numRef>
          </c:val>
          <c:extLst>
            <c:ext xmlns:c16="http://schemas.microsoft.com/office/drawing/2014/chart" uri="{C3380CC4-5D6E-409C-BE32-E72D297353CC}">
              <c16:uniqueId val="{00000003-A874-4DF3-BB23-75294DC2375D}"/>
            </c:ext>
          </c:extLst>
        </c:ser>
        <c:ser>
          <c:idx val="4"/>
          <c:order val="4"/>
          <c:tx>
            <c:strRef>
              <c:f>Dati!$G$381</c:f>
              <c:strCache>
                <c:ptCount val="1"/>
                <c:pt idx="0">
                  <c:v>Grūti pateikt</c:v>
                </c:pt>
              </c:strCache>
            </c:strRef>
          </c:tx>
          <c:spPr>
            <a:solidFill>
              <a:sysClr val="window" lastClr="FFFFFF">
                <a:lumMod val="7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Dati!$B$382:$B$386</c:f>
              <c:strCache>
                <c:ptCount val="5"/>
                <c:pt idx="0">
                  <c:v>2025., n=419</c:v>
                </c:pt>
                <c:pt idx="1">
                  <c:v>2024., n=402</c:v>
                </c:pt>
                <c:pt idx="2">
                  <c:v>2023., n=401</c:v>
                </c:pt>
                <c:pt idx="3">
                  <c:v>2022., n=400</c:v>
                </c:pt>
                <c:pt idx="4">
                  <c:v>2021., n=421</c:v>
                </c:pt>
              </c:strCache>
            </c:strRef>
          </c:cat>
          <c:val>
            <c:numRef>
              <c:f>Dati!$G$382:$G$386</c:f>
              <c:numCache>
                <c:formatCode>0</c:formatCode>
                <c:ptCount val="5"/>
                <c:pt idx="0">
                  <c:v>18.354191360754687</c:v>
                </c:pt>
                <c:pt idx="1">
                  <c:v>5</c:v>
                </c:pt>
                <c:pt idx="2">
                  <c:v>10</c:v>
                </c:pt>
                <c:pt idx="3">
                  <c:v>11</c:v>
                </c:pt>
                <c:pt idx="4">
                  <c:v>9</c:v>
                </c:pt>
              </c:numCache>
            </c:numRef>
          </c:val>
          <c:extLst>
            <c:ext xmlns:c16="http://schemas.microsoft.com/office/drawing/2014/chart" uri="{C3380CC4-5D6E-409C-BE32-E72D297353CC}">
              <c16:uniqueId val="{00000004-A874-4DF3-BB23-75294DC2375D}"/>
            </c:ext>
          </c:extLst>
        </c:ser>
        <c:dLbls>
          <c:showLegendKey val="0"/>
          <c:showVal val="0"/>
          <c:showCatName val="0"/>
          <c:showSerName val="0"/>
          <c:showPercent val="0"/>
          <c:showBubbleSize val="0"/>
        </c:dLbls>
        <c:gapWidth val="50"/>
        <c:overlap val="100"/>
        <c:axId val="163391360"/>
        <c:axId val="163392896"/>
      </c:barChart>
      <c:catAx>
        <c:axId val="163391360"/>
        <c:scaling>
          <c:orientation val="maxMin"/>
        </c:scaling>
        <c:delete val="0"/>
        <c:axPos val="l"/>
        <c:numFmt formatCode="General" sourceLinked="1"/>
        <c:majorTickMark val="none"/>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3392896"/>
        <c:crossesAt val="79"/>
        <c:auto val="1"/>
        <c:lblAlgn val="ctr"/>
        <c:lblOffset val="100"/>
        <c:noMultiLvlLbl val="0"/>
      </c:catAx>
      <c:valAx>
        <c:axId val="163392896"/>
        <c:scaling>
          <c:orientation val="minMax"/>
        </c:scaling>
        <c:delete val="1"/>
        <c:axPos val="t"/>
        <c:numFmt formatCode="0" sourceLinked="1"/>
        <c:majorTickMark val="out"/>
        <c:minorTickMark val="none"/>
        <c:tickLblPos val="nextTo"/>
        <c:crossAx val="163391360"/>
        <c:crosses val="autoZero"/>
        <c:crossBetween val="between"/>
      </c:valAx>
      <c:spPr>
        <a:noFill/>
        <a:ln>
          <a:noFill/>
        </a:ln>
        <a:effectLst/>
      </c:spPr>
    </c:plotArea>
    <c:legend>
      <c:legendPos val="t"/>
      <c:legendEntry>
        <c:idx val="0"/>
        <c:delete val="1"/>
      </c:legendEntry>
      <c:legendEntry>
        <c:idx val="3"/>
        <c:delete val="1"/>
      </c:legendEntry>
      <c:layout>
        <c:manualLayout>
          <c:xMode val="edge"/>
          <c:yMode val="edge"/>
          <c:x val="0.38626057581854045"/>
          <c:y val="0.14140637554234289"/>
          <c:w val="0.61373942418145955"/>
          <c:h val="5.441080467620119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5131129304201234"/>
          <c:y val="0.1457010926945925"/>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59070935669465163"/>
          <c:y val="0.1994575960718965"/>
          <c:w val="0.40929064330534842"/>
          <c:h val="0.78798977268390724"/>
        </c:manualLayout>
      </c:layout>
      <c:barChart>
        <c:barDir val="bar"/>
        <c:grouping val="clustered"/>
        <c:varyColors val="0"/>
        <c:ser>
          <c:idx val="0"/>
          <c:order val="0"/>
          <c:tx>
            <c:strRef>
              <c:f>Dati!$C$389</c:f>
              <c:strCache>
                <c:ptCount val="1"/>
                <c:pt idx="0">
                  <c:v>Piekrīt, ka tādi uzņēmēji kā paši būtu gatavi dot kukuli valsts vai pašvaldības amatpersonai, ja tas būtu būtiski uzņēmuma interesēm un problēma tiktu atrisināta</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Dati!$B$390:$B$399</c:f>
              <c:strCache>
                <c:ptCount val="10"/>
                <c:pt idx="0">
                  <c:v>VISI RESPONDENTI, n=419</c:v>
                </c:pt>
                <c:pt idx="2">
                  <c:v>Vidējie un lielie (no 50 darbiniekiem), n=96</c:v>
                </c:pt>
                <c:pt idx="3">
                  <c:v>Mazie (10–49 darbinieki), n=323</c:v>
                </c:pt>
                <c:pt idx="5">
                  <c:v>Rīgas reģions, n=257</c:v>
                </c:pt>
                <c:pt idx="6">
                  <c:v>Vidzemes reģions, n=56</c:v>
                </c:pt>
                <c:pt idx="7">
                  <c:v>Kurzemes reģions, n=54</c:v>
                </c:pt>
                <c:pt idx="8">
                  <c:v>Zemgales reģions, n=35</c:v>
                </c:pt>
                <c:pt idx="9">
                  <c:v>Latgales reģions, n=17</c:v>
                </c:pt>
              </c:strCache>
            </c:strRef>
          </c:cat>
          <c:val>
            <c:numRef>
              <c:f>Dati!$C$390:$C$399</c:f>
              <c:numCache>
                <c:formatCode>General</c:formatCode>
                <c:ptCount val="10"/>
                <c:pt idx="0" formatCode="0">
                  <c:v>19.680141530296179</c:v>
                </c:pt>
                <c:pt idx="2" formatCode="0">
                  <c:v>15.428571428571413</c:v>
                </c:pt>
                <c:pt idx="3" formatCode="0">
                  <c:v>20.743034055727442</c:v>
                </c:pt>
                <c:pt idx="5" formatCode="0">
                  <c:v>20.801188110566475</c:v>
                </c:pt>
                <c:pt idx="6" formatCode="0">
                  <c:v>21.611106136502123</c:v>
                </c:pt>
                <c:pt idx="7" formatCode="0">
                  <c:v>11.219212518616965</c:v>
                </c:pt>
                <c:pt idx="8" formatCode="0">
                  <c:v>19.836336454481071</c:v>
                </c:pt>
                <c:pt idx="9" formatCode="0">
                  <c:v>23.047982901104788</c:v>
                </c:pt>
              </c:numCache>
            </c:numRef>
          </c:val>
          <c:extLst>
            <c:ext xmlns:c16="http://schemas.microsoft.com/office/drawing/2014/chart" uri="{C3380CC4-5D6E-409C-BE32-E72D297353CC}">
              <c16:uniqueId val="{00000000-077A-4A43-B0BC-2F732D818D8B}"/>
            </c:ext>
          </c:extLst>
        </c:ser>
        <c:dLbls>
          <c:showLegendKey val="0"/>
          <c:showVal val="0"/>
          <c:showCatName val="0"/>
          <c:showSerName val="0"/>
          <c:showPercent val="0"/>
          <c:showBubbleSize val="0"/>
        </c:dLbls>
        <c:gapWidth val="25"/>
        <c:axId val="163500416"/>
        <c:axId val="163501952"/>
      </c:barChart>
      <c:catAx>
        <c:axId val="163500416"/>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3501952"/>
        <c:crosses val="autoZero"/>
        <c:auto val="1"/>
        <c:lblAlgn val="ctr"/>
        <c:lblOffset val="100"/>
        <c:noMultiLvlLbl val="0"/>
      </c:catAx>
      <c:valAx>
        <c:axId val="163501952"/>
        <c:scaling>
          <c:orientation val="minMax"/>
          <c:max val="30"/>
        </c:scaling>
        <c:delete val="1"/>
        <c:axPos val="t"/>
        <c:numFmt formatCode="0" sourceLinked="1"/>
        <c:majorTickMark val="out"/>
        <c:minorTickMark val="none"/>
        <c:tickLblPos val="nextTo"/>
        <c:crossAx val="163500416"/>
        <c:crosses val="autoZero"/>
        <c:crossBetween val="between"/>
      </c:valAx>
      <c:spPr>
        <a:noFill/>
        <a:ln>
          <a:noFill/>
        </a:ln>
        <a:effectLst/>
      </c:spPr>
    </c:plotArea>
    <c:legend>
      <c:legendPos val="r"/>
      <c:layout>
        <c:manualLayout>
          <c:xMode val="edge"/>
          <c:yMode val="edge"/>
          <c:x val="0.47537657958318125"/>
          <c:y val="2.3757318796688875E-3"/>
          <c:w val="0.50454554935599938"/>
          <c:h val="0.18519644659802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dirty="0">
                <a:solidFill>
                  <a:schemeClr val="tx1"/>
                </a:solidFill>
                <a:latin typeface="Arial" panose="020B0604020202020204" pitchFamily="34" charset="0"/>
                <a:cs typeface="Arial" panose="020B0604020202020204" pitchFamily="34" charset="0"/>
              </a:rPr>
              <a:t>%</a:t>
            </a:r>
          </a:p>
        </c:rich>
      </c:tx>
      <c:layout>
        <c:manualLayout>
          <c:xMode val="edge"/>
          <c:yMode val="edge"/>
          <c:x val="0.77965941902155189"/>
          <c:y val="1.8234264711157088E-2"/>
        </c:manualLayout>
      </c:layout>
      <c:overlay val="0"/>
      <c:spPr>
        <a:noFill/>
        <a:ln w="3175">
          <a:solidFill>
            <a:schemeClr val="tx1"/>
          </a:solidFill>
        </a:ln>
        <a:effectLst>
          <a:outerShdw dist="35560" dir="2700000" algn="ctr" rotWithShape="0">
            <a:srgbClr val="000000"/>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52089486529989015"/>
          <c:y val="1.0451807285777119E-2"/>
          <c:w val="0.46332048736646225"/>
          <c:h val="0.97078968581336822"/>
        </c:manualLayout>
      </c:layout>
      <c:barChart>
        <c:barDir val="bar"/>
        <c:grouping val="clustered"/>
        <c:varyColors val="0"/>
        <c:ser>
          <c:idx val="0"/>
          <c:order val="0"/>
          <c:spPr>
            <a:solidFill>
              <a:srgbClr val="84AC94"/>
            </a:solidFill>
            <a:ln>
              <a:noFill/>
            </a:ln>
            <a:effectLst/>
          </c:spPr>
          <c:invertIfNegative val="0"/>
          <c:dPt>
            <c:idx val="10"/>
            <c:invertIfNegative val="0"/>
            <c:bubble3D val="0"/>
            <c:spPr>
              <a:solidFill>
                <a:srgbClr val="C3D6CC"/>
              </a:solidFill>
              <a:ln>
                <a:noFill/>
              </a:ln>
              <a:effectLst/>
            </c:spPr>
            <c:extLst>
              <c:ext xmlns:c16="http://schemas.microsoft.com/office/drawing/2014/chart" uri="{C3380CC4-5D6E-409C-BE32-E72D297353CC}">
                <c16:uniqueId val="{00000001-8B41-44D9-95C5-30A0E12F8DE4}"/>
              </c:ext>
            </c:extLst>
          </c:dPt>
          <c:dPt>
            <c:idx val="11"/>
            <c:invertIfNegative val="0"/>
            <c:bubble3D val="0"/>
            <c:spPr>
              <a:solidFill>
                <a:srgbClr val="C89058"/>
              </a:solidFill>
              <a:ln>
                <a:noFill/>
              </a:ln>
              <a:effectLst/>
            </c:spPr>
            <c:extLst>
              <c:ext xmlns:c16="http://schemas.microsoft.com/office/drawing/2014/chart" uri="{C3380CC4-5D6E-409C-BE32-E72D297353CC}">
                <c16:uniqueId val="{00000003-8B41-44D9-95C5-30A0E12F8DE4}"/>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Dati!$B$419:$B$430</c:f>
              <c:strCache>
                <c:ptCount val="12"/>
                <c:pt idx="0">
                  <c:v>Jautājums (problēma) tiek izskatīts ātrāk</c:v>
                </c:pt>
                <c:pt idx="1">
                  <c:v>Ir lielāka drošība, ka problēma
vispār tiks risināta</c:v>
                </c:pt>
                <c:pt idx="2">
                  <c:v>Darbinieku attieksme ir laipnāka un pretimnākoša</c:v>
                </c:pt>
                <c:pt idx="3">
                  <c:v>Normatīvie akti un procedūras ir tik neskaidras un sarežģītas, ka ir nepieciešama amatpersonas palīdzība vai pretimnākšana</c:v>
                </c:pt>
                <c:pt idx="4">
                  <c:v>Ir pārliecība, ka tiks panākts problēmas
pozitīvs (vēlamais) risinājums</c:v>
                </c:pt>
                <c:pt idx="5">
                  <c:v>Tā ir garantija, ka citās reizēs jautājumus
būs iespējams kārtot vieglāk</c:v>
                </c:pt>
                <c:pt idx="6">
                  <c:v>Nedrošība, ka citādāk nav garantēta pakalpojuma kvalitatīva izpilde (piemēram, visi vajadzīgie dokumenti, izziņas, atļaujas pareizi noformētas u. tml.)</c:v>
                </c:pt>
                <c:pt idx="7">
                  <c:v>Lielu darījumu gadījumos visi uzņēmumi dod kukuļus,
un ja respondents to nedarīs, to izdarīs konkurents</c:v>
                </c:pt>
                <c:pt idx="8">
                  <c:v>Iespējams izvairīties no oficiālajiem maksājumiem
(iznāk pat lētāk)</c:v>
                </c:pt>
                <c:pt idx="9">
                  <c:v>Manuprāt, attiecīgās profesijas pārstāvji
netiek pienācīgi atalgoti</c:v>
                </c:pt>
                <c:pt idx="10">
                  <c:v>Cits iemesls</c:v>
                </c:pt>
                <c:pt idx="11">
                  <c:v>Nekādos apstākļos nedotu kukuli vai dāvanu valsts
vai pašvaldības amatpersonai</c:v>
                </c:pt>
              </c:strCache>
            </c:strRef>
          </c:cat>
          <c:val>
            <c:numRef>
              <c:f>Dati!$C$419:$C$430</c:f>
              <c:numCache>
                <c:formatCode>0</c:formatCode>
                <c:ptCount val="12"/>
                <c:pt idx="0">
                  <c:v>22.049665339819963</c:v>
                </c:pt>
                <c:pt idx="1">
                  <c:v>22.026808196962822</c:v>
                </c:pt>
                <c:pt idx="2">
                  <c:v>21.310735662685957</c:v>
                </c:pt>
                <c:pt idx="3">
                  <c:v>18.856812619784606</c:v>
                </c:pt>
                <c:pt idx="4">
                  <c:v>14.974141235441428</c:v>
                </c:pt>
                <c:pt idx="5">
                  <c:v>11.5638508034792</c:v>
                </c:pt>
                <c:pt idx="6">
                  <c:v>9.1557599882057428</c:v>
                </c:pt>
                <c:pt idx="7">
                  <c:v>3.3988028895768596</c:v>
                </c:pt>
                <c:pt idx="8">
                  <c:v>2.9377915376676786</c:v>
                </c:pt>
                <c:pt idx="9">
                  <c:v>2.229102167182647</c:v>
                </c:pt>
                <c:pt idx="10">
                  <c:v>1.6650567595459116</c:v>
                </c:pt>
                <c:pt idx="11">
                  <c:v>54.151331269349377</c:v>
                </c:pt>
              </c:numCache>
            </c:numRef>
          </c:val>
          <c:extLst>
            <c:ext xmlns:c16="http://schemas.microsoft.com/office/drawing/2014/chart" uri="{C3380CC4-5D6E-409C-BE32-E72D297353CC}">
              <c16:uniqueId val="{00000004-8B41-44D9-95C5-30A0E12F8DE4}"/>
            </c:ext>
          </c:extLst>
        </c:ser>
        <c:dLbls>
          <c:showLegendKey val="0"/>
          <c:showVal val="0"/>
          <c:showCatName val="0"/>
          <c:showSerName val="0"/>
          <c:showPercent val="0"/>
          <c:showBubbleSize val="0"/>
        </c:dLbls>
        <c:gapWidth val="30"/>
        <c:axId val="164004992"/>
        <c:axId val="164006528"/>
      </c:barChart>
      <c:catAx>
        <c:axId val="164004992"/>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4006528"/>
        <c:crosses val="autoZero"/>
        <c:auto val="1"/>
        <c:lblAlgn val="ctr"/>
        <c:lblOffset val="100"/>
        <c:noMultiLvlLbl val="0"/>
      </c:catAx>
      <c:valAx>
        <c:axId val="164006528"/>
        <c:scaling>
          <c:orientation val="minMax"/>
          <c:max val="65"/>
          <c:min val="0"/>
        </c:scaling>
        <c:delete val="1"/>
        <c:axPos val="t"/>
        <c:numFmt formatCode="0" sourceLinked="1"/>
        <c:majorTickMark val="out"/>
        <c:minorTickMark val="none"/>
        <c:tickLblPos val="nextTo"/>
        <c:crossAx val="1640049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0186164229471311"/>
          <c:y val="4.2003296099615457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888346889331141"/>
          <c:y val="5.3413294268448992E-2"/>
          <c:w val="0.58378860723694981"/>
          <c:h val="0.93403405969602638"/>
        </c:manualLayout>
      </c:layout>
      <c:barChart>
        <c:barDir val="bar"/>
        <c:grouping val="clustered"/>
        <c:varyColors val="0"/>
        <c:ser>
          <c:idx val="0"/>
          <c:order val="0"/>
          <c:tx>
            <c:strRef>
              <c:f>Dati!$C$359</c:f>
              <c:strCache>
                <c:ptCount val="1"/>
                <c:pt idx="0">
                  <c:v>2025., n=419</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Dati!$B$366:$B$370</c:f>
              <c:strCache>
                <c:ptCount val="5"/>
                <c:pt idx="0">
                  <c:v>Nedrošība, ka citādāk nav garantēta pakalpojuma kvalitatīva izpilde (piemēram, visi vajadzīgie dokumenti, izziņas, atļaujas pareizi
noformētas u. tml.)</c:v>
                </c:pt>
                <c:pt idx="1">
                  <c:v>Lielu darījumu gadījumos visi uzņēmumi dod kukuļus, un ja es to nedarīšu,
to izdarīs konkurents</c:v>
                </c:pt>
                <c:pt idx="2">
                  <c:v>Iespējams izvairīties no oficiālajiem maksājumiem (iznāk pat lētāk)</c:v>
                </c:pt>
                <c:pt idx="3">
                  <c:v>Manuprāt, attiecīgās profesijas pārstāvji netiek pienācīgi atalgoti</c:v>
                </c:pt>
                <c:pt idx="4">
                  <c:v>Nekādos apstākļos nedotu kukuli vai dāvanu valsts vai pašvaldības amatpersonai</c:v>
                </c:pt>
              </c:strCache>
            </c:strRef>
          </c:cat>
          <c:val>
            <c:numRef>
              <c:f>Dati!$C$366:$C$370</c:f>
              <c:numCache>
                <c:formatCode>0</c:formatCode>
                <c:ptCount val="5"/>
                <c:pt idx="0">
                  <c:v>9.1557599882057428</c:v>
                </c:pt>
                <c:pt idx="1">
                  <c:v>3.3988028895768596</c:v>
                </c:pt>
                <c:pt idx="2">
                  <c:v>2.9377915376676786</c:v>
                </c:pt>
                <c:pt idx="3">
                  <c:v>2.229102167182647</c:v>
                </c:pt>
                <c:pt idx="4">
                  <c:v>54.151331269349377</c:v>
                </c:pt>
              </c:numCache>
            </c:numRef>
          </c:val>
          <c:extLst>
            <c:ext xmlns:c16="http://schemas.microsoft.com/office/drawing/2014/chart" uri="{C3380CC4-5D6E-409C-BE32-E72D297353CC}">
              <c16:uniqueId val="{00000000-663E-4727-8A64-8BC0E049720F}"/>
            </c:ext>
          </c:extLst>
        </c:ser>
        <c:ser>
          <c:idx val="1"/>
          <c:order val="1"/>
          <c:tx>
            <c:strRef>
              <c:f>Dati!$D$359</c:f>
              <c:strCache>
                <c:ptCount val="1"/>
                <c:pt idx="0">
                  <c:v>2024., n=402</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Dati!$B$366:$B$370</c:f>
              <c:strCache>
                <c:ptCount val="5"/>
                <c:pt idx="0">
                  <c:v>Nedrošība, ka citādāk nav garantēta pakalpojuma kvalitatīva izpilde (piemēram, visi vajadzīgie dokumenti, izziņas, atļaujas pareizi
noformētas u. tml.)</c:v>
                </c:pt>
                <c:pt idx="1">
                  <c:v>Lielu darījumu gadījumos visi uzņēmumi dod kukuļus, un ja es to nedarīšu,
to izdarīs konkurents</c:v>
                </c:pt>
                <c:pt idx="2">
                  <c:v>Iespējams izvairīties no oficiālajiem maksājumiem (iznāk pat lētāk)</c:v>
                </c:pt>
                <c:pt idx="3">
                  <c:v>Manuprāt, attiecīgās profesijas pārstāvji netiek pienācīgi atalgoti</c:v>
                </c:pt>
                <c:pt idx="4">
                  <c:v>Nekādos apstākļos nedotu kukuli vai dāvanu valsts vai pašvaldības amatpersonai</c:v>
                </c:pt>
              </c:strCache>
            </c:strRef>
          </c:cat>
          <c:val>
            <c:numRef>
              <c:f>Dati!$D$366:$D$370</c:f>
              <c:numCache>
                <c:formatCode>0</c:formatCode>
                <c:ptCount val="5"/>
                <c:pt idx="0">
                  <c:v>14</c:v>
                </c:pt>
                <c:pt idx="1">
                  <c:v>13</c:v>
                </c:pt>
                <c:pt idx="2">
                  <c:v>7</c:v>
                </c:pt>
                <c:pt idx="3">
                  <c:v>3</c:v>
                </c:pt>
                <c:pt idx="4">
                  <c:v>36</c:v>
                </c:pt>
              </c:numCache>
            </c:numRef>
          </c:val>
          <c:extLst>
            <c:ext xmlns:c16="http://schemas.microsoft.com/office/drawing/2014/chart" uri="{C3380CC4-5D6E-409C-BE32-E72D297353CC}">
              <c16:uniqueId val="{00000001-663E-4727-8A64-8BC0E049720F}"/>
            </c:ext>
          </c:extLst>
        </c:ser>
        <c:ser>
          <c:idx val="2"/>
          <c:order val="2"/>
          <c:tx>
            <c:strRef>
              <c:f>Dati!$E$359</c:f>
              <c:strCache>
                <c:ptCount val="1"/>
                <c:pt idx="0">
                  <c:v>2023., n=401</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Dati!$B$366:$B$370</c:f>
              <c:strCache>
                <c:ptCount val="5"/>
                <c:pt idx="0">
                  <c:v>Nedrošība, ka citādāk nav garantēta pakalpojuma kvalitatīva izpilde (piemēram, visi vajadzīgie dokumenti, izziņas, atļaujas pareizi
noformētas u. tml.)</c:v>
                </c:pt>
                <c:pt idx="1">
                  <c:v>Lielu darījumu gadījumos visi uzņēmumi dod kukuļus, un ja es to nedarīšu,
to izdarīs konkurents</c:v>
                </c:pt>
                <c:pt idx="2">
                  <c:v>Iespējams izvairīties no oficiālajiem maksājumiem (iznāk pat lētāk)</c:v>
                </c:pt>
                <c:pt idx="3">
                  <c:v>Manuprāt, attiecīgās profesijas pārstāvji netiek pienācīgi atalgoti</c:v>
                </c:pt>
                <c:pt idx="4">
                  <c:v>Nekādos apstākļos nedotu kukuli vai dāvanu valsts vai pašvaldības amatpersonai</c:v>
                </c:pt>
              </c:strCache>
            </c:strRef>
          </c:cat>
          <c:val>
            <c:numRef>
              <c:f>Dati!$E$366:$E$370</c:f>
              <c:numCache>
                <c:formatCode>0</c:formatCode>
                <c:ptCount val="5"/>
                <c:pt idx="0">
                  <c:v>6</c:v>
                </c:pt>
                <c:pt idx="1">
                  <c:v>4</c:v>
                </c:pt>
                <c:pt idx="2">
                  <c:v>5</c:v>
                </c:pt>
                <c:pt idx="3">
                  <c:v>1</c:v>
                </c:pt>
                <c:pt idx="4">
                  <c:v>42</c:v>
                </c:pt>
              </c:numCache>
            </c:numRef>
          </c:val>
          <c:extLst>
            <c:ext xmlns:c16="http://schemas.microsoft.com/office/drawing/2014/chart" uri="{C3380CC4-5D6E-409C-BE32-E72D297353CC}">
              <c16:uniqueId val="{00000002-663E-4727-8A64-8BC0E049720F}"/>
            </c:ext>
          </c:extLst>
        </c:ser>
        <c:ser>
          <c:idx val="3"/>
          <c:order val="3"/>
          <c:tx>
            <c:strRef>
              <c:f>Dati!$F$359</c:f>
              <c:strCache>
                <c:ptCount val="1"/>
                <c:pt idx="0">
                  <c:v>2022., n=400</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Dati!$B$366:$B$370</c:f>
              <c:strCache>
                <c:ptCount val="5"/>
                <c:pt idx="0">
                  <c:v>Nedrošība, ka citādāk nav garantēta pakalpojuma kvalitatīva izpilde (piemēram, visi vajadzīgie dokumenti, izziņas, atļaujas pareizi
noformētas u. tml.)</c:v>
                </c:pt>
                <c:pt idx="1">
                  <c:v>Lielu darījumu gadījumos visi uzņēmumi dod kukuļus, un ja es to nedarīšu,
to izdarīs konkurents</c:v>
                </c:pt>
                <c:pt idx="2">
                  <c:v>Iespējams izvairīties no oficiālajiem maksājumiem (iznāk pat lētāk)</c:v>
                </c:pt>
                <c:pt idx="3">
                  <c:v>Manuprāt, attiecīgās profesijas pārstāvji netiek pienācīgi atalgoti</c:v>
                </c:pt>
                <c:pt idx="4">
                  <c:v>Nekādos apstākļos nedotu kukuli vai dāvanu valsts vai pašvaldības amatpersonai</c:v>
                </c:pt>
              </c:strCache>
            </c:strRef>
          </c:cat>
          <c:val>
            <c:numRef>
              <c:f>Dati!$F$366:$F$370</c:f>
              <c:numCache>
                <c:formatCode>0</c:formatCode>
                <c:ptCount val="5"/>
                <c:pt idx="0">
                  <c:v>12</c:v>
                </c:pt>
                <c:pt idx="1">
                  <c:v>8</c:v>
                </c:pt>
                <c:pt idx="2">
                  <c:v>4</c:v>
                </c:pt>
                <c:pt idx="3">
                  <c:v>2</c:v>
                </c:pt>
                <c:pt idx="4">
                  <c:v>34</c:v>
                </c:pt>
              </c:numCache>
            </c:numRef>
          </c:val>
          <c:extLst>
            <c:ext xmlns:c16="http://schemas.microsoft.com/office/drawing/2014/chart" uri="{C3380CC4-5D6E-409C-BE32-E72D297353CC}">
              <c16:uniqueId val="{00000003-663E-4727-8A64-8BC0E049720F}"/>
            </c:ext>
          </c:extLst>
        </c:ser>
        <c:dLbls>
          <c:showLegendKey val="0"/>
          <c:showVal val="0"/>
          <c:showCatName val="0"/>
          <c:showSerName val="0"/>
          <c:showPercent val="0"/>
          <c:showBubbleSize val="0"/>
        </c:dLbls>
        <c:gapWidth val="100"/>
        <c:axId val="164074624"/>
        <c:axId val="164076160"/>
      </c:barChart>
      <c:catAx>
        <c:axId val="164074624"/>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4076160"/>
        <c:crosses val="autoZero"/>
        <c:auto val="1"/>
        <c:lblAlgn val="ctr"/>
        <c:lblOffset val="100"/>
        <c:noMultiLvlLbl val="0"/>
      </c:catAx>
      <c:valAx>
        <c:axId val="164076160"/>
        <c:scaling>
          <c:orientation val="minMax"/>
          <c:max val="70"/>
        </c:scaling>
        <c:delete val="1"/>
        <c:axPos val="t"/>
        <c:numFmt formatCode="0" sourceLinked="1"/>
        <c:majorTickMark val="out"/>
        <c:minorTickMark val="none"/>
        <c:tickLblPos val="nextTo"/>
        <c:crossAx val="164074624"/>
        <c:crosses val="autoZero"/>
        <c:crossBetween val="between"/>
      </c:valAx>
      <c:spPr>
        <a:noFill/>
        <a:ln>
          <a:noFill/>
        </a:ln>
        <a:effectLst/>
      </c:spPr>
    </c:plotArea>
    <c:legend>
      <c:legendPos val="r"/>
      <c:layout>
        <c:manualLayout>
          <c:xMode val="edge"/>
          <c:yMode val="edge"/>
          <c:x val="0.77585835424418104"/>
          <c:y val="0.54689183588893497"/>
          <c:w val="0.19765324617441687"/>
          <c:h val="0.220526376044674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779929446437334"/>
          <c:y val="1.7883755588673621E-2"/>
          <c:w val="0.53978580890999206"/>
          <c:h val="0.94780337256650671"/>
        </c:manualLayout>
      </c:layout>
      <c:barChart>
        <c:barDir val="bar"/>
        <c:grouping val="clustered"/>
        <c:varyColors val="0"/>
        <c:ser>
          <c:idx val="0"/>
          <c:order val="0"/>
          <c:tx>
            <c:strRef>
              <c:f>Dati!$C$432</c:f>
              <c:strCache>
                <c:ptCount val="1"/>
                <c:pt idx="0">
                  <c:v>2025., n=419</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Dati!$B$433:$B$438</c:f>
              <c:strCache>
                <c:ptCount val="6"/>
                <c:pt idx="0">
                  <c:v>Jautājums (problēma) tiek izskatīts ātrāk</c:v>
                </c:pt>
                <c:pt idx="1">
                  <c:v>Ir lielāka drošība, ka problēma
vispār tiks risināta</c:v>
                </c:pt>
                <c:pt idx="2">
                  <c:v>Darbinieku attieksme ir laipnāka un pretimnākoša</c:v>
                </c:pt>
                <c:pt idx="3">
                  <c:v>Normatīvie akti un procedūras ir tik neskaidras un sarežģītas, ka ir nepieciešama amatpersonas palīdzība
vai pretimnākšana</c:v>
                </c:pt>
                <c:pt idx="4">
                  <c:v>Ir pārliecība, ka tiks panākts problēmas pozitīvs (vēlamais) risinājums</c:v>
                </c:pt>
                <c:pt idx="5">
                  <c:v>Tā ir garantija, ka citās reizēs jautājumus būs iespējams kārtot vieglāk</c:v>
                </c:pt>
              </c:strCache>
            </c:strRef>
          </c:cat>
          <c:val>
            <c:numRef>
              <c:f>Dati!$C$433:$C$438</c:f>
              <c:numCache>
                <c:formatCode>0</c:formatCode>
                <c:ptCount val="6"/>
                <c:pt idx="0">
                  <c:v>22.049665339819963</c:v>
                </c:pt>
                <c:pt idx="1">
                  <c:v>22.026808196962822</c:v>
                </c:pt>
                <c:pt idx="2">
                  <c:v>21.310735662685957</c:v>
                </c:pt>
                <c:pt idx="3">
                  <c:v>18.856812619784606</c:v>
                </c:pt>
                <c:pt idx="4">
                  <c:v>14.974141235441428</c:v>
                </c:pt>
                <c:pt idx="5">
                  <c:v>11.5638508034792</c:v>
                </c:pt>
              </c:numCache>
            </c:numRef>
          </c:val>
          <c:extLst>
            <c:ext xmlns:c16="http://schemas.microsoft.com/office/drawing/2014/chart" uri="{C3380CC4-5D6E-409C-BE32-E72D297353CC}">
              <c16:uniqueId val="{00000000-73AD-47CE-A0E4-643B6E075381}"/>
            </c:ext>
          </c:extLst>
        </c:ser>
        <c:ser>
          <c:idx val="1"/>
          <c:order val="1"/>
          <c:tx>
            <c:strRef>
              <c:f>Dati!$D$432</c:f>
              <c:strCache>
                <c:ptCount val="1"/>
                <c:pt idx="0">
                  <c:v>2024., n=402</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Dati!$B$433:$B$438</c:f>
              <c:strCache>
                <c:ptCount val="6"/>
                <c:pt idx="0">
                  <c:v>Jautājums (problēma) tiek izskatīts ātrāk</c:v>
                </c:pt>
                <c:pt idx="1">
                  <c:v>Ir lielāka drošība, ka problēma
vispār tiks risināta</c:v>
                </c:pt>
                <c:pt idx="2">
                  <c:v>Darbinieku attieksme ir laipnāka un pretimnākoša</c:v>
                </c:pt>
                <c:pt idx="3">
                  <c:v>Normatīvie akti un procedūras ir tik neskaidras un sarežģītas, ka ir nepieciešama amatpersonas palīdzība
vai pretimnākšana</c:v>
                </c:pt>
                <c:pt idx="4">
                  <c:v>Ir pārliecība, ka tiks panākts problēmas pozitīvs (vēlamais) risinājums</c:v>
                </c:pt>
                <c:pt idx="5">
                  <c:v>Tā ir garantija, ka citās reizēs jautājumus būs iespējams kārtot vieglāk</c:v>
                </c:pt>
              </c:strCache>
            </c:strRef>
          </c:cat>
          <c:val>
            <c:numRef>
              <c:f>Dati!$D$433:$D$438</c:f>
              <c:numCache>
                <c:formatCode>0</c:formatCode>
                <c:ptCount val="6"/>
                <c:pt idx="0">
                  <c:v>31</c:v>
                </c:pt>
                <c:pt idx="1">
                  <c:v>26</c:v>
                </c:pt>
                <c:pt idx="2">
                  <c:v>27</c:v>
                </c:pt>
                <c:pt idx="3">
                  <c:v>23</c:v>
                </c:pt>
                <c:pt idx="4">
                  <c:v>30</c:v>
                </c:pt>
                <c:pt idx="5">
                  <c:v>20</c:v>
                </c:pt>
              </c:numCache>
            </c:numRef>
          </c:val>
          <c:extLst>
            <c:ext xmlns:c16="http://schemas.microsoft.com/office/drawing/2014/chart" uri="{C3380CC4-5D6E-409C-BE32-E72D297353CC}">
              <c16:uniqueId val="{00000001-73AD-47CE-A0E4-643B6E075381}"/>
            </c:ext>
          </c:extLst>
        </c:ser>
        <c:ser>
          <c:idx val="2"/>
          <c:order val="2"/>
          <c:tx>
            <c:strRef>
              <c:f>Dati!$E$432</c:f>
              <c:strCache>
                <c:ptCount val="1"/>
                <c:pt idx="0">
                  <c:v>2023., n=401</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Dati!$B$433:$B$438</c:f>
              <c:strCache>
                <c:ptCount val="6"/>
                <c:pt idx="0">
                  <c:v>Jautājums (problēma) tiek izskatīts ātrāk</c:v>
                </c:pt>
                <c:pt idx="1">
                  <c:v>Ir lielāka drošība, ka problēma
vispār tiks risināta</c:v>
                </c:pt>
                <c:pt idx="2">
                  <c:v>Darbinieku attieksme ir laipnāka un pretimnākoša</c:v>
                </c:pt>
                <c:pt idx="3">
                  <c:v>Normatīvie akti un procedūras ir tik neskaidras un sarežģītas, ka ir nepieciešama amatpersonas palīdzība
vai pretimnākšana</c:v>
                </c:pt>
                <c:pt idx="4">
                  <c:v>Ir pārliecība, ka tiks panākts problēmas pozitīvs (vēlamais) risinājums</c:v>
                </c:pt>
                <c:pt idx="5">
                  <c:v>Tā ir garantija, ka citās reizēs jautājumus būs iespējams kārtot vieglāk</c:v>
                </c:pt>
              </c:strCache>
            </c:strRef>
          </c:cat>
          <c:val>
            <c:numRef>
              <c:f>Dati!$E$433:$E$438</c:f>
              <c:numCache>
                <c:formatCode>0</c:formatCode>
                <c:ptCount val="6"/>
                <c:pt idx="0">
                  <c:v>27</c:v>
                </c:pt>
                <c:pt idx="1">
                  <c:v>24</c:v>
                </c:pt>
                <c:pt idx="2">
                  <c:v>29</c:v>
                </c:pt>
                <c:pt idx="3">
                  <c:v>28</c:v>
                </c:pt>
                <c:pt idx="4">
                  <c:v>18</c:v>
                </c:pt>
                <c:pt idx="5">
                  <c:v>10</c:v>
                </c:pt>
              </c:numCache>
            </c:numRef>
          </c:val>
          <c:extLst>
            <c:ext xmlns:c16="http://schemas.microsoft.com/office/drawing/2014/chart" uri="{C3380CC4-5D6E-409C-BE32-E72D297353CC}">
              <c16:uniqueId val="{00000002-73AD-47CE-A0E4-643B6E075381}"/>
            </c:ext>
          </c:extLst>
        </c:ser>
        <c:ser>
          <c:idx val="3"/>
          <c:order val="3"/>
          <c:tx>
            <c:strRef>
              <c:f>Dati!$F$432</c:f>
              <c:strCache>
                <c:ptCount val="1"/>
                <c:pt idx="0">
                  <c:v>2022., n=400</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Dati!$B$433:$B$438</c:f>
              <c:strCache>
                <c:ptCount val="6"/>
                <c:pt idx="0">
                  <c:v>Jautājums (problēma) tiek izskatīts ātrāk</c:v>
                </c:pt>
                <c:pt idx="1">
                  <c:v>Ir lielāka drošība, ka problēma
vispār tiks risināta</c:v>
                </c:pt>
                <c:pt idx="2">
                  <c:v>Darbinieku attieksme ir laipnāka un pretimnākoša</c:v>
                </c:pt>
                <c:pt idx="3">
                  <c:v>Normatīvie akti un procedūras ir tik neskaidras un sarežģītas, ka ir nepieciešama amatpersonas palīdzība
vai pretimnākšana</c:v>
                </c:pt>
                <c:pt idx="4">
                  <c:v>Ir pārliecība, ka tiks panākts problēmas pozitīvs (vēlamais) risinājums</c:v>
                </c:pt>
                <c:pt idx="5">
                  <c:v>Tā ir garantija, ka citās reizēs jautājumus būs iespējams kārtot vieglāk</c:v>
                </c:pt>
              </c:strCache>
            </c:strRef>
          </c:cat>
          <c:val>
            <c:numRef>
              <c:f>Dati!$F$433:$F$438</c:f>
              <c:numCache>
                <c:formatCode>0</c:formatCode>
                <c:ptCount val="6"/>
                <c:pt idx="0">
                  <c:v>31</c:v>
                </c:pt>
                <c:pt idx="1">
                  <c:v>32</c:v>
                </c:pt>
                <c:pt idx="2">
                  <c:v>27</c:v>
                </c:pt>
                <c:pt idx="3">
                  <c:v>21</c:v>
                </c:pt>
                <c:pt idx="4">
                  <c:v>24</c:v>
                </c:pt>
                <c:pt idx="5">
                  <c:v>16</c:v>
                </c:pt>
              </c:numCache>
            </c:numRef>
          </c:val>
          <c:extLst>
            <c:ext xmlns:c16="http://schemas.microsoft.com/office/drawing/2014/chart" uri="{C3380CC4-5D6E-409C-BE32-E72D297353CC}">
              <c16:uniqueId val="{00000003-73AD-47CE-A0E4-643B6E075381}"/>
            </c:ext>
          </c:extLst>
        </c:ser>
        <c:dLbls>
          <c:showLegendKey val="0"/>
          <c:showVal val="0"/>
          <c:showCatName val="0"/>
          <c:showSerName val="0"/>
          <c:showPercent val="0"/>
          <c:showBubbleSize val="0"/>
        </c:dLbls>
        <c:gapWidth val="100"/>
        <c:axId val="163779712"/>
        <c:axId val="163781248"/>
      </c:barChart>
      <c:catAx>
        <c:axId val="163779712"/>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3781248"/>
        <c:crosses val="autoZero"/>
        <c:auto val="1"/>
        <c:lblAlgn val="ctr"/>
        <c:lblOffset val="100"/>
        <c:noMultiLvlLbl val="0"/>
      </c:catAx>
      <c:valAx>
        <c:axId val="163781248"/>
        <c:scaling>
          <c:orientation val="minMax"/>
        </c:scaling>
        <c:delete val="1"/>
        <c:axPos val="t"/>
        <c:numFmt formatCode="0" sourceLinked="1"/>
        <c:majorTickMark val="out"/>
        <c:minorTickMark val="none"/>
        <c:tickLblPos val="nextTo"/>
        <c:crossAx val="1637797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89675563733341279"/>
          <c:y val="0.14463692038495188"/>
        </c:manualLayout>
      </c:layout>
      <c:overlay val="0"/>
      <c:spPr>
        <a:noFill/>
        <a:ln w="3175">
          <a:solidFill>
            <a:sysClr val="windowText" lastClr="000000"/>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395758311667995"/>
          <c:y val="0.13661472003499561"/>
          <c:w val="0.83961054537057045"/>
          <c:h val="0.82519083552055994"/>
        </c:manualLayout>
      </c:layout>
      <c:barChart>
        <c:barDir val="bar"/>
        <c:grouping val="stacked"/>
        <c:varyColors val="0"/>
        <c:ser>
          <c:idx val="0"/>
          <c:order val="0"/>
          <c:tx>
            <c:strRef>
              <c:f>Dati!$C$413</c:f>
              <c:strCache>
                <c:ptCount val="1"/>
                <c:pt idx="0">
                  <c:v>.</c:v>
                </c:pt>
              </c:strCache>
            </c:strRef>
          </c:tx>
          <c:spPr>
            <a:noFill/>
            <a:ln>
              <a:noFill/>
            </a:ln>
            <a:effectLst/>
          </c:spPr>
          <c:invertIfNegative val="0"/>
          <c:cat>
            <c:strRef>
              <c:f>Dati!$B$414:$B$418</c:f>
              <c:strCache>
                <c:ptCount val="5"/>
                <c:pt idx="0">
                  <c:v>2025., n=419</c:v>
                </c:pt>
                <c:pt idx="1">
                  <c:v>2024., n=402</c:v>
                </c:pt>
                <c:pt idx="2">
                  <c:v>2023., n=401</c:v>
                </c:pt>
                <c:pt idx="3">
                  <c:v>2022., n=400</c:v>
                </c:pt>
                <c:pt idx="4">
                  <c:v>2021., n=421</c:v>
                </c:pt>
              </c:strCache>
            </c:strRef>
          </c:cat>
          <c:val>
            <c:numRef>
              <c:f>Dati!$C$414:$C$418</c:f>
              <c:numCache>
                <c:formatCode>0</c:formatCode>
                <c:ptCount val="5"/>
                <c:pt idx="0">
                  <c:v>3</c:v>
                </c:pt>
                <c:pt idx="1">
                  <c:v>3</c:v>
                </c:pt>
                <c:pt idx="2">
                  <c:v>3</c:v>
                </c:pt>
                <c:pt idx="3">
                  <c:v>3</c:v>
                </c:pt>
                <c:pt idx="4">
                  <c:v>3</c:v>
                </c:pt>
              </c:numCache>
            </c:numRef>
          </c:val>
          <c:extLst>
            <c:ext xmlns:c16="http://schemas.microsoft.com/office/drawing/2014/chart" uri="{C3380CC4-5D6E-409C-BE32-E72D297353CC}">
              <c16:uniqueId val="{00000000-886A-4898-A53C-5166B0E0F920}"/>
            </c:ext>
          </c:extLst>
        </c:ser>
        <c:ser>
          <c:idx val="1"/>
          <c:order val="1"/>
          <c:tx>
            <c:strRef>
              <c:f>Dati!$D$413</c:f>
              <c:strCache>
                <c:ptCount val="1"/>
                <c:pt idx="0">
                  <c:v>Jebkura dāvana ir kukulis</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Dati!$B$414:$B$418</c:f>
              <c:strCache>
                <c:ptCount val="5"/>
                <c:pt idx="0">
                  <c:v>2025., n=419</c:v>
                </c:pt>
                <c:pt idx="1">
                  <c:v>2024., n=402</c:v>
                </c:pt>
                <c:pt idx="2">
                  <c:v>2023., n=401</c:v>
                </c:pt>
                <c:pt idx="3">
                  <c:v>2022., n=400</c:v>
                </c:pt>
                <c:pt idx="4">
                  <c:v>2021., n=421</c:v>
                </c:pt>
              </c:strCache>
            </c:strRef>
          </c:cat>
          <c:val>
            <c:numRef>
              <c:f>Dati!$D$414:$D$418</c:f>
              <c:numCache>
                <c:formatCode>0</c:formatCode>
                <c:ptCount val="5"/>
                <c:pt idx="0">
                  <c:v>49.738841220698383</c:v>
                </c:pt>
                <c:pt idx="1">
                  <c:v>39</c:v>
                </c:pt>
                <c:pt idx="2">
                  <c:v>39</c:v>
                </c:pt>
                <c:pt idx="3">
                  <c:v>37</c:v>
                </c:pt>
                <c:pt idx="4">
                  <c:v>37</c:v>
                </c:pt>
              </c:numCache>
            </c:numRef>
          </c:val>
          <c:extLst>
            <c:ext xmlns:c16="http://schemas.microsoft.com/office/drawing/2014/chart" uri="{C3380CC4-5D6E-409C-BE32-E72D297353CC}">
              <c16:uniqueId val="{00000001-886A-4898-A53C-5166B0E0F920}"/>
            </c:ext>
          </c:extLst>
        </c:ser>
        <c:ser>
          <c:idx val="2"/>
          <c:order val="2"/>
          <c:tx>
            <c:strRef>
              <c:f>Dati!$E$413</c:f>
              <c:strCache>
                <c:ptCount val="1"/>
                <c:pt idx="0">
                  <c:v>1–10 EUR</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Dati!$B$414:$B$418</c:f>
              <c:strCache>
                <c:ptCount val="5"/>
                <c:pt idx="0">
                  <c:v>2025., n=419</c:v>
                </c:pt>
                <c:pt idx="1">
                  <c:v>2024., n=402</c:v>
                </c:pt>
                <c:pt idx="2">
                  <c:v>2023., n=401</c:v>
                </c:pt>
                <c:pt idx="3">
                  <c:v>2022., n=400</c:v>
                </c:pt>
                <c:pt idx="4">
                  <c:v>2021., n=421</c:v>
                </c:pt>
              </c:strCache>
            </c:strRef>
          </c:cat>
          <c:val>
            <c:numRef>
              <c:f>Dati!$E$414:$E$418</c:f>
              <c:numCache>
                <c:formatCode>0</c:formatCode>
                <c:ptCount val="5"/>
                <c:pt idx="0">
                  <c:v>4.3551702786377406</c:v>
                </c:pt>
                <c:pt idx="1">
                  <c:v>12</c:v>
                </c:pt>
                <c:pt idx="2">
                  <c:v>12</c:v>
                </c:pt>
                <c:pt idx="3">
                  <c:v>14</c:v>
                </c:pt>
                <c:pt idx="4">
                  <c:v>12</c:v>
                </c:pt>
              </c:numCache>
            </c:numRef>
          </c:val>
          <c:extLst>
            <c:ext xmlns:c16="http://schemas.microsoft.com/office/drawing/2014/chart" uri="{C3380CC4-5D6E-409C-BE32-E72D297353CC}">
              <c16:uniqueId val="{00000002-886A-4898-A53C-5166B0E0F920}"/>
            </c:ext>
          </c:extLst>
        </c:ser>
        <c:ser>
          <c:idx val="3"/>
          <c:order val="3"/>
          <c:tx>
            <c:strRef>
              <c:f>Dati!$F$413</c:f>
              <c:strCache>
                <c:ptCount val="1"/>
                <c:pt idx="0">
                  <c:v>11–30 EUR</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Dati!$B$414:$B$418</c:f>
              <c:strCache>
                <c:ptCount val="5"/>
                <c:pt idx="0">
                  <c:v>2025., n=419</c:v>
                </c:pt>
                <c:pt idx="1">
                  <c:v>2024., n=402</c:v>
                </c:pt>
                <c:pt idx="2">
                  <c:v>2023., n=401</c:v>
                </c:pt>
                <c:pt idx="3">
                  <c:v>2022., n=400</c:v>
                </c:pt>
                <c:pt idx="4">
                  <c:v>2021., n=421</c:v>
                </c:pt>
              </c:strCache>
            </c:strRef>
          </c:cat>
          <c:val>
            <c:numRef>
              <c:f>Dati!$F$414:$F$418</c:f>
              <c:numCache>
                <c:formatCode>0</c:formatCode>
                <c:ptCount val="5"/>
                <c:pt idx="0">
                  <c:v>5.6238006781659644</c:v>
                </c:pt>
                <c:pt idx="1">
                  <c:v>11</c:v>
                </c:pt>
                <c:pt idx="2">
                  <c:v>13</c:v>
                </c:pt>
                <c:pt idx="3">
                  <c:v>14</c:v>
                </c:pt>
                <c:pt idx="4">
                  <c:v>12</c:v>
                </c:pt>
              </c:numCache>
            </c:numRef>
          </c:val>
          <c:extLst>
            <c:ext xmlns:c16="http://schemas.microsoft.com/office/drawing/2014/chart" uri="{C3380CC4-5D6E-409C-BE32-E72D297353CC}">
              <c16:uniqueId val="{00000003-886A-4898-A53C-5166B0E0F920}"/>
            </c:ext>
          </c:extLst>
        </c:ser>
        <c:ser>
          <c:idx val="4"/>
          <c:order val="4"/>
          <c:tx>
            <c:strRef>
              <c:f>Dati!$G$413</c:f>
              <c:strCache>
                <c:ptCount val="1"/>
                <c:pt idx="0">
                  <c:v>31–50 EUR</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Dati!$B$414:$B$418</c:f>
              <c:strCache>
                <c:ptCount val="5"/>
                <c:pt idx="0">
                  <c:v>2025., n=419</c:v>
                </c:pt>
                <c:pt idx="1">
                  <c:v>2024., n=402</c:v>
                </c:pt>
                <c:pt idx="2">
                  <c:v>2023., n=401</c:v>
                </c:pt>
                <c:pt idx="3">
                  <c:v>2022., n=400</c:v>
                </c:pt>
                <c:pt idx="4">
                  <c:v>2021., n=421</c:v>
                </c:pt>
              </c:strCache>
            </c:strRef>
          </c:cat>
          <c:val>
            <c:numRef>
              <c:f>Dati!$G$414:$G$418</c:f>
              <c:numCache>
                <c:formatCode>0</c:formatCode>
                <c:ptCount val="5"/>
                <c:pt idx="0">
                  <c:v>10.737596933510165</c:v>
                </c:pt>
                <c:pt idx="1">
                  <c:v>13</c:v>
                </c:pt>
                <c:pt idx="2">
                  <c:v>11</c:v>
                </c:pt>
                <c:pt idx="3">
                  <c:v>10</c:v>
                </c:pt>
                <c:pt idx="4">
                  <c:v>13</c:v>
                </c:pt>
              </c:numCache>
            </c:numRef>
          </c:val>
          <c:extLst>
            <c:ext xmlns:c16="http://schemas.microsoft.com/office/drawing/2014/chart" uri="{C3380CC4-5D6E-409C-BE32-E72D297353CC}">
              <c16:uniqueId val="{00000004-886A-4898-A53C-5166B0E0F920}"/>
            </c:ext>
          </c:extLst>
        </c:ser>
        <c:ser>
          <c:idx val="5"/>
          <c:order val="5"/>
          <c:tx>
            <c:strRef>
              <c:f>Dati!$H$413</c:f>
              <c:strCache>
                <c:ptCount val="1"/>
                <c:pt idx="0">
                  <c:v>51–100 EUR</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Dati!$B$414:$B$418</c:f>
              <c:strCache>
                <c:ptCount val="5"/>
                <c:pt idx="0">
                  <c:v>2025., n=419</c:v>
                </c:pt>
                <c:pt idx="1">
                  <c:v>2024., n=402</c:v>
                </c:pt>
                <c:pt idx="2">
                  <c:v>2023., n=401</c:v>
                </c:pt>
                <c:pt idx="3">
                  <c:v>2022., n=400</c:v>
                </c:pt>
                <c:pt idx="4">
                  <c:v>2021., n=421</c:v>
                </c:pt>
              </c:strCache>
            </c:strRef>
          </c:cat>
          <c:val>
            <c:numRef>
              <c:f>Dati!$H$414:$H$418</c:f>
              <c:numCache>
                <c:formatCode>0</c:formatCode>
                <c:ptCount val="5"/>
                <c:pt idx="0">
                  <c:v>8.9768892820285373</c:v>
                </c:pt>
                <c:pt idx="1">
                  <c:v>8</c:v>
                </c:pt>
                <c:pt idx="2">
                  <c:v>11</c:v>
                </c:pt>
                <c:pt idx="3">
                  <c:v>14</c:v>
                </c:pt>
                <c:pt idx="4">
                  <c:v>10</c:v>
                </c:pt>
              </c:numCache>
            </c:numRef>
          </c:val>
          <c:extLst>
            <c:ext xmlns:c16="http://schemas.microsoft.com/office/drawing/2014/chart" uri="{C3380CC4-5D6E-409C-BE32-E72D297353CC}">
              <c16:uniqueId val="{00000005-886A-4898-A53C-5166B0E0F920}"/>
            </c:ext>
          </c:extLst>
        </c:ser>
        <c:ser>
          <c:idx val="6"/>
          <c:order val="6"/>
          <c:tx>
            <c:strRef>
              <c:f>Dati!$I$413</c:f>
              <c:strCache>
                <c:ptCount val="1"/>
                <c:pt idx="0">
                  <c:v>Vairāk nekā 100 EUR</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Dati!$B$414:$B$418</c:f>
              <c:strCache>
                <c:ptCount val="5"/>
                <c:pt idx="0">
                  <c:v>2025., n=419</c:v>
                </c:pt>
                <c:pt idx="1">
                  <c:v>2024., n=402</c:v>
                </c:pt>
                <c:pt idx="2">
                  <c:v>2023., n=401</c:v>
                </c:pt>
                <c:pt idx="3">
                  <c:v>2022., n=400</c:v>
                </c:pt>
                <c:pt idx="4">
                  <c:v>2021., n=421</c:v>
                </c:pt>
              </c:strCache>
            </c:strRef>
          </c:cat>
          <c:val>
            <c:numRef>
              <c:f>Dati!$I$414:$I$418</c:f>
              <c:numCache>
                <c:formatCode>0</c:formatCode>
                <c:ptCount val="5"/>
                <c:pt idx="0">
                  <c:v>18.338599439775763</c:v>
                </c:pt>
                <c:pt idx="1">
                  <c:v>17</c:v>
                </c:pt>
                <c:pt idx="2">
                  <c:v>14</c:v>
                </c:pt>
                <c:pt idx="3">
                  <c:v>11</c:v>
                </c:pt>
                <c:pt idx="4">
                  <c:v>16</c:v>
                </c:pt>
              </c:numCache>
            </c:numRef>
          </c:val>
          <c:extLst>
            <c:ext xmlns:c16="http://schemas.microsoft.com/office/drawing/2014/chart" uri="{C3380CC4-5D6E-409C-BE32-E72D297353CC}">
              <c16:uniqueId val="{00000006-886A-4898-A53C-5166B0E0F920}"/>
            </c:ext>
          </c:extLst>
        </c:ser>
        <c:ser>
          <c:idx val="7"/>
          <c:order val="7"/>
          <c:tx>
            <c:strRef>
              <c:f>Dati!$J$413</c:f>
              <c:strCache>
                <c:ptCount val="1"/>
                <c:pt idx="0">
                  <c:v>Nevēlas atbildēt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Dati!$B$414:$B$418</c:f>
              <c:strCache>
                <c:ptCount val="5"/>
                <c:pt idx="0">
                  <c:v>2025., n=419</c:v>
                </c:pt>
                <c:pt idx="1">
                  <c:v>2024., n=402</c:v>
                </c:pt>
                <c:pt idx="2">
                  <c:v>2023., n=401</c:v>
                </c:pt>
                <c:pt idx="3">
                  <c:v>2022., n=400</c:v>
                </c:pt>
                <c:pt idx="4">
                  <c:v>2021., n=421</c:v>
                </c:pt>
              </c:strCache>
            </c:strRef>
          </c:cat>
          <c:val>
            <c:numRef>
              <c:f>Dati!$J$414:$J$418</c:f>
              <c:numCache>
                <c:formatCode>General</c:formatCode>
                <c:ptCount val="5"/>
                <c:pt idx="0" formatCode="0">
                  <c:v>2.229102167182647</c:v>
                </c:pt>
              </c:numCache>
            </c:numRef>
          </c:val>
          <c:extLst>
            <c:ext xmlns:c16="http://schemas.microsoft.com/office/drawing/2014/chart" uri="{C3380CC4-5D6E-409C-BE32-E72D297353CC}">
              <c16:uniqueId val="{00000007-886A-4898-A53C-5166B0E0F920}"/>
            </c:ext>
          </c:extLst>
        </c:ser>
        <c:dLbls>
          <c:showLegendKey val="0"/>
          <c:showVal val="0"/>
          <c:showCatName val="0"/>
          <c:showSerName val="0"/>
          <c:showPercent val="0"/>
          <c:showBubbleSize val="0"/>
        </c:dLbls>
        <c:gapWidth val="50"/>
        <c:overlap val="100"/>
        <c:axId val="164128256"/>
        <c:axId val="164129792"/>
      </c:barChart>
      <c:catAx>
        <c:axId val="164128256"/>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4129792"/>
        <c:crosses val="autoZero"/>
        <c:auto val="1"/>
        <c:lblAlgn val="ctr"/>
        <c:lblOffset val="100"/>
        <c:noMultiLvlLbl val="0"/>
      </c:catAx>
      <c:valAx>
        <c:axId val="164129792"/>
        <c:scaling>
          <c:orientation val="minMax"/>
        </c:scaling>
        <c:delete val="1"/>
        <c:axPos val="t"/>
        <c:numFmt formatCode="0" sourceLinked="1"/>
        <c:majorTickMark val="none"/>
        <c:minorTickMark val="none"/>
        <c:tickLblPos val="nextTo"/>
        <c:crossAx val="1641282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96489563567362424"/>
          <c:y val="3.2407407407407406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0837917793482648"/>
          <c:y val="8.5238874635052642E-2"/>
          <c:w val="0.57074795679003121"/>
          <c:h val="0.88386224896045296"/>
        </c:manualLayout>
      </c:layout>
      <c:barChart>
        <c:barDir val="bar"/>
        <c:grouping val="clustered"/>
        <c:varyColors val="0"/>
        <c:ser>
          <c:idx val="0"/>
          <c:order val="0"/>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Dati!$B$75:$B$105</c:f>
              <c:strCache>
                <c:ptCount val="31"/>
                <c:pt idx="0">
                  <c:v>VISI RESPONDENTI, n=1005</c:v>
                </c:pt>
                <c:pt idx="2">
                  <c:v>Vīrietis, n=464</c:v>
                </c:pt>
                <c:pt idx="3">
                  <c:v>Sieviete, n=541</c:v>
                </c:pt>
                <c:pt idx="5">
                  <c:v>18–24 gadi, n=85</c:v>
                </c:pt>
                <c:pt idx="6">
                  <c:v>25–34 gadi, n=136</c:v>
                </c:pt>
                <c:pt idx="7">
                  <c:v>35–44 gadi, n=189</c:v>
                </c:pt>
                <c:pt idx="8">
                  <c:v>45–54 gadi, n=171</c:v>
                </c:pt>
                <c:pt idx="9">
                  <c:v>55–64 gadi, n=167</c:v>
                </c:pt>
                <c:pt idx="10">
                  <c:v>65–74 gadi, n=140</c:v>
                </c:pt>
                <c:pt idx="11">
                  <c:v>75 gadi un vairāk, n=117</c:v>
                </c:pt>
                <c:pt idx="13">
                  <c:v>Latviešu, n=628</c:v>
                </c:pt>
                <c:pt idx="14">
                  <c:v>Krievu, n=365</c:v>
                </c:pt>
                <c:pt idx="16">
                  <c:v>Pamatizglītība, n=61</c:v>
                </c:pt>
                <c:pt idx="17">
                  <c:v>Vidējā, prof. vidējā, n=613</c:v>
                </c:pt>
                <c:pt idx="18">
                  <c:v>Augstākā, n=331</c:v>
                </c:pt>
                <c:pt idx="20">
                  <c:v>Zemi, n=133</c:v>
                </c:pt>
                <c:pt idx="21">
                  <c:v>Vidēji zemi, n=175</c:v>
                </c:pt>
                <c:pt idx="22">
                  <c:v>Vidēji, n=142</c:v>
                </c:pt>
                <c:pt idx="23">
                  <c:v>Vidēji augsti, n=137</c:v>
                </c:pt>
                <c:pt idx="24">
                  <c:v>Augsti, n=168</c:v>
                </c:pt>
                <c:pt idx="26">
                  <c:v>Rīgas reģions, n=468</c:v>
                </c:pt>
                <c:pt idx="27">
                  <c:v>Vidzemes reģions, n=143</c:v>
                </c:pt>
                <c:pt idx="28">
                  <c:v>Kurzemes reģions, n=146</c:v>
                </c:pt>
                <c:pt idx="29">
                  <c:v>Zemgales reģions, n=115</c:v>
                </c:pt>
                <c:pt idx="30">
                  <c:v>Latgales reģions, n=133</c:v>
                </c:pt>
              </c:strCache>
            </c:strRef>
          </c:cat>
          <c:val>
            <c:numRef>
              <c:f>Dati!$C$75:$C$105</c:f>
              <c:numCache>
                <c:formatCode>General</c:formatCode>
                <c:ptCount val="31"/>
                <c:pt idx="0" formatCode="0">
                  <c:v>27.679336964302543</c:v>
                </c:pt>
                <c:pt idx="2" formatCode="0">
                  <c:v>27.064449399393396</c:v>
                </c:pt>
                <c:pt idx="3" formatCode="0">
                  <c:v>28.206678600973113</c:v>
                </c:pt>
                <c:pt idx="5" formatCode="0">
                  <c:v>33.250221531829688</c:v>
                </c:pt>
                <c:pt idx="6" formatCode="0">
                  <c:v>28.60727362154903</c:v>
                </c:pt>
                <c:pt idx="7" formatCode="0">
                  <c:v>24.819582072649567</c:v>
                </c:pt>
                <c:pt idx="8" formatCode="0">
                  <c:v>31.521001453685372</c:v>
                </c:pt>
                <c:pt idx="9" formatCode="0">
                  <c:v>26.75634691089952</c:v>
                </c:pt>
                <c:pt idx="10" formatCode="0">
                  <c:v>23.266957683883263</c:v>
                </c:pt>
                <c:pt idx="11" formatCode="0">
                  <c:v>28.147492600763407</c:v>
                </c:pt>
                <c:pt idx="13" formatCode="0">
                  <c:v>28.058736816004107</c:v>
                </c:pt>
                <c:pt idx="14" formatCode="0">
                  <c:v>26.85810956787661</c:v>
                </c:pt>
                <c:pt idx="16" formatCode="0">
                  <c:v>28.851883208997574</c:v>
                </c:pt>
                <c:pt idx="17" formatCode="0">
                  <c:v>27.079401167943612</c:v>
                </c:pt>
                <c:pt idx="18" formatCode="0">
                  <c:v>28.211351547924188</c:v>
                </c:pt>
                <c:pt idx="20" formatCode="0">
                  <c:v>28.849913692308746</c:v>
                </c:pt>
                <c:pt idx="21" formatCode="0">
                  <c:v>30.453987529563939</c:v>
                </c:pt>
                <c:pt idx="22" formatCode="0">
                  <c:v>21.370983521225423</c:v>
                </c:pt>
                <c:pt idx="23" formatCode="0">
                  <c:v>28.388216883110374</c:v>
                </c:pt>
                <c:pt idx="24" formatCode="0">
                  <c:v>32.205796853713167</c:v>
                </c:pt>
                <c:pt idx="26" formatCode="0">
                  <c:v>28.953511841822635</c:v>
                </c:pt>
                <c:pt idx="27" formatCode="0">
                  <c:v>25.325741266990661</c:v>
                </c:pt>
                <c:pt idx="28" formatCode="0">
                  <c:v>26.907822150254457</c:v>
                </c:pt>
                <c:pt idx="29" formatCode="0">
                  <c:v>26.591972885677443</c:v>
                </c:pt>
                <c:pt idx="30" formatCode="0">
                  <c:v>27.509373478677556</c:v>
                </c:pt>
              </c:numCache>
            </c:numRef>
          </c:val>
          <c:extLst>
            <c:ext xmlns:c16="http://schemas.microsoft.com/office/drawing/2014/chart" uri="{C3380CC4-5D6E-409C-BE32-E72D297353CC}">
              <c16:uniqueId val="{00000000-5FBD-43DF-A0BB-68D3CF20CBB8}"/>
            </c:ext>
          </c:extLst>
        </c:ser>
        <c:dLbls>
          <c:showLegendKey val="0"/>
          <c:showVal val="0"/>
          <c:showCatName val="0"/>
          <c:showSerName val="0"/>
          <c:showPercent val="0"/>
          <c:showBubbleSize val="0"/>
        </c:dLbls>
        <c:gapWidth val="30"/>
        <c:axId val="1452064111"/>
        <c:axId val="1452073231"/>
      </c:barChart>
      <c:catAx>
        <c:axId val="1452064111"/>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52073231"/>
        <c:crosses val="autoZero"/>
        <c:auto val="1"/>
        <c:lblAlgn val="ctr"/>
        <c:lblOffset val="100"/>
        <c:noMultiLvlLbl val="0"/>
      </c:catAx>
      <c:valAx>
        <c:axId val="1452073231"/>
        <c:scaling>
          <c:orientation val="minMax"/>
          <c:max val="70"/>
        </c:scaling>
        <c:delete val="1"/>
        <c:axPos val="t"/>
        <c:numFmt formatCode="0" sourceLinked="1"/>
        <c:majorTickMark val="out"/>
        <c:minorTickMark val="none"/>
        <c:tickLblPos val="nextTo"/>
        <c:crossAx val="14520641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779929446437334"/>
          <c:y val="5.204057119978648E-2"/>
          <c:w val="0.53978580890999206"/>
          <c:h val="0.93588692166823451"/>
        </c:manualLayout>
      </c:layout>
      <c:barChart>
        <c:barDir val="bar"/>
        <c:grouping val="clustered"/>
        <c:varyColors val="0"/>
        <c:ser>
          <c:idx val="0"/>
          <c:order val="0"/>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Dati!$B$205:$B$212</c:f>
              <c:strCache>
                <c:ptCount val="8"/>
                <c:pt idx="0">
                  <c:v>Jāpiespriež bargi un reāli sodi pārkāpējiem</c:v>
                </c:pt>
                <c:pt idx="1">
                  <c:v>Jāatbalsta uzņēmēji un jāuzlabo uzņēmējdarbības vide</c:v>
                </c:pt>
                <c:pt idx="2">
                  <c:v>Amatpersonas jāpieņem darbā
atklāta konkursa kārtībā</c:v>
                </c:pt>
                <c:pt idx="3">
                  <c:v>Jānodrošina lielāka atklātība
un caurskatāmība</c:v>
                </c:pt>
                <c:pt idx="4">
                  <c:v>Jāsakārto iepirkumu norise
(visiem jāizvirza godīgi nosacījumi)</c:v>
                </c:pt>
                <c:pt idx="5">
                  <c:v>Jāsakārto nodokļu sistēma,
jāsamazina nodokļi</c:v>
                </c:pt>
                <c:pt idx="6">
                  <c:v>Jāievieš amatpersonu rotācija</c:v>
                </c:pt>
                <c:pt idx="7">
                  <c:v>Jānovērš korupcijas riski
un iespējas dot kukuļus</c:v>
                </c:pt>
              </c:strCache>
            </c:strRef>
          </c:cat>
          <c:val>
            <c:numRef>
              <c:f>Dati!$C$205:$C$212</c:f>
              <c:numCache>
                <c:formatCode>0</c:formatCode>
                <c:ptCount val="8"/>
                <c:pt idx="0">
                  <c:v>48.229915966386145</c:v>
                </c:pt>
                <c:pt idx="1">
                  <c:v>40.864985994397408</c:v>
                </c:pt>
                <c:pt idx="2">
                  <c:v>36.204817927170559</c:v>
                </c:pt>
                <c:pt idx="3">
                  <c:v>35.968745392893695</c:v>
                </c:pt>
                <c:pt idx="4">
                  <c:v>32.128509509066518</c:v>
                </c:pt>
                <c:pt idx="5">
                  <c:v>28.257207725195101</c:v>
                </c:pt>
                <c:pt idx="6">
                  <c:v>28.237629367536258</c:v>
                </c:pt>
                <c:pt idx="7">
                  <c:v>27.898286893704618</c:v>
                </c:pt>
              </c:numCache>
            </c:numRef>
          </c:val>
          <c:extLst>
            <c:ext xmlns:c16="http://schemas.microsoft.com/office/drawing/2014/chart" uri="{C3380CC4-5D6E-409C-BE32-E72D297353CC}">
              <c16:uniqueId val="{00000000-0377-4017-BC2D-CBDBFD50BD2F}"/>
            </c:ext>
          </c:extLst>
        </c:ser>
        <c:dLbls>
          <c:showLegendKey val="0"/>
          <c:showVal val="0"/>
          <c:showCatName val="0"/>
          <c:showSerName val="0"/>
          <c:showPercent val="0"/>
          <c:showBubbleSize val="0"/>
        </c:dLbls>
        <c:gapWidth val="30"/>
        <c:axId val="164231808"/>
        <c:axId val="164233600"/>
      </c:barChart>
      <c:catAx>
        <c:axId val="164231808"/>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4233600"/>
        <c:crosses val="autoZero"/>
        <c:auto val="1"/>
        <c:lblAlgn val="ctr"/>
        <c:lblOffset val="100"/>
        <c:noMultiLvlLbl val="0"/>
      </c:catAx>
      <c:valAx>
        <c:axId val="164233600"/>
        <c:scaling>
          <c:orientation val="minMax"/>
        </c:scaling>
        <c:delete val="1"/>
        <c:axPos val="t"/>
        <c:numFmt formatCode="0" sourceLinked="1"/>
        <c:majorTickMark val="out"/>
        <c:minorTickMark val="none"/>
        <c:tickLblPos val="nextTo"/>
        <c:crossAx val="1642318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78098252141559243"/>
          <c:y val="5.139065725209601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3869992212511899"/>
          <c:y val="5.5877608117572489E-2"/>
          <c:w val="0.56130007787488101"/>
          <c:h val="0.93381096079253878"/>
        </c:manualLayout>
      </c:layout>
      <c:barChart>
        <c:barDir val="bar"/>
        <c:grouping val="clustered"/>
        <c:varyColors val="0"/>
        <c:ser>
          <c:idx val="0"/>
          <c:order val="0"/>
          <c:spPr>
            <a:solidFill>
              <a:srgbClr val="84AC94"/>
            </a:solidFill>
            <a:ln>
              <a:noFill/>
            </a:ln>
            <a:effectLst/>
          </c:spPr>
          <c:invertIfNegative val="0"/>
          <c:dPt>
            <c:idx val="7"/>
            <c:invertIfNegative val="0"/>
            <c:bubble3D val="0"/>
            <c:spPr>
              <a:solidFill>
                <a:srgbClr val="C3D6CC"/>
              </a:solidFill>
              <a:ln>
                <a:noFill/>
              </a:ln>
              <a:effectLst/>
            </c:spPr>
            <c:extLst>
              <c:ext xmlns:c16="http://schemas.microsoft.com/office/drawing/2014/chart" uri="{C3380CC4-5D6E-409C-BE32-E72D297353CC}">
                <c16:uniqueId val="{00000001-6CEA-4F0B-B534-EA2781DECD83}"/>
              </c:ext>
            </c:extLst>
          </c:dPt>
          <c:dPt>
            <c:idx val="8"/>
            <c:invertIfNegative val="0"/>
            <c:bubble3D val="0"/>
            <c:spPr>
              <a:solidFill>
                <a:srgbClr val="C89058"/>
              </a:solidFill>
              <a:ln>
                <a:noFill/>
              </a:ln>
              <a:effectLst/>
            </c:spPr>
            <c:extLst>
              <c:ext xmlns:c16="http://schemas.microsoft.com/office/drawing/2014/chart" uri="{C3380CC4-5D6E-409C-BE32-E72D297353CC}">
                <c16:uniqueId val="{00000002-6CEA-4F0B-B534-EA2781DECD8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Dati!$B$213:$B$221</c:f>
              <c:strCache>
                <c:ptCount val="9"/>
                <c:pt idx="0">
                  <c:v>Jānomainās paaudzēm</c:v>
                </c:pt>
                <c:pt idx="1">
                  <c:v>Jāveicina amatpersonu izpratne
par korupcijas sekām</c:v>
                </c:pt>
                <c:pt idx="2">
                  <c:v>Jāsamazina tiešs kontakts ar valsts un pašvaldības iestāžu darbiniekiem, ieviešot jaunus e-pakalpojumus</c:v>
                </c:pt>
                <c:pt idx="3">
                  <c:v>Jāpārņem ārvalstu pieredze
korupcijas apkarošanā</c:v>
                </c:pt>
                <c:pt idx="4">
                  <c:v>Jāizglīto iedzīvotāji (par tiesībām,
par korupcijas sekām u. c.)</c:v>
                </c:pt>
                <c:pt idx="5">
                  <c:v>Jāpaaugstina amatpersonu atalgojums, jāievieš motivēšanas sistēma</c:v>
                </c:pt>
                <c:pt idx="6">
                  <c:v>Jāpalielina pašvaldību, iestāžu budžets</c:v>
                </c:pt>
                <c:pt idx="7">
                  <c:v>Cita atbilde</c:v>
                </c:pt>
                <c:pt idx="8">
                  <c:v>Cīnīties ar korupciju nav iespējams</c:v>
                </c:pt>
              </c:strCache>
            </c:strRef>
          </c:cat>
          <c:val>
            <c:numRef>
              <c:f>Dati!$C$213:$C$221</c:f>
              <c:numCache>
                <c:formatCode>0</c:formatCode>
                <c:ptCount val="9"/>
                <c:pt idx="0">
                  <c:v>27.163461595164154</c:v>
                </c:pt>
                <c:pt idx="1">
                  <c:v>20.700975969334934</c:v>
                </c:pt>
                <c:pt idx="2">
                  <c:v>20.472168656936297</c:v>
                </c:pt>
                <c:pt idx="3">
                  <c:v>19.820681114550926</c:v>
                </c:pt>
                <c:pt idx="4">
                  <c:v>18.494848886923037</c:v>
                </c:pt>
                <c:pt idx="5">
                  <c:v>10.157959604894518</c:v>
                </c:pt>
                <c:pt idx="6">
                  <c:v>4.7589798024472625</c:v>
                </c:pt>
                <c:pt idx="7">
                  <c:v>3.1511248710010107</c:v>
                </c:pt>
                <c:pt idx="8">
                  <c:v>2.90344685242516</c:v>
                </c:pt>
              </c:numCache>
            </c:numRef>
          </c:val>
          <c:extLst>
            <c:ext xmlns:c16="http://schemas.microsoft.com/office/drawing/2014/chart" uri="{C3380CC4-5D6E-409C-BE32-E72D297353CC}">
              <c16:uniqueId val="{00000000-6CEA-4F0B-B534-EA2781DECD83}"/>
            </c:ext>
          </c:extLst>
        </c:ser>
        <c:dLbls>
          <c:showLegendKey val="0"/>
          <c:showVal val="0"/>
          <c:showCatName val="0"/>
          <c:showSerName val="0"/>
          <c:showPercent val="0"/>
          <c:showBubbleSize val="0"/>
        </c:dLbls>
        <c:gapWidth val="30"/>
        <c:axId val="164272768"/>
        <c:axId val="164282752"/>
      </c:barChart>
      <c:catAx>
        <c:axId val="164272768"/>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4282752"/>
        <c:crosses val="autoZero"/>
        <c:auto val="1"/>
        <c:lblAlgn val="ctr"/>
        <c:lblOffset val="100"/>
        <c:noMultiLvlLbl val="0"/>
      </c:catAx>
      <c:valAx>
        <c:axId val="164282752"/>
        <c:scaling>
          <c:orientation val="minMax"/>
          <c:max val="70"/>
        </c:scaling>
        <c:delete val="1"/>
        <c:axPos val="t"/>
        <c:numFmt formatCode="0" sourceLinked="1"/>
        <c:majorTickMark val="out"/>
        <c:minorTickMark val="none"/>
        <c:tickLblPos val="nextTo"/>
        <c:crossAx val="1642727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779929446437334"/>
          <c:y val="5.204057119978648E-2"/>
          <c:w val="0.53978580890999206"/>
          <c:h val="0.94058065553352432"/>
        </c:manualLayout>
      </c:layout>
      <c:barChart>
        <c:barDir val="bar"/>
        <c:grouping val="clustered"/>
        <c:varyColors val="0"/>
        <c:ser>
          <c:idx val="0"/>
          <c:order val="0"/>
          <c:tx>
            <c:strRef>
              <c:f>Dati!$C$181</c:f>
              <c:strCache>
                <c:ptCount val="1"/>
                <c:pt idx="0">
                  <c:v>2025., n=419</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Dati!$B$182:$B$189</c:f>
              <c:strCache>
                <c:ptCount val="8"/>
                <c:pt idx="0">
                  <c:v>Jāpiespriež bargi un reāli sodi pārkāpējiem</c:v>
                </c:pt>
                <c:pt idx="1">
                  <c:v>Jāatbalsta uzņēmēji un jāuzlabo uzņēmējdarbības vide</c:v>
                </c:pt>
                <c:pt idx="2">
                  <c:v>Amatpersonas jāpieņem darbā
atklāta konkursa kārtībā</c:v>
                </c:pt>
                <c:pt idx="3">
                  <c:v>Jānodrošina lielāka atklātība
un caurskatāmība</c:v>
                </c:pt>
                <c:pt idx="4">
                  <c:v>Jāsakārto iepirkumu norise
(visiem jāizvirza godīgi nosacījumi)</c:v>
                </c:pt>
                <c:pt idx="5">
                  <c:v>Jāsakārto nodokļu sistēma,
jāsamazina nodokļi</c:v>
                </c:pt>
                <c:pt idx="6">
                  <c:v>Jāievieš amatpersonu rotācija</c:v>
                </c:pt>
                <c:pt idx="7">
                  <c:v>Jānovērš korupcijas riski
un iespējas dot kukuļus</c:v>
                </c:pt>
              </c:strCache>
            </c:strRef>
          </c:cat>
          <c:val>
            <c:numRef>
              <c:f>Dati!$C$182:$C$189</c:f>
              <c:numCache>
                <c:formatCode>0</c:formatCode>
                <c:ptCount val="8"/>
                <c:pt idx="0">
                  <c:v>48.229915966386145</c:v>
                </c:pt>
                <c:pt idx="1">
                  <c:v>40.864985994397408</c:v>
                </c:pt>
                <c:pt idx="2">
                  <c:v>36.204817927170559</c:v>
                </c:pt>
                <c:pt idx="3">
                  <c:v>35.968745392893695</c:v>
                </c:pt>
                <c:pt idx="4">
                  <c:v>32.128509509066518</c:v>
                </c:pt>
                <c:pt idx="5">
                  <c:v>28.257207725195101</c:v>
                </c:pt>
                <c:pt idx="6">
                  <c:v>28.237629367536258</c:v>
                </c:pt>
                <c:pt idx="7">
                  <c:v>27.898286893704618</c:v>
                </c:pt>
              </c:numCache>
            </c:numRef>
          </c:val>
          <c:extLst>
            <c:ext xmlns:c16="http://schemas.microsoft.com/office/drawing/2014/chart" uri="{C3380CC4-5D6E-409C-BE32-E72D297353CC}">
              <c16:uniqueId val="{00000000-68D9-414A-9F13-3C452DBDB34E}"/>
            </c:ext>
          </c:extLst>
        </c:ser>
        <c:ser>
          <c:idx val="1"/>
          <c:order val="1"/>
          <c:tx>
            <c:strRef>
              <c:f>Dati!$D$181</c:f>
              <c:strCache>
                <c:ptCount val="1"/>
                <c:pt idx="0">
                  <c:v>2024., n=402</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Dati!$B$182:$B$189</c:f>
              <c:strCache>
                <c:ptCount val="8"/>
                <c:pt idx="0">
                  <c:v>Jāpiespriež bargi un reāli sodi pārkāpējiem</c:v>
                </c:pt>
                <c:pt idx="1">
                  <c:v>Jāatbalsta uzņēmēji un jāuzlabo uzņēmējdarbības vide</c:v>
                </c:pt>
                <c:pt idx="2">
                  <c:v>Amatpersonas jāpieņem darbā
atklāta konkursa kārtībā</c:v>
                </c:pt>
                <c:pt idx="3">
                  <c:v>Jānodrošina lielāka atklātība
un caurskatāmība</c:v>
                </c:pt>
                <c:pt idx="4">
                  <c:v>Jāsakārto iepirkumu norise
(visiem jāizvirza godīgi nosacījumi)</c:v>
                </c:pt>
                <c:pt idx="5">
                  <c:v>Jāsakārto nodokļu sistēma,
jāsamazina nodokļi</c:v>
                </c:pt>
                <c:pt idx="6">
                  <c:v>Jāievieš amatpersonu rotācija</c:v>
                </c:pt>
                <c:pt idx="7">
                  <c:v>Jānovērš korupcijas riski
un iespējas dot kukuļus</c:v>
                </c:pt>
              </c:strCache>
            </c:strRef>
          </c:cat>
          <c:val>
            <c:numRef>
              <c:f>Dati!$D$182:$D$189</c:f>
              <c:numCache>
                <c:formatCode>0</c:formatCode>
                <c:ptCount val="8"/>
                <c:pt idx="0">
                  <c:v>51</c:v>
                </c:pt>
                <c:pt idx="1">
                  <c:v>27</c:v>
                </c:pt>
                <c:pt idx="2">
                  <c:v>32.200000000000003</c:v>
                </c:pt>
                <c:pt idx="3">
                  <c:v>43</c:v>
                </c:pt>
                <c:pt idx="4">
                  <c:v>26</c:v>
                </c:pt>
                <c:pt idx="5">
                  <c:v>26.1</c:v>
                </c:pt>
                <c:pt idx="6">
                  <c:v>28</c:v>
                </c:pt>
                <c:pt idx="7">
                  <c:v>28</c:v>
                </c:pt>
              </c:numCache>
            </c:numRef>
          </c:val>
          <c:extLst>
            <c:ext xmlns:c16="http://schemas.microsoft.com/office/drawing/2014/chart" uri="{C3380CC4-5D6E-409C-BE32-E72D297353CC}">
              <c16:uniqueId val="{00000001-68D9-414A-9F13-3C452DBDB34E}"/>
            </c:ext>
          </c:extLst>
        </c:ser>
        <c:ser>
          <c:idx val="2"/>
          <c:order val="2"/>
          <c:tx>
            <c:strRef>
              <c:f>Dati!$E$181</c:f>
              <c:strCache>
                <c:ptCount val="1"/>
                <c:pt idx="0">
                  <c:v>2023., n=401</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Dati!$B$182:$B$189</c:f>
              <c:strCache>
                <c:ptCount val="8"/>
                <c:pt idx="0">
                  <c:v>Jāpiespriež bargi un reāli sodi pārkāpējiem</c:v>
                </c:pt>
                <c:pt idx="1">
                  <c:v>Jāatbalsta uzņēmēji un jāuzlabo uzņēmējdarbības vide</c:v>
                </c:pt>
                <c:pt idx="2">
                  <c:v>Amatpersonas jāpieņem darbā
atklāta konkursa kārtībā</c:v>
                </c:pt>
                <c:pt idx="3">
                  <c:v>Jānodrošina lielāka atklātība
un caurskatāmība</c:v>
                </c:pt>
                <c:pt idx="4">
                  <c:v>Jāsakārto iepirkumu norise
(visiem jāizvirza godīgi nosacījumi)</c:v>
                </c:pt>
                <c:pt idx="5">
                  <c:v>Jāsakārto nodokļu sistēma,
jāsamazina nodokļi</c:v>
                </c:pt>
                <c:pt idx="6">
                  <c:v>Jāievieš amatpersonu rotācija</c:v>
                </c:pt>
                <c:pt idx="7">
                  <c:v>Jānovērš korupcijas riski
un iespējas dot kukuļus</c:v>
                </c:pt>
              </c:strCache>
            </c:strRef>
          </c:cat>
          <c:val>
            <c:numRef>
              <c:f>Dati!$E$182:$E$189</c:f>
              <c:numCache>
                <c:formatCode>0</c:formatCode>
                <c:ptCount val="8"/>
                <c:pt idx="0">
                  <c:v>42</c:v>
                </c:pt>
                <c:pt idx="1">
                  <c:v>24</c:v>
                </c:pt>
                <c:pt idx="2">
                  <c:v>32</c:v>
                </c:pt>
                <c:pt idx="3">
                  <c:v>35.299999999999997</c:v>
                </c:pt>
                <c:pt idx="4">
                  <c:v>26</c:v>
                </c:pt>
                <c:pt idx="5">
                  <c:v>26</c:v>
                </c:pt>
                <c:pt idx="6">
                  <c:v>25</c:v>
                </c:pt>
                <c:pt idx="7">
                  <c:v>34</c:v>
                </c:pt>
              </c:numCache>
            </c:numRef>
          </c:val>
          <c:extLst>
            <c:ext xmlns:c16="http://schemas.microsoft.com/office/drawing/2014/chart" uri="{C3380CC4-5D6E-409C-BE32-E72D297353CC}">
              <c16:uniqueId val="{00000002-68D9-414A-9F13-3C452DBDB34E}"/>
            </c:ext>
          </c:extLst>
        </c:ser>
        <c:ser>
          <c:idx val="3"/>
          <c:order val="3"/>
          <c:tx>
            <c:strRef>
              <c:f>Dati!$F$181</c:f>
              <c:strCache>
                <c:ptCount val="1"/>
                <c:pt idx="0">
                  <c:v>2022., n=400</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Dati!$B$182:$B$189</c:f>
              <c:strCache>
                <c:ptCount val="8"/>
                <c:pt idx="0">
                  <c:v>Jāpiespriež bargi un reāli sodi pārkāpējiem</c:v>
                </c:pt>
                <c:pt idx="1">
                  <c:v>Jāatbalsta uzņēmēji un jāuzlabo uzņēmējdarbības vide</c:v>
                </c:pt>
                <c:pt idx="2">
                  <c:v>Amatpersonas jāpieņem darbā
atklāta konkursa kārtībā</c:v>
                </c:pt>
                <c:pt idx="3">
                  <c:v>Jānodrošina lielāka atklātība
un caurskatāmība</c:v>
                </c:pt>
                <c:pt idx="4">
                  <c:v>Jāsakārto iepirkumu norise
(visiem jāizvirza godīgi nosacījumi)</c:v>
                </c:pt>
                <c:pt idx="5">
                  <c:v>Jāsakārto nodokļu sistēma,
jāsamazina nodokļi</c:v>
                </c:pt>
                <c:pt idx="6">
                  <c:v>Jāievieš amatpersonu rotācija</c:v>
                </c:pt>
                <c:pt idx="7">
                  <c:v>Jānovērš korupcijas riski
un iespējas dot kukuļus</c:v>
                </c:pt>
              </c:strCache>
            </c:strRef>
          </c:cat>
          <c:val>
            <c:numRef>
              <c:f>Dati!$F$182:$F$189</c:f>
              <c:numCache>
                <c:formatCode>0</c:formatCode>
                <c:ptCount val="8"/>
                <c:pt idx="0">
                  <c:v>46</c:v>
                </c:pt>
                <c:pt idx="1">
                  <c:v>31</c:v>
                </c:pt>
                <c:pt idx="2">
                  <c:v>37</c:v>
                </c:pt>
                <c:pt idx="3">
                  <c:v>35</c:v>
                </c:pt>
                <c:pt idx="4">
                  <c:v>29</c:v>
                </c:pt>
                <c:pt idx="5">
                  <c:v>35</c:v>
                </c:pt>
                <c:pt idx="6">
                  <c:v>28</c:v>
                </c:pt>
                <c:pt idx="7">
                  <c:v>27</c:v>
                </c:pt>
              </c:numCache>
            </c:numRef>
          </c:val>
          <c:extLst>
            <c:ext xmlns:c16="http://schemas.microsoft.com/office/drawing/2014/chart" uri="{C3380CC4-5D6E-409C-BE32-E72D297353CC}">
              <c16:uniqueId val="{00000003-68D9-414A-9F13-3C452DBDB34E}"/>
            </c:ext>
          </c:extLst>
        </c:ser>
        <c:dLbls>
          <c:showLegendKey val="0"/>
          <c:showVal val="0"/>
          <c:showCatName val="0"/>
          <c:showSerName val="0"/>
          <c:showPercent val="0"/>
          <c:showBubbleSize val="0"/>
        </c:dLbls>
        <c:gapWidth val="100"/>
        <c:axId val="164829440"/>
        <c:axId val="164839424"/>
      </c:barChart>
      <c:catAx>
        <c:axId val="164829440"/>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4839424"/>
        <c:crosses val="autoZero"/>
        <c:auto val="1"/>
        <c:lblAlgn val="ctr"/>
        <c:lblOffset val="100"/>
        <c:noMultiLvlLbl val="0"/>
      </c:catAx>
      <c:valAx>
        <c:axId val="164839424"/>
        <c:scaling>
          <c:orientation val="minMax"/>
        </c:scaling>
        <c:delete val="1"/>
        <c:axPos val="t"/>
        <c:numFmt formatCode="0" sourceLinked="1"/>
        <c:majorTickMark val="out"/>
        <c:minorTickMark val="none"/>
        <c:tickLblPos val="nextTo"/>
        <c:crossAx val="1648294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3208141435150793"/>
          <c:y val="4.2003231017770599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888346889331141"/>
          <c:y val="4.9392766582143324E-2"/>
          <c:w val="0.58378860723694981"/>
          <c:h val="0.9397402184618967"/>
        </c:manualLayout>
      </c:layout>
      <c:barChart>
        <c:barDir val="bar"/>
        <c:grouping val="clustered"/>
        <c:varyColors val="0"/>
        <c:ser>
          <c:idx val="0"/>
          <c:order val="0"/>
          <c:tx>
            <c:strRef>
              <c:f>Dati!$C$181</c:f>
              <c:strCache>
                <c:ptCount val="1"/>
                <c:pt idx="0">
                  <c:v>2025., n=419</c:v>
                </c:pt>
              </c:strCache>
            </c:strRef>
          </c:tx>
          <c:spPr>
            <a:solidFill>
              <a:srgbClr val="0F55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Dati!$B$190:$B$197</c:f>
              <c:strCache>
                <c:ptCount val="8"/>
                <c:pt idx="0">
                  <c:v>Jānomainās paaudzēm</c:v>
                </c:pt>
                <c:pt idx="1">
                  <c:v>Jāveicina amatpersonu izpratne
par korupcijas sekām</c:v>
                </c:pt>
                <c:pt idx="2">
                  <c:v>Jāsamazina tiešs kontakts ar valsts un pašvaldības iestāžu darbiniekiem, ieviešot jaunus e-pakalpojumus</c:v>
                </c:pt>
                <c:pt idx="3">
                  <c:v>Jāpārņem ārvalstu pieredze
korupcijas apkarošanā</c:v>
                </c:pt>
                <c:pt idx="4">
                  <c:v>Jāizglīto iedzīvotāji (par tiesībām,
par korupcijas sekām u. c.)</c:v>
                </c:pt>
                <c:pt idx="5">
                  <c:v>Jāpaaugstina amatpersonu atalgojums, jāievieš motivēšanas sistēma</c:v>
                </c:pt>
                <c:pt idx="6">
                  <c:v>Jāpalielina pašvaldību, iestāžu budžets</c:v>
                </c:pt>
                <c:pt idx="7">
                  <c:v>Cīnīties ar korupciju nav iespējams</c:v>
                </c:pt>
              </c:strCache>
            </c:strRef>
          </c:cat>
          <c:val>
            <c:numRef>
              <c:f>Dati!$C$190:$C$197</c:f>
              <c:numCache>
                <c:formatCode>0</c:formatCode>
                <c:ptCount val="8"/>
                <c:pt idx="0">
                  <c:v>27.163461595164154</c:v>
                </c:pt>
                <c:pt idx="1">
                  <c:v>20.700975969334934</c:v>
                </c:pt>
                <c:pt idx="2">
                  <c:v>20.472168656936297</c:v>
                </c:pt>
                <c:pt idx="3">
                  <c:v>19.820681114550926</c:v>
                </c:pt>
                <c:pt idx="4">
                  <c:v>18.494848886923037</c:v>
                </c:pt>
                <c:pt idx="5">
                  <c:v>10.157959604894518</c:v>
                </c:pt>
                <c:pt idx="6">
                  <c:v>4.7589798024472625</c:v>
                </c:pt>
                <c:pt idx="7">
                  <c:v>2.90344685242516</c:v>
                </c:pt>
              </c:numCache>
            </c:numRef>
          </c:val>
          <c:extLst>
            <c:ext xmlns:c16="http://schemas.microsoft.com/office/drawing/2014/chart" uri="{C3380CC4-5D6E-409C-BE32-E72D297353CC}">
              <c16:uniqueId val="{00000000-D193-4635-997A-DF2B70BB4603}"/>
            </c:ext>
          </c:extLst>
        </c:ser>
        <c:ser>
          <c:idx val="1"/>
          <c:order val="1"/>
          <c:tx>
            <c:strRef>
              <c:f>Dati!$D$181</c:f>
              <c:strCache>
                <c:ptCount val="1"/>
                <c:pt idx="0">
                  <c:v>2024., n=402</c:v>
                </c:pt>
              </c:strCache>
            </c:strRef>
          </c:tx>
          <c:spPr>
            <a:solidFill>
              <a:srgbClr val="4C8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Dati!$B$190:$B$197</c:f>
              <c:strCache>
                <c:ptCount val="8"/>
                <c:pt idx="0">
                  <c:v>Jānomainās paaudzēm</c:v>
                </c:pt>
                <c:pt idx="1">
                  <c:v>Jāveicina amatpersonu izpratne
par korupcijas sekām</c:v>
                </c:pt>
                <c:pt idx="2">
                  <c:v>Jāsamazina tiešs kontakts ar valsts un pašvaldības iestāžu darbiniekiem, ieviešot jaunus e-pakalpojumus</c:v>
                </c:pt>
                <c:pt idx="3">
                  <c:v>Jāpārņem ārvalstu pieredze
korupcijas apkarošanā</c:v>
                </c:pt>
                <c:pt idx="4">
                  <c:v>Jāizglīto iedzīvotāji (par tiesībām,
par korupcijas sekām u. c.)</c:v>
                </c:pt>
                <c:pt idx="5">
                  <c:v>Jāpaaugstina amatpersonu atalgojums, jāievieš motivēšanas sistēma</c:v>
                </c:pt>
                <c:pt idx="6">
                  <c:v>Jāpalielina pašvaldību, iestāžu budžets</c:v>
                </c:pt>
                <c:pt idx="7">
                  <c:v>Cīnīties ar korupciju nav iespējams</c:v>
                </c:pt>
              </c:strCache>
            </c:strRef>
          </c:cat>
          <c:val>
            <c:numRef>
              <c:f>Dati!$D$190:$D$197</c:f>
              <c:numCache>
                <c:formatCode>0</c:formatCode>
                <c:ptCount val="8"/>
                <c:pt idx="0">
                  <c:v>33</c:v>
                </c:pt>
                <c:pt idx="1">
                  <c:v>21</c:v>
                </c:pt>
                <c:pt idx="2">
                  <c:v>10</c:v>
                </c:pt>
                <c:pt idx="3">
                  <c:v>12</c:v>
                </c:pt>
                <c:pt idx="4">
                  <c:v>24</c:v>
                </c:pt>
                <c:pt idx="5">
                  <c:v>10</c:v>
                </c:pt>
                <c:pt idx="6">
                  <c:v>7</c:v>
                </c:pt>
                <c:pt idx="7">
                  <c:v>3</c:v>
                </c:pt>
              </c:numCache>
            </c:numRef>
          </c:val>
          <c:extLst>
            <c:ext xmlns:c16="http://schemas.microsoft.com/office/drawing/2014/chart" uri="{C3380CC4-5D6E-409C-BE32-E72D297353CC}">
              <c16:uniqueId val="{00000001-D193-4635-997A-DF2B70BB4603}"/>
            </c:ext>
          </c:extLst>
        </c:ser>
        <c:ser>
          <c:idx val="2"/>
          <c:order val="2"/>
          <c:tx>
            <c:strRef>
              <c:f>Dati!$E$181</c:f>
              <c:strCache>
                <c:ptCount val="1"/>
                <c:pt idx="0">
                  <c:v>2023., n=401</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Dati!$B$190:$B$197</c:f>
              <c:strCache>
                <c:ptCount val="8"/>
                <c:pt idx="0">
                  <c:v>Jānomainās paaudzēm</c:v>
                </c:pt>
                <c:pt idx="1">
                  <c:v>Jāveicina amatpersonu izpratne
par korupcijas sekām</c:v>
                </c:pt>
                <c:pt idx="2">
                  <c:v>Jāsamazina tiešs kontakts ar valsts un pašvaldības iestāžu darbiniekiem, ieviešot jaunus e-pakalpojumus</c:v>
                </c:pt>
                <c:pt idx="3">
                  <c:v>Jāpārņem ārvalstu pieredze
korupcijas apkarošanā</c:v>
                </c:pt>
                <c:pt idx="4">
                  <c:v>Jāizglīto iedzīvotāji (par tiesībām,
par korupcijas sekām u. c.)</c:v>
                </c:pt>
                <c:pt idx="5">
                  <c:v>Jāpaaugstina amatpersonu atalgojums, jāievieš motivēšanas sistēma</c:v>
                </c:pt>
                <c:pt idx="6">
                  <c:v>Jāpalielina pašvaldību, iestāžu budžets</c:v>
                </c:pt>
                <c:pt idx="7">
                  <c:v>Cīnīties ar korupciju nav iespējams</c:v>
                </c:pt>
              </c:strCache>
            </c:strRef>
          </c:cat>
          <c:val>
            <c:numRef>
              <c:f>Dati!$E$190:$E$197</c:f>
              <c:numCache>
                <c:formatCode>0</c:formatCode>
                <c:ptCount val="8"/>
                <c:pt idx="0">
                  <c:v>32</c:v>
                </c:pt>
                <c:pt idx="1">
                  <c:v>17.25</c:v>
                </c:pt>
                <c:pt idx="2">
                  <c:v>25</c:v>
                </c:pt>
                <c:pt idx="3">
                  <c:v>16</c:v>
                </c:pt>
                <c:pt idx="4">
                  <c:v>27</c:v>
                </c:pt>
                <c:pt idx="5">
                  <c:v>11</c:v>
                </c:pt>
                <c:pt idx="6">
                  <c:v>5</c:v>
                </c:pt>
                <c:pt idx="7">
                  <c:v>4</c:v>
                </c:pt>
              </c:numCache>
            </c:numRef>
          </c:val>
          <c:extLst>
            <c:ext xmlns:c16="http://schemas.microsoft.com/office/drawing/2014/chart" uri="{C3380CC4-5D6E-409C-BE32-E72D297353CC}">
              <c16:uniqueId val="{00000002-D193-4635-997A-DF2B70BB4603}"/>
            </c:ext>
          </c:extLst>
        </c:ser>
        <c:ser>
          <c:idx val="3"/>
          <c:order val="3"/>
          <c:tx>
            <c:strRef>
              <c:f>Dati!$F$181</c:f>
              <c:strCache>
                <c:ptCount val="1"/>
                <c:pt idx="0">
                  <c:v>2022., n=400</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Dati!$B$190:$B$197</c:f>
              <c:strCache>
                <c:ptCount val="8"/>
                <c:pt idx="0">
                  <c:v>Jānomainās paaudzēm</c:v>
                </c:pt>
                <c:pt idx="1">
                  <c:v>Jāveicina amatpersonu izpratne
par korupcijas sekām</c:v>
                </c:pt>
                <c:pt idx="2">
                  <c:v>Jāsamazina tiešs kontakts ar valsts un pašvaldības iestāžu darbiniekiem, ieviešot jaunus e-pakalpojumus</c:v>
                </c:pt>
                <c:pt idx="3">
                  <c:v>Jāpārņem ārvalstu pieredze
korupcijas apkarošanā</c:v>
                </c:pt>
                <c:pt idx="4">
                  <c:v>Jāizglīto iedzīvotāji (par tiesībām,
par korupcijas sekām u. c.)</c:v>
                </c:pt>
                <c:pt idx="5">
                  <c:v>Jāpaaugstina amatpersonu atalgojums, jāievieš motivēšanas sistēma</c:v>
                </c:pt>
                <c:pt idx="6">
                  <c:v>Jāpalielina pašvaldību, iestāžu budžets</c:v>
                </c:pt>
                <c:pt idx="7">
                  <c:v>Cīnīties ar korupciju nav iespējams</c:v>
                </c:pt>
              </c:strCache>
            </c:strRef>
          </c:cat>
          <c:val>
            <c:numRef>
              <c:f>Dati!$F$190:$F$197</c:f>
              <c:numCache>
                <c:formatCode>0</c:formatCode>
                <c:ptCount val="8"/>
                <c:pt idx="0">
                  <c:v>28</c:v>
                </c:pt>
                <c:pt idx="1">
                  <c:v>17</c:v>
                </c:pt>
                <c:pt idx="2">
                  <c:v>19</c:v>
                </c:pt>
                <c:pt idx="3">
                  <c:v>15</c:v>
                </c:pt>
                <c:pt idx="4">
                  <c:v>22</c:v>
                </c:pt>
                <c:pt idx="5">
                  <c:v>14</c:v>
                </c:pt>
                <c:pt idx="6">
                  <c:v>5.35</c:v>
                </c:pt>
                <c:pt idx="7">
                  <c:v>5</c:v>
                </c:pt>
              </c:numCache>
            </c:numRef>
          </c:val>
          <c:extLst>
            <c:ext xmlns:c16="http://schemas.microsoft.com/office/drawing/2014/chart" uri="{C3380CC4-5D6E-409C-BE32-E72D297353CC}">
              <c16:uniqueId val="{00000003-D193-4635-997A-DF2B70BB4603}"/>
            </c:ext>
          </c:extLst>
        </c:ser>
        <c:dLbls>
          <c:showLegendKey val="0"/>
          <c:showVal val="0"/>
          <c:showCatName val="0"/>
          <c:showSerName val="0"/>
          <c:showPercent val="0"/>
          <c:showBubbleSize val="0"/>
        </c:dLbls>
        <c:gapWidth val="100"/>
        <c:axId val="164902400"/>
        <c:axId val="164903936"/>
      </c:barChart>
      <c:catAx>
        <c:axId val="164902400"/>
        <c:scaling>
          <c:orientation val="maxMin"/>
        </c:scaling>
        <c:delete val="0"/>
        <c:axPos val="l"/>
        <c:numFmt formatCode="General" sourceLinked="1"/>
        <c:majorTickMark val="in"/>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4903936"/>
        <c:crosses val="autoZero"/>
        <c:auto val="1"/>
        <c:lblAlgn val="ctr"/>
        <c:lblOffset val="100"/>
        <c:noMultiLvlLbl val="0"/>
      </c:catAx>
      <c:valAx>
        <c:axId val="164903936"/>
        <c:scaling>
          <c:orientation val="minMax"/>
          <c:max val="70"/>
        </c:scaling>
        <c:delete val="1"/>
        <c:axPos val="t"/>
        <c:numFmt formatCode="0" sourceLinked="1"/>
        <c:majorTickMark val="out"/>
        <c:minorTickMark val="none"/>
        <c:tickLblPos val="nextTo"/>
        <c:crossAx val="164902400"/>
        <c:crosses val="autoZero"/>
        <c:crossBetween val="between"/>
      </c:valAx>
      <c:spPr>
        <a:noFill/>
        <a:ln>
          <a:noFill/>
        </a:ln>
        <a:effectLst/>
      </c:spPr>
    </c:plotArea>
    <c:legend>
      <c:legendPos val="r"/>
      <c:layout>
        <c:manualLayout>
          <c:xMode val="edge"/>
          <c:yMode val="edge"/>
          <c:x val="0.78959461798044472"/>
          <c:y val="0.80312650721522982"/>
          <c:w val="0.19765324617441687"/>
          <c:h val="0.182976529482746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45226843185075"/>
          <c:y val="0.12634415854283634"/>
          <c:w val="0.43600416233090533"/>
          <c:h val="0.75905797101449279"/>
        </c:manualLayout>
      </c:layout>
      <c:pieChart>
        <c:varyColors val="1"/>
        <c:ser>
          <c:idx val="0"/>
          <c:order val="0"/>
          <c:dPt>
            <c:idx val="0"/>
            <c:bubble3D val="0"/>
            <c:spPr>
              <a:solidFill>
                <a:srgbClr val="4C8264"/>
              </a:solidFill>
              <a:ln w="19050">
                <a:solidFill>
                  <a:schemeClr val="lt1"/>
                </a:solidFill>
              </a:ln>
              <a:effectLst/>
            </c:spPr>
            <c:extLst>
              <c:ext xmlns:c16="http://schemas.microsoft.com/office/drawing/2014/chart" uri="{C3380CC4-5D6E-409C-BE32-E72D297353CC}">
                <c16:uniqueId val="{00000001-8DFC-4DCC-B457-63040B1EDD18}"/>
              </c:ext>
            </c:extLst>
          </c:dPt>
          <c:dPt>
            <c:idx val="1"/>
            <c:bubble3D val="0"/>
            <c:spPr>
              <a:solidFill>
                <a:srgbClr val="C3D6CC"/>
              </a:solidFill>
              <a:ln w="19050">
                <a:solidFill>
                  <a:schemeClr val="lt1"/>
                </a:solidFill>
              </a:ln>
              <a:effectLst/>
            </c:spPr>
            <c:extLst>
              <c:ext xmlns:c16="http://schemas.microsoft.com/office/drawing/2014/chart" uri="{C3380CC4-5D6E-409C-BE32-E72D297353CC}">
                <c16:uniqueId val="{00000003-8DFC-4DCC-B457-63040B1EDD18}"/>
              </c:ext>
            </c:extLst>
          </c:dPt>
          <c:dPt>
            <c:idx val="2"/>
            <c:bubble3D val="0"/>
            <c:spPr>
              <a:solidFill>
                <a:srgbClr val="FFE699"/>
              </a:solidFill>
              <a:ln w="19050">
                <a:solidFill>
                  <a:schemeClr val="lt1"/>
                </a:solidFill>
              </a:ln>
              <a:effectLst/>
            </c:spPr>
            <c:extLst>
              <c:ext xmlns:c16="http://schemas.microsoft.com/office/drawing/2014/chart" uri="{C3380CC4-5D6E-409C-BE32-E72D297353CC}">
                <c16:uniqueId val="{00000005-8DFC-4DCC-B457-63040B1EDD18}"/>
              </c:ext>
            </c:extLst>
          </c:dPt>
          <c:dPt>
            <c:idx val="3"/>
            <c:bubble3D val="0"/>
            <c:spPr>
              <a:solidFill>
                <a:srgbClr val="E4C7AA"/>
              </a:solidFill>
              <a:ln w="19050">
                <a:solidFill>
                  <a:schemeClr val="lt1"/>
                </a:solidFill>
              </a:ln>
              <a:effectLst/>
            </c:spPr>
            <c:extLst>
              <c:ext xmlns:c16="http://schemas.microsoft.com/office/drawing/2014/chart" uri="{C3380CC4-5D6E-409C-BE32-E72D297353CC}">
                <c16:uniqueId val="{00000007-8DFC-4DCC-B457-63040B1EDD18}"/>
              </c:ext>
            </c:extLst>
          </c:dPt>
          <c:dPt>
            <c:idx val="4"/>
            <c:bubble3D val="0"/>
            <c:spPr>
              <a:solidFill>
                <a:srgbClr val="996633"/>
              </a:solidFill>
              <a:ln w="19050">
                <a:solidFill>
                  <a:schemeClr val="lt1"/>
                </a:solidFill>
              </a:ln>
              <a:effectLst/>
            </c:spPr>
            <c:extLst>
              <c:ext xmlns:c16="http://schemas.microsoft.com/office/drawing/2014/chart" uri="{C3380CC4-5D6E-409C-BE32-E72D297353CC}">
                <c16:uniqueId val="{00000009-8DFC-4DCC-B457-63040B1EDD18}"/>
              </c:ext>
            </c:extLst>
          </c:dPt>
          <c:dLbls>
            <c:dLbl>
              <c:idx val="2"/>
              <c:layout>
                <c:manualLayout>
                  <c:x val="3.7460978147762745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DFC-4DCC-B457-63040B1EDD18}"/>
                </c:ext>
              </c:extLst>
            </c:dLbl>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Dati!$B$121:$B$125</c:f>
              <c:strCache>
                <c:ptCount val="5"/>
                <c:pt idx="0">
                  <c:v>Ievērojami palielinājušās</c:v>
                </c:pt>
                <c:pt idx="1">
                  <c:v>Nedaudz palielinājušās</c:v>
                </c:pt>
                <c:pt idx="2">
                  <c:v>Nemainīgas</c:v>
                </c:pt>
                <c:pt idx="3">
                  <c:v>Nedaudz samazinājušās</c:v>
                </c:pt>
                <c:pt idx="4">
                  <c:v>Ievērojami samazinājušās</c:v>
                </c:pt>
              </c:strCache>
            </c:strRef>
          </c:cat>
          <c:val>
            <c:numRef>
              <c:f>Dati!$C$121:$C$125</c:f>
              <c:numCache>
                <c:formatCode>0</c:formatCode>
                <c:ptCount val="5"/>
                <c:pt idx="0">
                  <c:v>12.55878519828979</c:v>
                </c:pt>
                <c:pt idx="1">
                  <c:v>12.623370190181284</c:v>
                </c:pt>
                <c:pt idx="2">
                  <c:v>47.144260651628834</c:v>
                </c:pt>
                <c:pt idx="3">
                  <c:v>21.081928350287395</c:v>
                </c:pt>
                <c:pt idx="4">
                  <c:v>6.5916556096122454</c:v>
                </c:pt>
              </c:numCache>
            </c:numRef>
          </c:val>
          <c:extLst>
            <c:ext xmlns:c16="http://schemas.microsoft.com/office/drawing/2014/chart" uri="{C3380CC4-5D6E-409C-BE32-E72D297353CC}">
              <c16:uniqueId val="{0000000A-8DFC-4DCC-B457-63040B1EDD1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1567711320853107"/>
          <c:y val="0.21015633915325801"/>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6606589739196509"/>
          <c:y val="0.23359237703982655"/>
          <c:w val="0.83393410260803491"/>
          <c:h val="0.72655255049640532"/>
        </c:manualLayout>
      </c:layout>
      <c:barChart>
        <c:barDir val="bar"/>
        <c:grouping val="stacked"/>
        <c:varyColors val="0"/>
        <c:ser>
          <c:idx val="0"/>
          <c:order val="0"/>
          <c:tx>
            <c:strRef>
              <c:f>Dati!$C$127</c:f>
              <c:strCache>
                <c:ptCount val="1"/>
                <c:pt idx="0">
                  <c:v>.</c:v>
                </c:pt>
              </c:strCache>
            </c:strRef>
          </c:tx>
          <c:spPr>
            <a:noFill/>
            <a:ln>
              <a:noFill/>
            </a:ln>
            <a:effectLst/>
          </c:spPr>
          <c:invertIfNegative val="0"/>
          <c:cat>
            <c:strRef>
              <c:f>Dati!$B$128:$B$132</c:f>
              <c:strCache>
                <c:ptCount val="5"/>
                <c:pt idx="0">
                  <c:v>2025., n=419</c:v>
                </c:pt>
                <c:pt idx="1">
                  <c:v>2024., n=402</c:v>
                </c:pt>
                <c:pt idx="2">
                  <c:v>2023., n=401</c:v>
                </c:pt>
                <c:pt idx="3">
                  <c:v>2022., n=400</c:v>
                </c:pt>
                <c:pt idx="4">
                  <c:v>2021., n=421</c:v>
                </c:pt>
              </c:strCache>
            </c:strRef>
          </c:cat>
          <c:val>
            <c:numRef>
              <c:f>Dati!$C$128:$C$132</c:f>
              <c:numCache>
                <c:formatCode>General</c:formatCode>
                <c:ptCount val="5"/>
                <c:pt idx="0">
                  <c:v>3</c:v>
                </c:pt>
                <c:pt idx="1">
                  <c:v>3</c:v>
                </c:pt>
                <c:pt idx="2">
                  <c:v>3</c:v>
                </c:pt>
                <c:pt idx="3">
                  <c:v>3</c:v>
                </c:pt>
                <c:pt idx="4">
                  <c:v>3</c:v>
                </c:pt>
              </c:numCache>
            </c:numRef>
          </c:val>
          <c:extLst>
            <c:ext xmlns:c16="http://schemas.microsoft.com/office/drawing/2014/chart" uri="{C3380CC4-5D6E-409C-BE32-E72D297353CC}">
              <c16:uniqueId val="{00000000-36F1-4901-AFBB-9230D21951C1}"/>
            </c:ext>
          </c:extLst>
        </c:ser>
        <c:ser>
          <c:idx val="1"/>
          <c:order val="1"/>
          <c:tx>
            <c:strRef>
              <c:f>Dati!$D$127</c:f>
              <c:strCache>
                <c:ptCount val="1"/>
                <c:pt idx="0">
                  <c:v>Kopumā samazinājušās</c:v>
                </c:pt>
              </c:strCache>
            </c:strRef>
          </c:tx>
          <c:spPr>
            <a:solidFill>
              <a:srgbClr val="C89058"/>
            </a:solidFill>
            <a:ln>
              <a:noFill/>
            </a:ln>
            <a:effectLst/>
          </c:spPr>
          <c:invertIfNegative val="0"/>
          <c:dLbls>
            <c:dLbl>
              <c:idx val="0"/>
              <c:tx>
                <c:rich>
                  <a:bodyPr/>
                  <a:lstStyle/>
                  <a:p>
                    <a:r>
                      <a:rPr lang="en-US"/>
                      <a:t>27,7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7C0-4AE6-83F4-0B0CB48E53E6}"/>
                </c:ext>
              </c:extLst>
            </c:dLbl>
            <c:dLbl>
              <c:idx val="1"/>
              <c:tx>
                <c:rich>
                  <a:bodyPr/>
                  <a:lstStyle/>
                  <a:p>
                    <a:r>
                      <a:rPr lang="en-US"/>
                      <a:t>28,3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7C0-4AE6-83F4-0B0CB48E53E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Dati!$B$128:$B$132</c:f>
              <c:strCache>
                <c:ptCount val="5"/>
                <c:pt idx="0">
                  <c:v>2025., n=419</c:v>
                </c:pt>
                <c:pt idx="1">
                  <c:v>2024., n=402</c:v>
                </c:pt>
                <c:pt idx="2">
                  <c:v>2023., n=401</c:v>
                </c:pt>
                <c:pt idx="3">
                  <c:v>2022., n=400</c:v>
                </c:pt>
                <c:pt idx="4">
                  <c:v>2021., n=421</c:v>
                </c:pt>
              </c:strCache>
            </c:strRef>
          </c:cat>
          <c:val>
            <c:numRef>
              <c:f>Dati!$D$128:$D$132</c:f>
              <c:numCache>
                <c:formatCode>General</c:formatCode>
                <c:ptCount val="5"/>
                <c:pt idx="0" formatCode="0">
                  <c:v>27.673583959899627</c:v>
                </c:pt>
                <c:pt idx="1">
                  <c:v>28</c:v>
                </c:pt>
                <c:pt idx="2">
                  <c:v>33</c:v>
                </c:pt>
                <c:pt idx="3">
                  <c:v>29</c:v>
                </c:pt>
                <c:pt idx="4">
                  <c:v>36</c:v>
                </c:pt>
              </c:numCache>
            </c:numRef>
          </c:val>
          <c:extLst>
            <c:ext xmlns:c16="http://schemas.microsoft.com/office/drawing/2014/chart" uri="{C3380CC4-5D6E-409C-BE32-E72D297353CC}">
              <c16:uniqueId val="{00000001-36F1-4901-AFBB-9230D21951C1}"/>
            </c:ext>
          </c:extLst>
        </c:ser>
        <c:ser>
          <c:idx val="2"/>
          <c:order val="2"/>
          <c:tx>
            <c:strRef>
              <c:f>Dati!$E$127</c:f>
              <c:strCache>
                <c:ptCount val="1"/>
                <c:pt idx="0">
                  <c:v>Palikušas nemainīgas</c:v>
                </c:pt>
              </c:strCache>
            </c:strRef>
          </c:tx>
          <c:spPr>
            <a:solidFill>
              <a:srgbClr val="FFE699"/>
            </a:solidFill>
            <a:ln>
              <a:noFill/>
            </a:ln>
            <a:effectLst/>
          </c:spPr>
          <c:invertIfNegative val="0"/>
          <c:dLbls>
            <c:dLbl>
              <c:idx val="0"/>
              <c:tx>
                <c:rich>
                  <a:bodyPr/>
                  <a:lstStyle/>
                  <a:p>
                    <a:r>
                      <a:rPr lang="en-US"/>
                      <a:t>47,1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7C0-4AE6-83F4-0B0CB48E53E6}"/>
                </c:ext>
              </c:extLst>
            </c:dLbl>
            <c:dLbl>
              <c:idx val="1"/>
              <c:tx>
                <c:rich>
                  <a:bodyPr/>
                  <a:lstStyle/>
                  <a:p>
                    <a:r>
                      <a:rPr lang="en-US"/>
                      <a:t>47,3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7C0-4AE6-83F4-0B0CB48E53E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Dati!$B$128:$B$132</c:f>
              <c:strCache>
                <c:ptCount val="5"/>
                <c:pt idx="0">
                  <c:v>2025., n=419</c:v>
                </c:pt>
                <c:pt idx="1">
                  <c:v>2024., n=402</c:v>
                </c:pt>
                <c:pt idx="2">
                  <c:v>2023., n=401</c:v>
                </c:pt>
                <c:pt idx="3">
                  <c:v>2022., n=400</c:v>
                </c:pt>
                <c:pt idx="4">
                  <c:v>2021., n=421</c:v>
                </c:pt>
              </c:strCache>
            </c:strRef>
          </c:cat>
          <c:val>
            <c:numRef>
              <c:f>Dati!$E$128:$E$132</c:f>
              <c:numCache>
                <c:formatCode>General</c:formatCode>
                <c:ptCount val="5"/>
                <c:pt idx="0" formatCode="0">
                  <c:v>47.144260651628834</c:v>
                </c:pt>
                <c:pt idx="1">
                  <c:v>47</c:v>
                </c:pt>
                <c:pt idx="2">
                  <c:v>48</c:v>
                </c:pt>
                <c:pt idx="3">
                  <c:v>49</c:v>
                </c:pt>
                <c:pt idx="4">
                  <c:v>51</c:v>
                </c:pt>
              </c:numCache>
            </c:numRef>
          </c:val>
          <c:extLst>
            <c:ext xmlns:c16="http://schemas.microsoft.com/office/drawing/2014/chart" uri="{C3380CC4-5D6E-409C-BE32-E72D297353CC}">
              <c16:uniqueId val="{00000002-36F1-4901-AFBB-9230D21951C1}"/>
            </c:ext>
          </c:extLst>
        </c:ser>
        <c:ser>
          <c:idx val="3"/>
          <c:order val="3"/>
          <c:tx>
            <c:strRef>
              <c:f>Dati!$F$127</c:f>
              <c:strCache>
                <c:ptCount val="1"/>
                <c:pt idx="0">
                  <c:v>Kopumā palielinājušās</c:v>
                </c:pt>
              </c:strCache>
            </c:strRef>
          </c:tx>
          <c:spPr>
            <a:solidFill>
              <a:srgbClr val="84AC94"/>
            </a:solidFill>
            <a:ln>
              <a:noFill/>
            </a:ln>
            <a:effectLst/>
          </c:spPr>
          <c:invertIfNegative val="0"/>
          <c:dLbls>
            <c:dLbl>
              <c:idx val="0"/>
              <c:tx>
                <c:rich>
                  <a:bodyPr/>
                  <a:lstStyle/>
                  <a:p>
                    <a:r>
                      <a:rPr lang="en-US"/>
                      <a:t>25,2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7C0-4AE6-83F4-0B0CB48E53E6}"/>
                </c:ext>
              </c:extLst>
            </c:dLbl>
            <c:dLbl>
              <c:idx val="1"/>
              <c:tx>
                <c:rich>
                  <a:bodyPr/>
                  <a:lstStyle/>
                  <a:p>
                    <a:r>
                      <a:rPr lang="en-US"/>
                      <a:t>24,4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7C0-4AE6-83F4-0B0CB48E53E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Dati!$B$128:$B$132</c:f>
              <c:strCache>
                <c:ptCount val="5"/>
                <c:pt idx="0">
                  <c:v>2025., n=419</c:v>
                </c:pt>
                <c:pt idx="1">
                  <c:v>2024., n=402</c:v>
                </c:pt>
                <c:pt idx="2">
                  <c:v>2023., n=401</c:v>
                </c:pt>
                <c:pt idx="3">
                  <c:v>2022., n=400</c:v>
                </c:pt>
                <c:pt idx="4">
                  <c:v>2021., n=421</c:v>
                </c:pt>
              </c:strCache>
            </c:strRef>
          </c:cat>
          <c:val>
            <c:numRef>
              <c:f>Dati!$F$128:$F$132</c:f>
              <c:numCache>
                <c:formatCode>General</c:formatCode>
                <c:ptCount val="5"/>
                <c:pt idx="0" formatCode="0">
                  <c:v>25.18215538847106</c:v>
                </c:pt>
                <c:pt idx="1">
                  <c:v>25</c:v>
                </c:pt>
                <c:pt idx="2">
                  <c:v>19</c:v>
                </c:pt>
                <c:pt idx="3">
                  <c:v>22</c:v>
                </c:pt>
                <c:pt idx="4">
                  <c:v>13</c:v>
                </c:pt>
              </c:numCache>
            </c:numRef>
          </c:val>
          <c:extLst>
            <c:ext xmlns:c16="http://schemas.microsoft.com/office/drawing/2014/chart" uri="{C3380CC4-5D6E-409C-BE32-E72D297353CC}">
              <c16:uniqueId val="{00000003-36F1-4901-AFBB-9230D21951C1}"/>
            </c:ext>
          </c:extLst>
        </c:ser>
        <c:dLbls>
          <c:showLegendKey val="0"/>
          <c:showVal val="0"/>
          <c:showCatName val="0"/>
          <c:showSerName val="0"/>
          <c:showPercent val="0"/>
          <c:showBubbleSize val="0"/>
        </c:dLbls>
        <c:gapWidth val="50"/>
        <c:overlap val="100"/>
        <c:axId val="164714368"/>
        <c:axId val="164715904"/>
      </c:barChart>
      <c:catAx>
        <c:axId val="164714368"/>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4715904"/>
        <c:crosses val="autoZero"/>
        <c:auto val="1"/>
        <c:lblAlgn val="ctr"/>
        <c:lblOffset val="100"/>
        <c:noMultiLvlLbl val="0"/>
      </c:catAx>
      <c:valAx>
        <c:axId val="164715904"/>
        <c:scaling>
          <c:orientation val="minMax"/>
        </c:scaling>
        <c:delete val="1"/>
        <c:axPos val="t"/>
        <c:numFmt formatCode="General" sourceLinked="1"/>
        <c:majorTickMark val="none"/>
        <c:minorTickMark val="none"/>
        <c:tickLblPos val="nextTo"/>
        <c:crossAx val="164714368"/>
        <c:crosses val="autoZero"/>
        <c:crossBetween val="between"/>
      </c:valAx>
      <c:spPr>
        <a:noFill/>
        <a:ln>
          <a:noFill/>
        </a:ln>
        <a:effectLst/>
      </c:spPr>
    </c:plotArea>
    <c:legend>
      <c:legendPos val="t"/>
      <c:legendEntry>
        <c:idx val="0"/>
        <c:delete val="1"/>
      </c:legendEntry>
      <c:layout>
        <c:manualLayout>
          <c:xMode val="edge"/>
          <c:yMode val="edge"/>
          <c:x val="0.13215161018779936"/>
          <c:y val="8.2199120127777622E-2"/>
          <c:w val="0.8034794657290355"/>
          <c:h val="0.1019074517859180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1567711320853107"/>
          <c:y val="0.21015633915325801"/>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6606589739196509"/>
          <c:y val="0.23359237703982655"/>
          <c:w val="0.83393410260803491"/>
          <c:h val="0.72655255049640532"/>
        </c:manualLayout>
      </c:layout>
      <c:barChart>
        <c:barDir val="bar"/>
        <c:grouping val="stacked"/>
        <c:varyColors val="0"/>
        <c:ser>
          <c:idx val="0"/>
          <c:order val="0"/>
          <c:tx>
            <c:strRef>
              <c:f>Dati!$C$143</c:f>
              <c:strCache>
                <c:ptCount val="1"/>
                <c:pt idx="0">
                  <c:v>.</c:v>
                </c:pt>
              </c:strCache>
            </c:strRef>
          </c:tx>
          <c:spPr>
            <a:noFill/>
            <a:ln>
              <a:noFill/>
            </a:ln>
            <a:effectLst/>
          </c:spPr>
          <c:invertIfNegative val="0"/>
          <c:cat>
            <c:strRef>
              <c:f>Dati!$B$144:$B$148</c:f>
              <c:strCache>
                <c:ptCount val="5"/>
                <c:pt idx="0">
                  <c:v>2025., n=419</c:v>
                </c:pt>
                <c:pt idx="1">
                  <c:v>2024., n=402</c:v>
                </c:pt>
                <c:pt idx="2">
                  <c:v>2023., n=401</c:v>
                </c:pt>
                <c:pt idx="3">
                  <c:v>2022., n=400</c:v>
                </c:pt>
                <c:pt idx="4">
                  <c:v>2021., n=421</c:v>
                </c:pt>
              </c:strCache>
            </c:strRef>
          </c:cat>
          <c:val>
            <c:numRef>
              <c:f>Dati!$C$144:$C$148</c:f>
              <c:numCache>
                <c:formatCode>General</c:formatCode>
                <c:ptCount val="5"/>
                <c:pt idx="0">
                  <c:v>3</c:v>
                </c:pt>
                <c:pt idx="1">
                  <c:v>3</c:v>
                </c:pt>
                <c:pt idx="2">
                  <c:v>3</c:v>
                </c:pt>
                <c:pt idx="3">
                  <c:v>3</c:v>
                </c:pt>
                <c:pt idx="4">
                  <c:v>3</c:v>
                </c:pt>
              </c:numCache>
            </c:numRef>
          </c:val>
          <c:extLst>
            <c:ext xmlns:c16="http://schemas.microsoft.com/office/drawing/2014/chart" uri="{C3380CC4-5D6E-409C-BE32-E72D297353CC}">
              <c16:uniqueId val="{00000000-7590-4FA5-BE6C-9BBF2BD9E038}"/>
            </c:ext>
          </c:extLst>
        </c:ser>
        <c:ser>
          <c:idx val="1"/>
          <c:order val="1"/>
          <c:tx>
            <c:strRef>
              <c:f>Dati!$D$143</c:f>
              <c:strCache>
                <c:ptCount val="1"/>
                <c:pt idx="0">
                  <c:v>Kopumā samazinājušās</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Dati!$B$144:$B$148</c:f>
              <c:strCache>
                <c:ptCount val="5"/>
                <c:pt idx="0">
                  <c:v>2025., n=419</c:v>
                </c:pt>
                <c:pt idx="1">
                  <c:v>2024., n=402</c:v>
                </c:pt>
                <c:pt idx="2">
                  <c:v>2023., n=401</c:v>
                </c:pt>
                <c:pt idx="3">
                  <c:v>2022., n=400</c:v>
                </c:pt>
                <c:pt idx="4">
                  <c:v>2021., n=421</c:v>
                </c:pt>
              </c:strCache>
            </c:strRef>
          </c:cat>
          <c:val>
            <c:numRef>
              <c:f>Dati!$D$144:$D$148</c:f>
              <c:numCache>
                <c:formatCode>General</c:formatCode>
                <c:ptCount val="5"/>
                <c:pt idx="0" formatCode="0">
                  <c:v>28.572749520860754</c:v>
                </c:pt>
                <c:pt idx="1">
                  <c:v>28</c:v>
                </c:pt>
                <c:pt idx="2">
                  <c:v>33</c:v>
                </c:pt>
                <c:pt idx="3">
                  <c:v>30</c:v>
                </c:pt>
                <c:pt idx="4">
                  <c:v>36</c:v>
                </c:pt>
              </c:numCache>
            </c:numRef>
          </c:val>
          <c:extLst>
            <c:ext xmlns:c16="http://schemas.microsoft.com/office/drawing/2014/chart" uri="{C3380CC4-5D6E-409C-BE32-E72D297353CC}">
              <c16:uniqueId val="{00000001-7590-4FA5-BE6C-9BBF2BD9E038}"/>
            </c:ext>
          </c:extLst>
        </c:ser>
        <c:ser>
          <c:idx val="2"/>
          <c:order val="2"/>
          <c:tx>
            <c:strRef>
              <c:f>Dati!$E$143</c:f>
              <c:strCache>
                <c:ptCount val="1"/>
                <c:pt idx="0">
                  <c:v>Palikušas nemainīgas</c:v>
                </c:pt>
              </c:strCache>
            </c:strRef>
          </c:tx>
          <c:spPr>
            <a:solidFill>
              <a:srgbClr val="FFE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Dati!$B$144:$B$148</c:f>
              <c:strCache>
                <c:ptCount val="5"/>
                <c:pt idx="0">
                  <c:v>2025., n=419</c:v>
                </c:pt>
                <c:pt idx="1">
                  <c:v>2024., n=402</c:v>
                </c:pt>
                <c:pt idx="2">
                  <c:v>2023., n=401</c:v>
                </c:pt>
                <c:pt idx="3">
                  <c:v>2022., n=400</c:v>
                </c:pt>
                <c:pt idx="4">
                  <c:v>2021., n=421</c:v>
                </c:pt>
              </c:strCache>
            </c:strRef>
          </c:cat>
          <c:val>
            <c:numRef>
              <c:f>Dati!$E$144:$E$148</c:f>
              <c:numCache>
                <c:formatCode>General</c:formatCode>
                <c:ptCount val="5"/>
                <c:pt idx="0" formatCode="0">
                  <c:v>51.32056022408922</c:v>
                </c:pt>
                <c:pt idx="1">
                  <c:v>59</c:v>
                </c:pt>
                <c:pt idx="2">
                  <c:v>53</c:v>
                </c:pt>
                <c:pt idx="3">
                  <c:v>54</c:v>
                </c:pt>
                <c:pt idx="4">
                  <c:v>55</c:v>
                </c:pt>
              </c:numCache>
            </c:numRef>
          </c:val>
          <c:extLst>
            <c:ext xmlns:c16="http://schemas.microsoft.com/office/drawing/2014/chart" uri="{C3380CC4-5D6E-409C-BE32-E72D297353CC}">
              <c16:uniqueId val="{00000002-7590-4FA5-BE6C-9BBF2BD9E038}"/>
            </c:ext>
          </c:extLst>
        </c:ser>
        <c:ser>
          <c:idx val="3"/>
          <c:order val="3"/>
          <c:tx>
            <c:strRef>
              <c:f>Dati!$F$143</c:f>
              <c:strCache>
                <c:ptCount val="1"/>
                <c:pt idx="0">
                  <c:v>Kopumā palielinājušās</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Dati!$B$144:$B$148</c:f>
              <c:strCache>
                <c:ptCount val="5"/>
                <c:pt idx="0">
                  <c:v>2025., n=419</c:v>
                </c:pt>
                <c:pt idx="1">
                  <c:v>2024., n=402</c:v>
                </c:pt>
                <c:pt idx="2">
                  <c:v>2023., n=401</c:v>
                </c:pt>
                <c:pt idx="3">
                  <c:v>2022., n=400</c:v>
                </c:pt>
                <c:pt idx="4">
                  <c:v>2021., n=421</c:v>
                </c:pt>
              </c:strCache>
            </c:strRef>
          </c:cat>
          <c:val>
            <c:numRef>
              <c:f>Dati!$F$144:$F$148</c:f>
              <c:numCache>
                <c:formatCode>General</c:formatCode>
                <c:ptCount val="5"/>
                <c:pt idx="0" formatCode="0">
                  <c:v>20.106690255049234</c:v>
                </c:pt>
                <c:pt idx="1">
                  <c:v>13</c:v>
                </c:pt>
                <c:pt idx="2">
                  <c:v>14</c:v>
                </c:pt>
                <c:pt idx="3">
                  <c:v>16</c:v>
                </c:pt>
                <c:pt idx="4">
                  <c:v>9</c:v>
                </c:pt>
              </c:numCache>
            </c:numRef>
          </c:val>
          <c:extLst>
            <c:ext xmlns:c16="http://schemas.microsoft.com/office/drawing/2014/chart" uri="{C3380CC4-5D6E-409C-BE32-E72D297353CC}">
              <c16:uniqueId val="{00000003-7590-4FA5-BE6C-9BBF2BD9E038}"/>
            </c:ext>
          </c:extLst>
        </c:ser>
        <c:dLbls>
          <c:showLegendKey val="0"/>
          <c:showVal val="0"/>
          <c:showCatName val="0"/>
          <c:showSerName val="0"/>
          <c:showPercent val="0"/>
          <c:showBubbleSize val="0"/>
        </c:dLbls>
        <c:gapWidth val="50"/>
        <c:overlap val="100"/>
        <c:axId val="161795456"/>
        <c:axId val="161797248"/>
      </c:barChart>
      <c:catAx>
        <c:axId val="161795456"/>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1797248"/>
        <c:crosses val="autoZero"/>
        <c:auto val="1"/>
        <c:lblAlgn val="ctr"/>
        <c:lblOffset val="100"/>
        <c:noMultiLvlLbl val="0"/>
      </c:catAx>
      <c:valAx>
        <c:axId val="161797248"/>
        <c:scaling>
          <c:orientation val="minMax"/>
        </c:scaling>
        <c:delete val="1"/>
        <c:axPos val="t"/>
        <c:numFmt formatCode="General" sourceLinked="1"/>
        <c:majorTickMark val="none"/>
        <c:minorTickMark val="none"/>
        <c:tickLblPos val="nextTo"/>
        <c:crossAx val="161795456"/>
        <c:crosses val="autoZero"/>
        <c:crossBetween val="between"/>
      </c:valAx>
      <c:spPr>
        <a:noFill/>
        <a:ln>
          <a:noFill/>
        </a:ln>
        <a:effectLst/>
      </c:spPr>
    </c:plotArea>
    <c:legend>
      <c:legendPos val="t"/>
      <c:legendEntry>
        <c:idx val="0"/>
        <c:delete val="1"/>
      </c:legendEntry>
      <c:layout>
        <c:manualLayout>
          <c:xMode val="edge"/>
          <c:yMode val="edge"/>
          <c:x val="0.11742874342831447"/>
          <c:y val="8.2199153171891262E-2"/>
          <c:w val="0.8420379201469308"/>
          <c:h val="8.048692616253157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45226843185075"/>
          <c:y val="0.12634415854283634"/>
          <c:w val="0.43600416233090533"/>
          <c:h val="0.75905797101449279"/>
        </c:manualLayout>
      </c:layout>
      <c:pieChart>
        <c:varyColors val="1"/>
        <c:ser>
          <c:idx val="0"/>
          <c:order val="0"/>
          <c:dPt>
            <c:idx val="0"/>
            <c:bubble3D val="0"/>
            <c:spPr>
              <a:solidFill>
                <a:srgbClr val="4C8264"/>
              </a:solidFill>
              <a:ln w="19050">
                <a:solidFill>
                  <a:schemeClr val="lt1"/>
                </a:solidFill>
              </a:ln>
              <a:effectLst/>
            </c:spPr>
            <c:extLst>
              <c:ext xmlns:c16="http://schemas.microsoft.com/office/drawing/2014/chart" uri="{C3380CC4-5D6E-409C-BE32-E72D297353CC}">
                <c16:uniqueId val="{00000001-D167-49BB-91F9-0E911B4B55AC}"/>
              </c:ext>
            </c:extLst>
          </c:dPt>
          <c:dPt>
            <c:idx val="1"/>
            <c:bubble3D val="0"/>
            <c:spPr>
              <a:solidFill>
                <a:srgbClr val="C3D6CC"/>
              </a:solidFill>
              <a:ln w="19050">
                <a:solidFill>
                  <a:schemeClr val="lt1"/>
                </a:solidFill>
              </a:ln>
              <a:effectLst/>
            </c:spPr>
            <c:extLst>
              <c:ext xmlns:c16="http://schemas.microsoft.com/office/drawing/2014/chart" uri="{C3380CC4-5D6E-409C-BE32-E72D297353CC}">
                <c16:uniqueId val="{00000003-D167-49BB-91F9-0E911B4B55AC}"/>
              </c:ext>
            </c:extLst>
          </c:dPt>
          <c:dPt>
            <c:idx val="2"/>
            <c:bubble3D val="0"/>
            <c:spPr>
              <a:solidFill>
                <a:srgbClr val="FFE699"/>
              </a:solidFill>
              <a:ln w="19050">
                <a:solidFill>
                  <a:schemeClr val="lt1"/>
                </a:solidFill>
              </a:ln>
              <a:effectLst/>
            </c:spPr>
            <c:extLst>
              <c:ext xmlns:c16="http://schemas.microsoft.com/office/drawing/2014/chart" uri="{C3380CC4-5D6E-409C-BE32-E72D297353CC}">
                <c16:uniqueId val="{00000005-D167-49BB-91F9-0E911B4B55AC}"/>
              </c:ext>
            </c:extLst>
          </c:dPt>
          <c:dPt>
            <c:idx val="3"/>
            <c:bubble3D val="0"/>
            <c:spPr>
              <a:solidFill>
                <a:srgbClr val="E4C7AA"/>
              </a:solidFill>
              <a:ln w="19050">
                <a:solidFill>
                  <a:schemeClr val="lt1"/>
                </a:solidFill>
              </a:ln>
              <a:effectLst/>
            </c:spPr>
            <c:extLst>
              <c:ext xmlns:c16="http://schemas.microsoft.com/office/drawing/2014/chart" uri="{C3380CC4-5D6E-409C-BE32-E72D297353CC}">
                <c16:uniqueId val="{00000007-D167-49BB-91F9-0E911B4B55AC}"/>
              </c:ext>
            </c:extLst>
          </c:dPt>
          <c:dPt>
            <c:idx val="4"/>
            <c:bubble3D val="0"/>
            <c:spPr>
              <a:solidFill>
                <a:srgbClr val="996633"/>
              </a:solidFill>
              <a:ln w="19050">
                <a:solidFill>
                  <a:schemeClr val="lt1"/>
                </a:solidFill>
              </a:ln>
              <a:effectLst/>
            </c:spPr>
            <c:extLst>
              <c:ext xmlns:c16="http://schemas.microsoft.com/office/drawing/2014/chart" uri="{C3380CC4-5D6E-409C-BE32-E72D297353CC}">
                <c16:uniqueId val="{00000009-D167-49BB-91F9-0E911B4B55A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Dati!$B$137:$B$141</c:f>
              <c:strCache>
                <c:ptCount val="5"/>
                <c:pt idx="0">
                  <c:v>Ievērojami palielinājušās</c:v>
                </c:pt>
                <c:pt idx="1">
                  <c:v>Nedaudz palielinājušās</c:v>
                </c:pt>
                <c:pt idx="2">
                  <c:v>Nemainīgas</c:v>
                </c:pt>
                <c:pt idx="3">
                  <c:v>Nedaudz samazinājušās</c:v>
                </c:pt>
                <c:pt idx="4">
                  <c:v>Ievērojami samazinājušās</c:v>
                </c:pt>
              </c:strCache>
            </c:strRef>
          </c:cat>
          <c:val>
            <c:numRef>
              <c:f>Dati!$C$137:$C$141</c:f>
              <c:numCache>
                <c:formatCode>0</c:formatCode>
                <c:ptCount val="5"/>
                <c:pt idx="0">
                  <c:v>6.9422497420020415</c:v>
                </c:pt>
                <c:pt idx="1">
                  <c:v>13.164440513047271</c:v>
                </c:pt>
                <c:pt idx="2">
                  <c:v>51.320560224089377</c:v>
                </c:pt>
                <c:pt idx="3">
                  <c:v>22.015438596491137</c:v>
                </c:pt>
                <c:pt idx="4">
                  <c:v>6.5573109243697276</c:v>
                </c:pt>
              </c:numCache>
            </c:numRef>
          </c:val>
          <c:extLst>
            <c:ext xmlns:c16="http://schemas.microsoft.com/office/drawing/2014/chart" uri="{C3380CC4-5D6E-409C-BE32-E72D297353CC}">
              <c16:uniqueId val="{0000000A-D167-49BB-91F9-0E911B4B55A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lv-LV" sz="1000" i="1">
                <a:solidFill>
                  <a:sysClr val="windowText" lastClr="000000"/>
                </a:solidFill>
                <a:latin typeface="Arial" panose="020B0604020202020204" pitchFamily="34" charset="0"/>
                <a:cs typeface="Arial" panose="020B0604020202020204" pitchFamily="34" charset="0"/>
              </a:rPr>
              <a:t>Indekss*</a:t>
            </a:r>
          </a:p>
        </c:rich>
      </c:tx>
      <c:layout>
        <c:manualLayout>
          <c:xMode val="edge"/>
          <c:yMode val="edge"/>
          <c:x val="0.38151301399825022"/>
          <c:y val="3.8367732442535593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lv-LV"/>
        </a:p>
      </c:txPr>
    </c:title>
    <c:autoTitleDeleted val="0"/>
    <c:plotArea>
      <c:layout>
        <c:manualLayout>
          <c:layoutTarget val="inner"/>
          <c:xMode val="edge"/>
          <c:yMode val="edge"/>
          <c:x val="0.10036745406824148"/>
          <c:y val="0.10319653225165037"/>
          <c:w val="0.81046587926509184"/>
          <c:h val="0.88142746361250301"/>
        </c:manualLayout>
      </c:layout>
      <c:barChart>
        <c:barDir val="bar"/>
        <c:grouping val="clustered"/>
        <c:varyColors val="0"/>
        <c:ser>
          <c:idx val="0"/>
          <c:order val="0"/>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Dati!$N$4:$N$22</c:f>
              <c:numCache>
                <c:formatCode>0</c:formatCode>
                <c:ptCount val="19"/>
                <c:pt idx="0">
                  <c:v>60.225127524693789</c:v>
                </c:pt>
                <c:pt idx="1">
                  <c:v>57.83209789178801</c:v>
                </c:pt>
                <c:pt idx="2">
                  <c:v>51.511036414565574</c:v>
                </c:pt>
                <c:pt idx="3">
                  <c:v>51.373657673595496</c:v>
                </c:pt>
                <c:pt idx="4">
                  <c:v>47.5460769570984</c:v>
                </c:pt>
                <c:pt idx="5">
                  <c:v>43.278761609906908</c:v>
                </c:pt>
                <c:pt idx="6">
                  <c:v>39.403886186053178</c:v>
                </c:pt>
                <c:pt idx="7">
                  <c:v>38.606870116467455</c:v>
                </c:pt>
                <c:pt idx="8">
                  <c:v>38.409541500810661</c:v>
                </c:pt>
                <c:pt idx="9">
                  <c:v>38.226330532212707</c:v>
                </c:pt>
                <c:pt idx="10">
                  <c:v>37.481303258145182</c:v>
                </c:pt>
                <c:pt idx="11">
                  <c:v>35.881244287188387</c:v>
                </c:pt>
                <c:pt idx="12">
                  <c:v>35.721008403361168</c:v>
                </c:pt>
                <c:pt idx="13">
                  <c:v>34.604817927170707</c:v>
                </c:pt>
                <c:pt idx="14">
                  <c:v>30.952593247825295</c:v>
                </c:pt>
                <c:pt idx="15">
                  <c:v>28.727595459236181</c:v>
                </c:pt>
                <c:pt idx="16">
                  <c:v>27.391915081822059</c:v>
                </c:pt>
                <c:pt idx="17">
                  <c:v>27.237540911101146</c:v>
                </c:pt>
                <c:pt idx="18">
                  <c:v>26.734388913459995</c:v>
                </c:pt>
              </c:numCache>
            </c:numRef>
          </c:val>
          <c:extLst>
            <c:ext xmlns:c16="http://schemas.microsoft.com/office/drawing/2014/chart" uri="{C3380CC4-5D6E-409C-BE32-E72D297353CC}">
              <c16:uniqueId val="{00000000-4891-4904-82D2-36B6EA12CB2A}"/>
            </c:ext>
          </c:extLst>
        </c:ser>
        <c:dLbls>
          <c:showLegendKey val="0"/>
          <c:showVal val="0"/>
          <c:showCatName val="0"/>
          <c:showSerName val="0"/>
          <c:showPercent val="0"/>
          <c:showBubbleSize val="0"/>
        </c:dLbls>
        <c:gapWidth val="30"/>
        <c:axId val="164793728"/>
        <c:axId val="164803712"/>
      </c:barChart>
      <c:catAx>
        <c:axId val="164793728"/>
        <c:scaling>
          <c:orientation val="maxMin"/>
        </c:scaling>
        <c:delete val="0"/>
        <c:axPos val="l"/>
        <c:numFmt formatCode="General" sourceLinked="1"/>
        <c:majorTickMark val="none"/>
        <c:minorTickMark val="none"/>
        <c:tickLblPos val="none"/>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4803712"/>
        <c:crosses val="autoZero"/>
        <c:auto val="1"/>
        <c:lblAlgn val="ctr"/>
        <c:lblOffset val="100"/>
        <c:noMultiLvlLbl val="0"/>
      </c:catAx>
      <c:valAx>
        <c:axId val="164803712"/>
        <c:scaling>
          <c:orientation val="minMax"/>
          <c:max val="100"/>
          <c:min val="-100"/>
        </c:scaling>
        <c:delete val="1"/>
        <c:axPos val="t"/>
        <c:numFmt formatCode="0" sourceLinked="1"/>
        <c:majorTickMark val="out"/>
        <c:minorTickMark val="none"/>
        <c:tickLblPos val="nextTo"/>
        <c:crossAx val="1647937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solidFill>
                  <a:schemeClr val="tx1"/>
                </a:solidFill>
                <a:latin typeface="Arial" panose="020B0604020202020204" pitchFamily="34" charset="0"/>
                <a:cs typeface="Arial" panose="020B0604020202020204" pitchFamily="34" charset="0"/>
              </a:rPr>
              <a:t>%</a:t>
            </a:r>
          </a:p>
        </c:rich>
      </c:tx>
      <c:layout>
        <c:manualLayout>
          <c:xMode val="edge"/>
          <c:yMode val="edge"/>
          <c:x val="0.92085309168756135"/>
          <c:y val="6.370406845553786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1.4897579143389199E-2"/>
          <c:y val="0.10572534707169289"/>
          <c:w val="0.98510242085661082"/>
          <c:h val="0.88666255203819"/>
        </c:manualLayout>
      </c:layout>
      <c:barChart>
        <c:barDir val="bar"/>
        <c:grouping val="stacked"/>
        <c:varyColors val="0"/>
        <c:ser>
          <c:idx val="0"/>
          <c:order val="0"/>
          <c:tx>
            <c:strRef>
              <c:f>Dati!$I$3</c:f>
              <c:strCache>
                <c:ptCount val="1"/>
                <c:pt idx="0">
                  <c:v>.</c:v>
                </c:pt>
              </c:strCache>
            </c:strRef>
          </c:tx>
          <c:spPr>
            <a:noFill/>
            <a:ln>
              <a:noFill/>
            </a:ln>
            <a:effectLst/>
          </c:spPr>
          <c:invertIfNegative val="0"/>
          <c:val>
            <c:numRef>
              <c:f>Dati!$I$4:$I$22</c:f>
              <c:numCache>
                <c:formatCode>General</c:formatCode>
                <c:ptCount val="1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extLst>
            <c:ext xmlns:c16="http://schemas.microsoft.com/office/drawing/2014/chart" uri="{C3380CC4-5D6E-409C-BE32-E72D297353CC}">
              <c16:uniqueId val="{00000000-11FF-4236-BB89-89A70EEDCC1C}"/>
            </c:ext>
          </c:extLst>
        </c:ser>
        <c:ser>
          <c:idx val="1"/>
          <c:order val="1"/>
          <c:tx>
            <c:strRef>
              <c:f>Dati!$J$3</c:f>
              <c:strCache>
                <c:ptCount val="1"/>
                <c:pt idx="0">
                  <c:v>Negodīgi (1–2)</c:v>
                </c:pt>
              </c:strCache>
            </c:strRef>
          </c:tx>
          <c:spPr>
            <a:solidFill>
              <a:srgbClr val="C89058"/>
            </a:solidFill>
            <a:ln>
              <a:noFill/>
            </a:ln>
            <a:effectLst/>
          </c:spPr>
          <c:invertIfNegative val="0"/>
          <c:dLbls>
            <c:dLbl>
              <c:idx val="0"/>
              <c:layout>
                <c:manualLayout>
                  <c:x val="-2.6070763500931099E-2"/>
                  <c:y val="2.003566348099617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FF-4236-BB89-89A70EEDCC1C}"/>
                </c:ext>
              </c:extLst>
            </c:dLbl>
            <c:dLbl>
              <c:idx val="1"/>
              <c:layout>
                <c:manualLayout>
                  <c:x val="-2.97951582867784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FF-4236-BB89-89A70EEDCC1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Dati!$J$4:$J$22</c:f>
              <c:numCache>
                <c:formatCode>0</c:formatCode>
                <c:ptCount val="19"/>
                <c:pt idx="0">
                  <c:v>1.8440454076367323</c:v>
                </c:pt>
                <c:pt idx="1">
                  <c:v>2.3852336724163257</c:v>
                </c:pt>
                <c:pt idx="2">
                  <c:v>6.3324900486510192</c:v>
                </c:pt>
                <c:pt idx="3">
                  <c:v>3.8369570986289112</c:v>
                </c:pt>
                <c:pt idx="4">
                  <c:v>4.8963585434173504</c:v>
                </c:pt>
                <c:pt idx="5">
                  <c:v>5.6924900486510213</c:v>
                </c:pt>
                <c:pt idx="6">
                  <c:v>7.8185581601061234</c:v>
                </c:pt>
                <c:pt idx="7">
                  <c:v>9.4648621553884364</c:v>
                </c:pt>
                <c:pt idx="8">
                  <c:v>8.6375468081969338</c:v>
                </c:pt>
                <c:pt idx="9">
                  <c:v>6.1535014005602049</c:v>
                </c:pt>
                <c:pt idx="10">
                  <c:v>6.7404039510540841</c:v>
                </c:pt>
                <c:pt idx="11">
                  <c:v>6.8621907710452383</c:v>
                </c:pt>
                <c:pt idx="12">
                  <c:v>7.460580863924493</c:v>
                </c:pt>
                <c:pt idx="13">
                  <c:v>8.7405808639244889</c:v>
                </c:pt>
                <c:pt idx="14">
                  <c:v>9.9258735072976201</c:v>
                </c:pt>
                <c:pt idx="15">
                  <c:v>10.203791832522446</c:v>
                </c:pt>
                <c:pt idx="16">
                  <c:v>13.983547103051688</c:v>
                </c:pt>
                <c:pt idx="17">
                  <c:v>14.974141235441484</c:v>
                </c:pt>
                <c:pt idx="18">
                  <c:v>15.416399823087064</c:v>
                </c:pt>
              </c:numCache>
            </c:numRef>
          </c:val>
          <c:extLst>
            <c:ext xmlns:c16="http://schemas.microsoft.com/office/drawing/2014/chart" uri="{C3380CC4-5D6E-409C-BE32-E72D297353CC}">
              <c16:uniqueId val="{00000003-11FF-4236-BB89-89A70EEDCC1C}"/>
            </c:ext>
          </c:extLst>
        </c:ser>
        <c:ser>
          <c:idx val="2"/>
          <c:order val="2"/>
          <c:tx>
            <c:strRef>
              <c:f>Dati!$K$3</c:f>
              <c:strCache>
                <c:ptCount val="1"/>
                <c:pt idx="0">
                  <c:v>Neitrāls viedoklis</c:v>
                </c:pt>
              </c:strCache>
            </c:strRef>
          </c:tx>
          <c:spPr>
            <a:solidFill>
              <a:srgbClr val="FFE699"/>
            </a:solidFill>
            <a:ln>
              <a:noFill/>
            </a:ln>
            <a:effectLst/>
          </c:spPr>
          <c:invertIfNegative val="0"/>
          <c:dLbls>
            <c:dLbl>
              <c:idx val="9"/>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06B-4367-A8A2-5A86DCE9B95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Dati!$K$4:$K$22</c:f>
              <c:numCache>
                <c:formatCode>0</c:formatCode>
                <c:ptCount val="19"/>
                <c:pt idx="0">
                  <c:v>15.214554032139104</c:v>
                </c:pt>
                <c:pt idx="1">
                  <c:v>15.854554032139106</c:v>
                </c:pt>
                <c:pt idx="2">
                  <c:v>18.06079905646461</c:v>
                </c:pt>
                <c:pt idx="3">
                  <c:v>20.07246351172039</c:v>
                </c:pt>
                <c:pt idx="4">
                  <c:v>23.010255049388071</c:v>
                </c:pt>
                <c:pt idx="5">
                  <c:v>27.670305174701326</c:v>
                </c:pt>
                <c:pt idx="6">
                  <c:v>25.15918030370031</c:v>
                </c:pt>
                <c:pt idx="7">
                  <c:v>24.972808491817656</c:v>
                </c:pt>
                <c:pt idx="8">
                  <c:v>25.083225711337047</c:v>
                </c:pt>
                <c:pt idx="9">
                  <c:v>30.447978770455403</c:v>
                </c:pt>
                <c:pt idx="10">
                  <c:v>29.018994545186356</c:v>
                </c:pt>
                <c:pt idx="11">
                  <c:v>30.897384638065599</c:v>
                </c:pt>
                <c:pt idx="12">
                  <c:v>30.649706619489749</c:v>
                </c:pt>
                <c:pt idx="13">
                  <c:v>30.851788294264924</c:v>
                </c:pt>
                <c:pt idx="14">
                  <c:v>34.200654577620362</c:v>
                </c:pt>
                <c:pt idx="15">
                  <c:v>33.606368863334644</c:v>
                </c:pt>
                <c:pt idx="16">
                  <c:v>30.032563762346896</c:v>
                </c:pt>
                <c:pt idx="17">
                  <c:v>27.704649859943842</c:v>
                </c:pt>
                <c:pt idx="18">
                  <c:v>31.720595606663558</c:v>
                </c:pt>
              </c:numCache>
            </c:numRef>
          </c:val>
          <c:extLst>
            <c:ext xmlns:c16="http://schemas.microsoft.com/office/drawing/2014/chart" uri="{C3380CC4-5D6E-409C-BE32-E72D297353CC}">
              <c16:uniqueId val="{00000004-11FF-4236-BB89-89A70EEDCC1C}"/>
            </c:ext>
          </c:extLst>
        </c:ser>
        <c:ser>
          <c:idx val="3"/>
          <c:order val="3"/>
          <c:tx>
            <c:strRef>
              <c:f>Dati!$L$3</c:f>
              <c:strCache>
                <c:ptCount val="1"/>
                <c:pt idx="0">
                  <c:v>Godīgi (4–5)</c:v>
                </c:pt>
              </c:strCache>
            </c:strRef>
          </c:tx>
          <c:spPr>
            <a:solidFill>
              <a:srgbClr val="84AC94"/>
            </a:solidFill>
            <a:ln>
              <a:noFill/>
            </a:ln>
            <a:effectLst/>
          </c:spPr>
          <c:invertIfNegative val="0"/>
          <c:dLbls>
            <c:dLbl>
              <c:idx val="5"/>
              <c:tx>
                <c:rich>
                  <a:bodyPr/>
                  <a:lstStyle/>
                  <a:p>
                    <a:r>
                      <a:rPr lang="en-US"/>
                      <a:t>66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06B-4367-A8A2-5A86DCE9B95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Dati!$L$4:$L$22</c:f>
              <c:numCache>
                <c:formatCode>0</c:formatCode>
                <c:ptCount val="19"/>
                <c:pt idx="0">
                  <c:v>82.941400560223798</c:v>
                </c:pt>
                <c:pt idx="1">
                  <c:v>81.760212295444177</c:v>
                </c:pt>
                <c:pt idx="2">
                  <c:v>75.606710894883875</c:v>
                </c:pt>
                <c:pt idx="3">
                  <c:v>76.090579389650202</c:v>
                </c:pt>
                <c:pt idx="4">
                  <c:v>72.093386407194089</c:v>
                </c:pt>
                <c:pt idx="5">
                  <c:v>66.637204776647167</c:v>
                </c:pt>
                <c:pt idx="6">
                  <c:v>67.022261536193085</c:v>
                </c:pt>
                <c:pt idx="7">
                  <c:v>65.562329352793427</c:v>
                </c:pt>
                <c:pt idx="8">
                  <c:v>66.279227480465522</c:v>
                </c:pt>
                <c:pt idx="9">
                  <c:v>63.3985198289839</c:v>
                </c:pt>
                <c:pt idx="10">
                  <c:v>64.240601503759081</c:v>
                </c:pt>
                <c:pt idx="11">
                  <c:v>62.240424590888665</c:v>
                </c:pt>
                <c:pt idx="12">
                  <c:v>61.88971251658527</c:v>
                </c:pt>
                <c:pt idx="13">
                  <c:v>60.407630841810104</c:v>
                </c:pt>
                <c:pt idx="14">
                  <c:v>55.873471915081538</c:v>
                </c:pt>
                <c:pt idx="15">
                  <c:v>56.189839304142424</c:v>
                </c:pt>
                <c:pt idx="16">
                  <c:v>55.983889134600929</c:v>
                </c:pt>
                <c:pt idx="17">
                  <c:v>57.321208904614195</c:v>
                </c:pt>
                <c:pt idx="18">
                  <c:v>52.863004570248897</c:v>
                </c:pt>
              </c:numCache>
            </c:numRef>
          </c:val>
          <c:extLst>
            <c:ext xmlns:c16="http://schemas.microsoft.com/office/drawing/2014/chart" uri="{C3380CC4-5D6E-409C-BE32-E72D297353CC}">
              <c16:uniqueId val="{00000005-11FF-4236-BB89-89A70EEDCC1C}"/>
            </c:ext>
          </c:extLst>
        </c:ser>
        <c:dLbls>
          <c:showLegendKey val="0"/>
          <c:showVal val="0"/>
          <c:showCatName val="0"/>
          <c:showSerName val="0"/>
          <c:showPercent val="0"/>
          <c:showBubbleSize val="0"/>
        </c:dLbls>
        <c:gapWidth val="30"/>
        <c:overlap val="100"/>
        <c:axId val="165536128"/>
        <c:axId val="165537664"/>
      </c:barChart>
      <c:catAx>
        <c:axId val="165536128"/>
        <c:scaling>
          <c:orientation val="maxMin"/>
        </c:scaling>
        <c:delete val="1"/>
        <c:axPos val="l"/>
        <c:numFmt formatCode="General" sourceLinked="1"/>
        <c:majorTickMark val="in"/>
        <c:minorTickMark val="none"/>
        <c:tickLblPos val="low"/>
        <c:crossAx val="165537664"/>
        <c:crosses val="autoZero"/>
        <c:auto val="1"/>
        <c:lblAlgn val="ctr"/>
        <c:lblOffset val="100"/>
        <c:noMultiLvlLbl val="0"/>
      </c:catAx>
      <c:valAx>
        <c:axId val="165537664"/>
        <c:scaling>
          <c:orientation val="minMax"/>
          <c:max val="110"/>
          <c:min val="0"/>
        </c:scaling>
        <c:delete val="1"/>
        <c:axPos val="t"/>
        <c:numFmt formatCode="General" sourceLinked="1"/>
        <c:majorTickMark val="out"/>
        <c:minorTickMark val="none"/>
        <c:tickLblPos val="nextTo"/>
        <c:crossAx val="165536128"/>
        <c:crosses val="autoZero"/>
        <c:crossBetween val="between"/>
      </c:valAx>
      <c:spPr>
        <a:noFill/>
        <a:ln>
          <a:noFill/>
        </a:ln>
        <a:effectLst/>
      </c:spPr>
    </c:plotArea>
    <c:legend>
      <c:legendPos val="t"/>
      <c:legendEntry>
        <c:idx val="0"/>
        <c:delete val="1"/>
      </c:legendEntry>
      <c:layout>
        <c:manualLayout>
          <c:xMode val="edge"/>
          <c:yMode val="edge"/>
          <c:x val="2.0204695083505624E-2"/>
          <c:y val="3.5912387981999451E-2"/>
          <c:w val="0.9"/>
          <c:h val="4.27172948637254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noFill/>
            </a:ln>
          </c:spPr>
          <c:explosion val="1"/>
          <c:dPt>
            <c:idx val="0"/>
            <c:bubble3D val="0"/>
            <c:spPr>
              <a:solidFill>
                <a:srgbClr val="996633"/>
              </a:solidFill>
              <a:ln w="19050">
                <a:noFill/>
              </a:ln>
              <a:effectLst/>
            </c:spPr>
            <c:extLst>
              <c:ext xmlns:c16="http://schemas.microsoft.com/office/drawing/2014/chart" uri="{C3380CC4-5D6E-409C-BE32-E72D297353CC}">
                <c16:uniqueId val="{00000001-43E5-4DF7-A9EA-7EFEE07AB2CE}"/>
              </c:ext>
            </c:extLst>
          </c:dPt>
          <c:dPt>
            <c:idx val="1"/>
            <c:bubble3D val="0"/>
            <c:spPr>
              <a:solidFill>
                <a:srgbClr val="E4C7AA"/>
              </a:solidFill>
              <a:ln w="19050">
                <a:noFill/>
              </a:ln>
              <a:effectLst/>
            </c:spPr>
            <c:extLst>
              <c:ext xmlns:c16="http://schemas.microsoft.com/office/drawing/2014/chart" uri="{C3380CC4-5D6E-409C-BE32-E72D297353CC}">
                <c16:uniqueId val="{00000003-43E5-4DF7-A9EA-7EFEE07AB2CE}"/>
              </c:ext>
            </c:extLst>
          </c:dPt>
          <c:dPt>
            <c:idx val="2"/>
            <c:bubble3D val="0"/>
            <c:spPr>
              <a:solidFill>
                <a:srgbClr val="C3D6CC"/>
              </a:solidFill>
              <a:ln w="19050">
                <a:noFill/>
              </a:ln>
              <a:effectLst/>
            </c:spPr>
            <c:extLst>
              <c:ext xmlns:c16="http://schemas.microsoft.com/office/drawing/2014/chart" uri="{C3380CC4-5D6E-409C-BE32-E72D297353CC}">
                <c16:uniqueId val="{00000005-43E5-4DF7-A9EA-7EFEE07AB2CE}"/>
              </c:ext>
            </c:extLst>
          </c:dPt>
          <c:dPt>
            <c:idx val="3"/>
            <c:bubble3D val="0"/>
            <c:spPr>
              <a:solidFill>
                <a:srgbClr val="4C8264"/>
              </a:solidFill>
              <a:ln w="19050">
                <a:noFill/>
              </a:ln>
              <a:effectLst/>
            </c:spPr>
            <c:extLst>
              <c:ext xmlns:c16="http://schemas.microsoft.com/office/drawing/2014/chart" uri="{C3380CC4-5D6E-409C-BE32-E72D297353CC}">
                <c16:uniqueId val="{00000007-43E5-4DF7-A9EA-7EFEE07AB2CE}"/>
              </c:ext>
            </c:extLst>
          </c:dPt>
          <c:dPt>
            <c:idx val="4"/>
            <c:bubble3D val="0"/>
            <c:spPr>
              <a:solidFill>
                <a:schemeClr val="bg1">
                  <a:lumMod val="75000"/>
                </a:schemeClr>
              </a:solidFill>
              <a:ln w="19050">
                <a:noFill/>
              </a:ln>
              <a:effectLst/>
            </c:spPr>
            <c:extLst>
              <c:ext xmlns:c16="http://schemas.microsoft.com/office/drawing/2014/chart" uri="{C3380CC4-5D6E-409C-BE32-E72D297353CC}">
                <c16:uniqueId val="{00000009-43E5-4DF7-A9EA-7EFEE07AB2CE}"/>
              </c:ext>
            </c:extLst>
          </c:dPt>
          <c:dLbls>
            <c:dLbl>
              <c:idx val="0"/>
              <c:tx>
                <c:rich>
                  <a:bodyPr/>
                  <a:lstStyle/>
                  <a:p>
                    <a:r>
                      <a:rPr lang="en-US" b="0" dirty="0"/>
                      <a:t>Nē</a:t>
                    </a:r>
                  </a:p>
                  <a:p>
                    <a:fld id="{855DF695-D944-4AA9-B167-6A2CDF52E51D}"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E5-4DF7-A9EA-7EFEE07AB2CE}"/>
                </c:ext>
              </c:extLst>
            </c:dLbl>
            <c:dLbl>
              <c:idx val="1"/>
              <c:layout>
                <c:manualLayout>
                  <c:x val="0"/>
                  <c:y val="1.5841584158415842E-2"/>
                </c:manualLayout>
              </c:layout>
              <c:tx>
                <c:rich>
                  <a:bodyPr/>
                  <a:lstStyle/>
                  <a:p>
                    <a:r>
                      <a:rPr lang="en-US" b="0" dirty="0"/>
                      <a:t>Vairāk nē nekā</a:t>
                    </a:r>
                    <a:r>
                      <a:rPr lang="en-US" b="0" baseline="0" dirty="0"/>
                      <a:t> jā</a:t>
                    </a:r>
                  </a:p>
                  <a:p>
                    <a:fld id="{21000897-6840-4E31-A7F7-5D82C7709F4C}" type="VALUE">
                      <a:rPr lang="en-US"/>
                      <a:pPr/>
                      <a:t>[VĒRTĪBA]</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E5-4DF7-A9EA-7EFEE07AB2CE}"/>
                </c:ext>
              </c:extLst>
            </c:dLbl>
            <c:dLbl>
              <c:idx val="2"/>
              <c:tx>
                <c:rich>
                  <a:bodyPr/>
                  <a:lstStyle/>
                  <a:p>
                    <a:r>
                      <a:rPr lang="en-US" b="0" dirty="0"/>
                      <a:t>Vairāk jā nekā nē</a:t>
                    </a:r>
                  </a:p>
                  <a:p>
                    <a:fld id="{DDC86E94-03EA-46C9-8152-513B4B478890}"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E5-4DF7-A9EA-7EFEE07AB2CE}"/>
                </c:ext>
              </c:extLst>
            </c:dLbl>
            <c:dLbl>
              <c:idx val="3"/>
              <c:tx>
                <c:rich>
                  <a:bodyPr/>
                  <a:lstStyle/>
                  <a:p>
                    <a:r>
                      <a:rPr lang="en-US" b="0" dirty="0"/>
                      <a:t>Jā</a:t>
                    </a:r>
                  </a:p>
                  <a:p>
                    <a:fld id="{28443757-604F-4C9C-9C0F-B84CB163B001}"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3E5-4DF7-A9EA-7EFEE07AB2CE}"/>
                </c:ext>
              </c:extLst>
            </c:dLbl>
            <c:dLbl>
              <c:idx val="4"/>
              <c:tx>
                <c:rich>
                  <a:bodyPr/>
                  <a:lstStyle/>
                  <a:p>
                    <a:r>
                      <a:rPr lang="en-US" b="0" dirty="0"/>
                      <a:t>Grūti</a:t>
                    </a:r>
                    <a:r>
                      <a:rPr lang="en-US" b="0" baseline="0" dirty="0"/>
                      <a:t> pateikt / NA</a:t>
                    </a:r>
                  </a:p>
                  <a:p>
                    <a:fld id="{B92E02B8-C362-4A9C-8887-46EAB0C62380}" type="VALUE">
                      <a:rPr lang="en-US"/>
                      <a:pPr/>
                      <a:t>[VĒRTĪBA]</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3E5-4DF7-A9EA-7EFEE07AB2C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Dati!$B$110:$B$114</c:f>
              <c:strCache>
                <c:ptCount val="5"/>
                <c:pt idx="0">
                  <c:v>Nē</c:v>
                </c:pt>
                <c:pt idx="1">
                  <c:v>Vairāk nē nekā jā</c:v>
                </c:pt>
                <c:pt idx="2">
                  <c:v>Vairāk jā nekā nē</c:v>
                </c:pt>
                <c:pt idx="3">
                  <c:v>Jā</c:v>
                </c:pt>
                <c:pt idx="4">
                  <c:v>Grūti pateikt / NA</c:v>
                </c:pt>
              </c:strCache>
            </c:strRef>
          </c:cat>
          <c:val>
            <c:numRef>
              <c:f>Dati!$C$110:$C$114</c:f>
              <c:numCache>
                <c:formatCode>0.0</c:formatCode>
                <c:ptCount val="5"/>
                <c:pt idx="0">
                  <c:v>41.778078414952702</c:v>
                </c:pt>
                <c:pt idx="1">
                  <c:v>24.057388062799532</c:v>
                </c:pt>
                <c:pt idx="2">
                  <c:v>16.256004383819167</c:v>
                </c:pt>
                <c:pt idx="3">
                  <c:v>7.356556539504064</c:v>
                </c:pt>
                <c:pt idx="4">
                  <c:v>10.551972598924392</c:v>
                </c:pt>
              </c:numCache>
            </c:numRef>
          </c:val>
          <c:extLst>
            <c:ext xmlns:c16="http://schemas.microsoft.com/office/drawing/2014/chart" uri="{C3380CC4-5D6E-409C-BE32-E72D297353CC}">
              <c16:uniqueId val="{0000000A-43E5-4DF7-A9EA-7EFEE07AB2CE}"/>
            </c:ext>
          </c:extLst>
        </c:ser>
        <c:dLbls>
          <c:showLegendKey val="0"/>
          <c:showVal val="0"/>
          <c:showCatName val="0"/>
          <c:showSerName val="0"/>
          <c:showPercent val="0"/>
          <c:showBubbleSize val="0"/>
          <c:showLeaderLines val="0"/>
        </c:dLbls>
        <c:firstSliceAng val="142"/>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961009900572076"/>
          <c:y val="7.4352735319849719E-2"/>
          <c:w val="0.45880587982802418"/>
          <c:h val="0.9103809376769082"/>
        </c:manualLayout>
      </c:layout>
      <c:barChart>
        <c:barDir val="bar"/>
        <c:grouping val="stacked"/>
        <c:varyColors val="0"/>
        <c:ser>
          <c:idx val="0"/>
          <c:order val="0"/>
          <c:tx>
            <c:strRef>
              <c:f>Dati!$C$3</c:f>
              <c:strCache>
                <c:ptCount val="1"/>
                <c:pt idx="0">
                  <c:v>.</c:v>
                </c:pt>
              </c:strCache>
            </c:strRef>
          </c:tx>
          <c:spPr>
            <a:noFill/>
            <a:ln>
              <a:noFill/>
            </a:ln>
            <a:effectLst/>
          </c:spPr>
          <c:invertIfNegative val="0"/>
          <c:cat>
            <c:strRef>
              <c:f>Dati!$B$4:$B$22</c:f>
              <c:strCache>
                <c:ptCount val="18"/>
                <c:pt idx="0">
                  <c:v>Valsts ugunsdzēsības un glābšanas dienests (VUGD)</c:v>
                </c:pt>
                <c:pt idx="1">
                  <c:v>Uzņēmumu reģistrs (UR)</c:v>
                </c:pt>
                <c:pt idx="2">
                  <c:v>Ceļu satiksmes drošības direkcija (CSDD)</c:v>
                </c:pt>
                <c:pt idx="3">
                  <c:v>Valsts sociālās apdrošināšanas aģentūra (VSAA)</c:v>
                </c:pt>
                <c:pt idx="4">
                  <c:v>Pilsonības un migrācijas lietu pārvalde (PMLP)</c:v>
                </c:pt>
                <c:pt idx="5">
                  <c:v>Notariāti</c:v>
                </c:pt>
                <c:pt idx="6">
                  <c:v>Patērētāju tiesību aizsardzības centrs (PTAC)</c:v>
                </c:pt>
                <c:pt idx="7">
                  <c:v>Valsts kontrole (VK)</c:v>
                </c:pt>
                <c:pt idx="8">
                  <c:v>Satiksmes uzraudzības un koordinācijas birojs (Ceļu policija)</c:v>
                </c:pt>
                <c:pt idx="9">
                  <c:v>Valsts zemes dienests (VZD)</c:v>
                </c:pt>
                <c:pt idx="10">
                  <c:v>Valsts darba inspekcija (VDI)</c:v>
                </c:pt>
                <c:pt idx="11">
                  <c:v>Valsts kultūras pieminekļu aizsardzības inspekcija (VKPAI)</c:v>
                </c:pt>
                <c:pt idx="12">
                  <c:v>Pārtikas un veterinārais dienests (PVD)</c:v>
                </c:pt>
                <c:pt idx="13">
                  <c:v>Robežsardze</c:v>
                </c:pt>
                <c:pt idx="14">
                  <c:v>Latvijas Investīciju un attīstības aģentūra (LIAA)</c:v>
                </c:pt>
                <c:pt idx="16">
                  <c:v>Valsts ieņēmumu dienests (VID)</c:v>
                </c:pt>
                <c:pt idx="17">
                  <c:v>Konkurences padome (KP)</c:v>
                </c:pt>
              </c:strCache>
            </c:strRef>
          </c:cat>
          <c:val>
            <c:numRef>
              <c:f>Dati!$C$4:$C$22</c:f>
              <c:numCache>
                <c:formatCode>General</c:formatCode>
                <c:ptCount val="1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extLst>
            <c:ext xmlns:c16="http://schemas.microsoft.com/office/drawing/2014/chart" uri="{C3380CC4-5D6E-409C-BE32-E72D297353CC}">
              <c16:uniqueId val="{00000000-A953-4718-8F18-40EA5C94BA79}"/>
            </c:ext>
          </c:extLst>
        </c:ser>
        <c:ser>
          <c:idx val="1"/>
          <c:order val="1"/>
          <c:tx>
            <c:strRef>
              <c:f>Dati!$D$3</c:f>
              <c:strCache>
                <c:ptCount val="1"/>
                <c:pt idx="0">
                  <c:v>Negodīgi (1)</c:v>
                </c:pt>
              </c:strCache>
            </c:strRef>
          </c:tx>
          <c:spPr>
            <a:solidFill>
              <a:srgbClr val="996633"/>
            </a:solidFill>
            <a:ln>
              <a:noFill/>
            </a:ln>
            <a:effectLst/>
          </c:spPr>
          <c:invertIfNegative val="0"/>
          <c:dLbls>
            <c:dLbl>
              <c:idx val="0"/>
              <c:layout>
                <c:manualLayout>
                  <c:x val="0"/>
                  <c:y val="3.6988110964332896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3-4718-8F18-40EA5C94BA79}"/>
                </c:ext>
              </c:extLst>
            </c:dLbl>
            <c:dLbl>
              <c:idx val="1"/>
              <c:layout>
                <c:manualLayout>
                  <c:x val="-8.9365504915102766E-3"/>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53-4718-8F18-40EA5C94BA79}"/>
                </c:ext>
              </c:extLst>
            </c:dLbl>
            <c:dLbl>
              <c:idx val="2"/>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71F-46E5-A3C9-5CDD689BEA5A}"/>
                </c:ext>
              </c:extLst>
            </c:dLbl>
            <c:dLbl>
              <c:idx val="3"/>
              <c:layout>
                <c:manualLayout>
                  <c:x val="-8.9365504915103425E-3"/>
                  <c:y val="2.080321201593526E-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53-4718-8F18-40EA5C94BA79}"/>
                </c:ext>
              </c:extLst>
            </c:dLbl>
            <c:dLbl>
              <c:idx val="4"/>
              <c:layout>
                <c:manualLayout>
                  <c:x val="-1.0723860589812333E-2"/>
                  <c:y val="4.8436252437381215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53-4718-8F18-40EA5C94BA79}"/>
                </c:ext>
              </c:extLst>
            </c:dLbl>
            <c:dLbl>
              <c:idx val="5"/>
              <c:layout>
                <c:manualLayout>
                  <c:x val="-1.0723860589812333E-2"/>
                  <c:y val="4.8436252437381215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53-4718-8F18-40EA5C94BA79}"/>
                </c:ext>
              </c:extLst>
            </c:dLbl>
            <c:dLbl>
              <c:idx val="9"/>
              <c:layout>
                <c:manualLayout>
                  <c:x val="-1.0723860589812399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53-4718-8F18-40EA5C94BA79}"/>
                </c:ext>
              </c:extLst>
            </c:dLbl>
            <c:dLbl>
              <c:idx val="12"/>
              <c:layout>
                <c:manualLayout>
                  <c:x val="-1.0723860589812399E-2"/>
                  <c:y val="2.0803212025622512E-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53-4718-8F18-40EA5C94BA79}"/>
                </c:ext>
              </c:extLst>
            </c:dLbl>
            <c:dLbl>
              <c:idx val="15"/>
              <c:tx>
                <c:rich>
                  <a:bodyPr/>
                  <a:lstStyle/>
                  <a:p>
                    <a:r>
                      <a:rPr lang="en-US"/>
                      <a:t>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371-4263-99D3-178D7996EDE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Dati!$B$4:$B$22</c:f>
              <c:strCache>
                <c:ptCount val="18"/>
                <c:pt idx="0">
                  <c:v>Valsts ugunsdzēsības un glābšanas dienests (VUGD)</c:v>
                </c:pt>
                <c:pt idx="1">
                  <c:v>Uzņēmumu reģistrs (UR)</c:v>
                </c:pt>
                <c:pt idx="2">
                  <c:v>Ceļu satiksmes drošības direkcija (CSDD)</c:v>
                </c:pt>
                <c:pt idx="3">
                  <c:v>Valsts sociālās apdrošināšanas aģentūra (VSAA)</c:v>
                </c:pt>
                <c:pt idx="4">
                  <c:v>Pilsonības un migrācijas lietu pārvalde (PMLP)</c:v>
                </c:pt>
                <c:pt idx="5">
                  <c:v>Notariāti</c:v>
                </c:pt>
                <c:pt idx="6">
                  <c:v>Patērētāju tiesību aizsardzības centrs (PTAC)</c:v>
                </c:pt>
                <c:pt idx="7">
                  <c:v>Valsts kontrole (VK)</c:v>
                </c:pt>
                <c:pt idx="8">
                  <c:v>Satiksmes uzraudzības un koordinācijas birojs (Ceļu policija)</c:v>
                </c:pt>
                <c:pt idx="9">
                  <c:v>Valsts zemes dienests (VZD)</c:v>
                </c:pt>
                <c:pt idx="10">
                  <c:v>Valsts darba inspekcija (VDI)</c:v>
                </c:pt>
                <c:pt idx="11">
                  <c:v>Valsts kultūras pieminekļu aizsardzības inspekcija (VKPAI)</c:v>
                </c:pt>
                <c:pt idx="12">
                  <c:v>Pārtikas un veterinārais dienests (PVD)</c:v>
                </c:pt>
                <c:pt idx="13">
                  <c:v>Robežsardze</c:v>
                </c:pt>
                <c:pt idx="14">
                  <c:v>Latvijas Investīciju un attīstības aģentūra (LIAA)</c:v>
                </c:pt>
                <c:pt idx="16">
                  <c:v>Valsts ieņēmumu dienests (VID)</c:v>
                </c:pt>
                <c:pt idx="17">
                  <c:v>Konkurences padome (KP)</c:v>
                </c:pt>
              </c:strCache>
            </c:strRef>
          </c:cat>
          <c:val>
            <c:numRef>
              <c:f>Dati!$D$4:$D$22</c:f>
              <c:numCache>
                <c:formatCode>0</c:formatCode>
                <c:ptCount val="19"/>
                <c:pt idx="0" formatCode="0.0">
                  <c:v>0.49535603715170096</c:v>
                </c:pt>
                <c:pt idx="1">
                  <c:v>1.4517234262125849</c:v>
                </c:pt>
                <c:pt idx="2">
                  <c:v>2.5642223205071399</c:v>
                </c:pt>
                <c:pt idx="3">
                  <c:v>1.3945215981129242</c:v>
                </c:pt>
                <c:pt idx="4">
                  <c:v>1.9242223205071429</c:v>
                </c:pt>
                <c:pt idx="5">
                  <c:v>2.1032109685979572</c:v>
                </c:pt>
                <c:pt idx="6">
                  <c:v>3.2729116909921738</c:v>
                </c:pt>
                <c:pt idx="7">
                  <c:v>4.0846351172047628</c:v>
                </c:pt>
                <c:pt idx="8">
                  <c:v>2.7775556538404724</c:v>
                </c:pt>
                <c:pt idx="9">
                  <c:v>1.9127347781217676</c:v>
                </c:pt>
                <c:pt idx="10">
                  <c:v>3.1854695562435387</c:v>
                </c:pt>
                <c:pt idx="11">
                  <c:v>2.8462450243255089</c:v>
                </c:pt>
                <c:pt idx="12">
                  <c:v>2.3508889871738075</c:v>
                </c:pt>
                <c:pt idx="13">
                  <c:v>2.8691021671826515</c:v>
                </c:pt>
                <c:pt idx="14">
                  <c:v>3.5549343948105423</c:v>
                </c:pt>
                <c:pt idx="15">
                  <c:v>3.5549343948105423</c:v>
                </c:pt>
                <c:pt idx="16">
                  <c:v>4.6789208314904762</c:v>
                </c:pt>
                <c:pt idx="17">
                  <c:v>6.6717145805690485</c:v>
                </c:pt>
                <c:pt idx="18">
                  <c:v>4.0502904319622441</c:v>
                </c:pt>
              </c:numCache>
            </c:numRef>
          </c:val>
          <c:extLst>
            <c:ext xmlns:c16="http://schemas.microsoft.com/office/drawing/2014/chart" uri="{C3380CC4-5D6E-409C-BE32-E72D297353CC}">
              <c16:uniqueId val="{00000008-A953-4718-8F18-40EA5C94BA79}"/>
            </c:ext>
          </c:extLst>
        </c:ser>
        <c:ser>
          <c:idx val="2"/>
          <c:order val="2"/>
          <c:tx>
            <c:strRef>
              <c:f>Dati!$E$3</c:f>
              <c:strCache>
                <c:ptCount val="1"/>
                <c:pt idx="0">
                  <c:v>2</c:v>
                </c:pt>
              </c:strCache>
            </c:strRef>
          </c:tx>
          <c:spPr>
            <a:solidFill>
              <a:srgbClr val="E4C7AA"/>
            </a:solidFill>
            <a:ln>
              <a:noFill/>
            </a:ln>
            <a:effectLst/>
          </c:spPr>
          <c:invertIfNegative val="0"/>
          <c:dLbls>
            <c:dLbl>
              <c:idx val="3"/>
              <c:tx>
                <c:rich>
                  <a:bodyPr/>
                  <a:lstStyle/>
                  <a:p>
                    <a:r>
                      <a:rPr lang="en-US"/>
                      <a:t>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371-4263-99D3-178D7996EDE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Dati!$B$4:$B$22</c:f>
              <c:strCache>
                <c:ptCount val="18"/>
                <c:pt idx="0">
                  <c:v>Valsts ugunsdzēsības un glābšanas dienests (VUGD)</c:v>
                </c:pt>
                <c:pt idx="1">
                  <c:v>Uzņēmumu reģistrs (UR)</c:v>
                </c:pt>
                <c:pt idx="2">
                  <c:v>Ceļu satiksmes drošības direkcija (CSDD)</c:v>
                </c:pt>
                <c:pt idx="3">
                  <c:v>Valsts sociālās apdrošināšanas aģentūra (VSAA)</c:v>
                </c:pt>
                <c:pt idx="4">
                  <c:v>Pilsonības un migrācijas lietu pārvalde (PMLP)</c:v>
                </c:pt>
                <c:pt idx="5">
                  <c:v>Notariāti</c:v>
                </c:pt>
                <c:pt idx="6">
                  <c:v>Patērētāju tiesību aizsardzības centrs (PTAC)</c:v>
                </c:pt>
                <c:pt idx="7">
                  <c:v>Valsts kontrole (VK)</c:v>
                </c:pt>
                <c:pt idx="8">
                  <c:v>Satiksmes uzraudzības un koordinācijas birojs (Ceļu policija)</c:v>
                </c:pt>
                <c:pt idx="9">
                  <c:v>Valsts zemes dienests (VZD)</c:v>
                </c:pt>
                <c:pt idx="10">
                  <c:v>Valsts darba inspekcija (VDI)</c:v>
                </c:pt>
                <c:pt idx="11">
                  <c:v>Valsts kultūras pieminekļu aizsardzības inspekcija (VKPAI)</c:v>
                </c:pt>
                <c:pt idx="12">
                  <c:v>Pārtikas un veterinārais dienests (PVD)</c:v>
                </c:pt>
                <c:pt idx="13">
                  <c:v>Robežsardze</c:v>
                </c:pt>
                <c:pt idx="14">
                  <c:v>Latvijas Investīciju un attīstības aģentūra (LIAA)</c:v>
                </c:pt>
                <c:pt idx="16">
                  <c:v>Valsts ieņēmumu dienests (VID)</c:v>
                </c:pt>
                <c:pt idx="17">
                  <c:v>Konkurences padome (KP)</c:v>
                </c:pt>
              </c:strCache>
            </c:strRef>
          </c:cat>
          <c:val>
            <c:numRef>
              <c:f>Dati!$E$4:$E$22</c:f>
              <c:numCache>
                <c:formatCode>0</c:formatCode>
                <c:ptCount val="19"/>
                <c:pt idx="0">
                  <c:v>1.3486893704850311</c:v>
                </c:pt>
                <c:pt idx="1">
                  <c:v>0.93351024620374123</c:v>
                </c:pt>
                <c:pt idx="2">
                  <c:v>3.7682677281438748</c:v>
                </c:pt>
                <c:pt idx="3">
                  <c:v>2.442435500515987</c:v>
                </c:pt>
                <c:pt idx="4">
                  <c:v>2.9721362229102062</c:v>
                </c:pt>
                <c:pt idx="5">
                  <c:v>3.589279080053061</c:v>
                </c:pt>
                <c:pt idx="6">
                  <c:v>4.5456464691139464</c:v>
                </c:pt>
                <c:pt idx="7">
                  <c:v>5.3802270381836763</c:v>
                </c:pt>
                <c:pt idx="8">
                  <c:v>5.8599911543564609</c:v>
                </c:pt>
                <c:pt idx="9">
                  <c:v>4.2407666224384339</c:v>
                </c:pt>
                <c:pt idx="10">
                  <c:v>3.5549343948105423</c:v>
                </c:pt>
                <c:pt idx="11">
                  <c:v>4.0159457467197264</c:v>
                </c:pt>
                <c:pt idx="12">
                  <c:v>5.1096918767506834</c:v>
                </c:pt>
                <c:pt idx="13">
                  <c:v>5.8714786967418364</c:v>
                </c:pt>
                <c:pt idx="14">
                  <c:v>6.3709391124870791</c:v>
                </c:pt>
                <c:pt idx="15">
                  <c:v>6.6488574377119054</c:v>
                </c:pt>
                <c:pt idx="16">
                  <c:v>9.3046262715612258</c:v>
                </c:pt>
                <c:pt idx="17">
                  <c:v>8.3024266548724484</c:v>
                </c:pt>
                <c:pt idx="18">
                  <c:v>11.366109391124828</c:v>
                </c:pt>
              </c:numCache>
            </c:numRef>
          </c:val>
          <c:extLst>
            <c:ext xmlns:c16="http://schemas.microsoft.com/office/drawing/2014/chart" uri="{C3380CC4-5D6E-409C-BE32-E72D297353CC}">
              <c16:uniqueId val="{00000009-A953-4718-8F18-40EA5C94BA79}"/>
            </c:ext>
          </c:extLst>
        </c:ser>
        <c:ser>
          <c:idx val="3"/>
          <c:order val="3"/>
          <c:tx>
            <c:strRef>
              <c:f>Dati!$F$3</c:f>
              <c:strCache>
                <c:ptCount val="1"/>
                <c:pt idx="0">
                  <c:v>3</c:v>
                </c:pt>
              </c:strCache>
            </c:strRef>
          </c:tx>
          <c:spPr>
            <a:solidFill>
              <a:srgbClr val="FFE699"/>
            </a:solidFill>
            <a:ln>
              <a:noFill/>
            </a:ln>
            <a:effectLst/>
          </c:spPr>
          <c:invertIfNegative val="0"/>
          <c:dLbls>
            <c:dLbl>
              <c:idx val="9"/>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371-4263-99D3-178D7996EDE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Dati!$B$4:$B$22</c:f>
              <c:strCache>
                <c:ptCount val="18"/>
                <c:pt idx="0">
                  <c:v>Valsts ugunsdzēsības un glābšanas dienests (VUGD)</c:v>
                </c:pt>
                <c:pt idx="1">
                  <c:v>Uzņēmumu reģistrs (UR)</c:v>
                </c:pt>
                <c:pt idx="2">
                  <c:v>Ceļu satiksmes drošības direkcija (CSDD)</c:v>
                </c:pt>
                <c:pt idx="3">
                  <c:v>Valsts sociālās apdrošināšanas aģentūra (VSAA)</c:v>
                </c:pt>
                <c:pt idx="4">
                  <c:v>Pilsonības un migrācijas lietu pārvalde (PMLP)</c:v>
                </c:pt>
                <c:pt idx="5">
                  <c:v>Notariāti</c:v>
                </c:pt>
                <c:pt idx="6">
                  <c:v>Patērētāju tiesību aizsardzības centrs (PTAC)</c:v>
                </c:pt>
                <c:pt idx="7">
                  <c:v>Valsts kontrole (VK)</c:v>
                </c:pt>
                <c:pt idx="8">
                  <c:v>Satiksmes uzraudzības un koordinācijas birojs (Ceļu policija)</c:v>
                </c:pt>
                <c:pt idx="9">
                  <c:v>Valsts zemes dienests (VZD)</c:v>
                </c:pt>
                <c:pt idx="10">
                  <c:v>Valsts darba inspekcija (VDI)</c:v>
                </c:pt>
                <c:pt idx="11">
                  <c:v>Valsts kultūras pieminekļu aizsardzības inspekcija (VKPAI)</c:v>
                </c:pt>
                <c:pt idx="12">
                  <c:v>Pārtikas un veterinārais dienests (PVD)</c:v>
                </c:pt>
                <c:pt idx="13">
                  <c:v>Robežsardze</c:v>
                </c:pt>
                <c:pt idx="14">
                  <c:v>Latvijas Investīciju un attīstības aģentūra (LIAA)</c:v>
                </c:pt>
                <c:pt idx="16">
                  <c:v>Valsts ieņēmumu dienests (VID)</c:v>
                </c:pt>
                <c:pt idx="17">
                  <c:v>Konkurences padome (KP)</c:v>
                </c:pt>
              </c:strCache>
            </c:strRef>
          </c:cat>
          <c:val>
            <c:numRef>
              <c:f>Dati!$F$4:$F$22</c:f>
              <c:numCache>
                <c:formatCode>0</c:formatCode>
                <c:ptCount val="19"/>
                <c:pt idx="0">
                  <c:v>15.214554032139104</c:v>
                </c:pt>
                <c:pt idx="1">
                  <c:v>15.854554032139106</c:v>
                </c:pt>
                <c:pt idx="2">
                  <c:v>18.06079905646461</c:v>
                </c:pt>
                <c:pt idx="3">
                  <c:v>20.07246351172039</c:v>
                </c:pt>
                <c:pt idx="4">
                  <c:v>23.010255049388071</c:v>
                </c:pt>
                <c:pt idx="5">
                  <c:v>27.670305174701326</c:v>
                </c:pt>
                <c:pt idx="6">
                  <c:v>25.15918030370031</c:v>
                </c:pt>
                <c:pt idx="7">
                  <c:v>24.972808491817656</c:v>
                </c:pt>
                <c:pt idx="8">
                  <c:v>25.083225711337047</c:v>
                </c:pt>
                <c:pt idx="9">
                  <c:v>30.447978770455403</c:v>
                </c:pt>
                <c:pt idx="10">
                  <c:v>29.018994545186356</c:v>
                </c:pt>
                <c:pt idx="11">
                  <c:v>30.897384638065599</c:v>
                </c:pt>
                <c:pt idx="12">
                  <c:v>30.649706619489749</c:v>
                </c:pt>
                <c:pt idx="13">
                  <c:v>30.851788294264924</c:v>
                </c:pt>
                <c:pt idx="14">
                  <c:v>34.200654577620362</c:v>
                </c:pt>
                <c:pt idx="15">
                  <c:v>33.606368863334644</c:v>
                </c:pt>
                <c:pt idx="16">
                  <c:v>30.032563762346896</c:v>
                </c:pt>
                <c:pt idx="17">
                  <c:v>27.704649859943842</c:v>
                </c:pt>
                <c:pt idx="18">
                  <c:v>31.720595606663558</c:v>
                </c:pt>
              </c:numCache>
            </c:numRef>
          </c:val>
          <c:extLst>
            <c:ext xmlns:c16="http://schemas.microsoft.com/office/drawing/2014/chart" uri="{C3380CC4-5D6E-409C-BE32-E72D297353CC}">
              <c16:uniqueId val="{0000000A-A953-4718-8F18-40EA5C94BA79}"/>
            </c:ext>
          </c:extLst>
        </c:ser>
        <c:ser>
          <c:idx val="4"/>
          <c:order val="4"/>
          <c:tx>
            <c:strRef>
              <c:f>Dati!$G$3</c:f>
              <c:strCache>
                <c:ptCount val="1"/>
                <c:pt idx="0">
                  <c:v>4</c:v>
                </c:pt>
              </c:strCache>
            </c:strRef>
          </c:tx>
          <c:spPr>
            <a:solidFill>
              <a:srgbClr val="C3D6CC"/>
            </a:solidFill>
            <a:ln>
              <a:noFill/>
            </a:ln>
            <a:effectLst/>
          </c:spPr>
          <c:invertIfNegative val="0"/>
          <c:dLbls>
            <c:dLbl>
              <c:idx val="7"/>
              <c:tx>
                <c:rich>
                  <a:bodyPr/>
                  <a:lstStyle/>
                  <a:p>
                    <a:r>
                      <a:rPr lang="en-US"/>
                      <a:t>41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371-4263-99D3-178D7996EDE5}"/>
                </c:ext>
              </c:extLst>
            </c:dLbl>
            <c:dLbl>
              <c:idx val="10"/>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371-4263-99D3-178D7996EDE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Dati!$B$4:$B$22</c:f>
              <c:strCache>
                <c:ptCount val="18"/>
                <c:pt idx="0">
                  <c:v>Valsts ugunsdzēsības un glābšanas dienests (VUGD)</c:v>
                </c:pt>
                <c:pt idx="1">
                  <c:v>Uzņēmumu reģistrs (UR)</c:v>
                </c:pt>
                <c:pt idx="2">
                  <c:v>Ceļu satiksmes drošības direkcija (CSDD)</c:v>
                </c:pt>
                <c:pt idx="3">
                  <c:v>Valsts sociālās apdrošināšanas aģentūra (VSAA)</c:v>
                </c:pt>
                <c:pt idx="4">
                  <c:v>Pilsonības un migrācijas lietu pārvalde (PMLP)</c:v>
                </c:pt>
                <c:pt idx="5">
                  <c:v>Notariāti</c:v>
                </c:pt>
                <c:pt idx="6">
                  <c:v>Patērētāju tiesību aizsardzības centrs (PTAC)</c:v>
                </c:pt>
                <c:pt idx="7">
                  <c:v>Valsts kontrole (VK)</c:v>
                </c:pt>
                <c:pt idx="8">
                  <c:v>Satiksmes uzraudzības un koordinācijas birojs (Ceļu policija)</c:v>
                </c:pt>
                <c:pt idx="9">
                  <c:v>Valsts zemes dienests (VZD)</c:v>
                </c:pt>
                <c:pt idx="10">
                  <c:v>Valsts darba inspekcija (VDI)</c:v>
                </c:pt>
                <c:pt idx="11">
                  <c:v>Valsts kultūras pieminekļu aizsardzības inspekcija (VKPAI)</c:v>
                </c:pt>
                <c:pt idx="12">
                  <c:v>Pārtikas un veterinārais dienests (PVD)</c:v>
                </c:pt>
                <c:pt idx="13">
                  <c:v>Robežsardze</c:v>
                </c:pt>
                <c:pt idx="14">
                  <c:v>Latvijas Investīciju un attīstības aģentūra (LIAA)</c:v>
                </c:pt>
                <c:pt idx="16">
                  <c:v>Valsts ieņēmumu dienests (VID)</c:v>
                </c:pt>
                <c:pt idx="17">
                  <c:v>Konkurences padome (KP)</c:v>
                </c:pt>
              </c:strCache>
            </c:strRef>
          </c:cat>
          <c:val>
            <c:numRef>
              <c:f>Dati!$G$4:$G$22</c:f>
              <c:numCache>
                <c:formatCode>0</c:formatCode>
                <c:ptCount val="19"/>
                <c:pt idx="0">
                  <c:v>43.093144626271368</c:v>
                </c:pt>
                <c:pt idx="1">
                  <c:v>44.01927170868327</c:v>
                </c:pt>
                <c:pt idx="2">
                  <c:v>39.294636591478508</c:v>
                </c:pt>
                <c:pt idx="3">
                  <c:v>44.202364735367617</c:v>
                </c:pt>
                <c:pt idx="4">
                  <c:v>42.274038036266944</c:v>
                </c:pt>
                <c:pt idx="5">
                  <c:v>38.921185316231579</c:v>
                </c:pt>
                <c:pt idx="6">
                  <c:v>44.145280849181567</c:v>
                </c:pt>
                <c:pt idx="7">
                  <c:v>40.361421200058786</c:v>
                </c:pt>
                <c:pt idx="8">
                  <c:v>44.324269497272383</c:v>
                </c:pt>
                <c:pt idx="9">
                  <c:v>42.278142414860483</c:v>
                </c:pt>
                <c:pt idx="10">
                  <c:v>43.592722983930209</c:v>
                </c:pt>
                <c:pt idx="11">
                  <c:v>43.009924812029872</c:v>
                </c:pt>
                <c:pt idx="12">
                  <c:v>42.525938375349938</c:v>
                </c:pt>
                <c:pt idx="13">
                  <c:v>39.995942798171711</c:v>
                </c:pt>
                <c:pt idx="14">
                  <c:v>36.360949432404368</c:v>
                </c:pt>
                <c:pt idx="15">
                  <c:v>41.16576146247953</c:v>
                </c:pt>
                <c:pt idx="16">
                  <c:v>38.52148017101559</c:v>
                </c:pt>
                <c:pt idx="17">
                  <c:v>38.52148017101559</c:v>
                </c:pt>
                <c:pt idx="18">
                  <c:v>32.790541058528525</c:v>
                </c:pt>
              </c:numCache>
            </c:numRef>
          </c:val>
          <c:extLst>
            <c:ext xmlns:c16="http://schemas.microsoft.com/office/drawing/2014/chart" uri="{C3380CC4-5D6E-409C-BE32-E72D297353CC}">
              <c16:uniqueId val="{0000000B-A953-4718-8F18-40EA5C94BA79}"/>
            </c:ext>
          </c:extLst>
        </c:ser>
        <c:ser>
          <c:idx val="5"/>
          <c:order val="5"/>
          <c:tx>
            <c:strRef>
              <c:f>Dati!$H$3</c:f>
              <c:strCache>
                <c:ptCount val="1"/>
                <c:pt idx="0">
                  <c:v>Ļoti godīgi (5)</c:v>
                </c:pt>
              </c:strCache>
            </c:strRef>
          </c:tx>
          <c:spPr>
            <a:solidFill>
              <a:srgbClr val="4C8264"/>
            </a:solidFill>
            <a:ln>
              <a:noFill/>
            </a:ln>
            <a:effectLst/>
          </c:spPr>
          <c:invertIfNegative val="0"/>
          <c:dLbls>
            <c:dLbl>
              <c:idx val="2"/>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71F-46E5-A3C9-5CDD689BEA5A}"/>
                </c:ext>
              </c:extLst>
            </c:dLbl>
            <c:dLbl>
              <c:idx val="5"/>
              <c:tx>
                <c:rich>
                  <a:bodyPr/>
                  <a:lstStyle/>
                  <a:p>
                    <a:r>
                      <a:rPr lang="en-US"/>
                      <a:t>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371-4263-99D3-178D7996EDE5}"/>
                </c:ext>
              </c:extLst>
            </c:dLbl>
            <c:dLbl>
              <c:idx val="17"/>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371-4263-99D3-178D7996EDE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Dati!$B$4:$B$22</c:f>
              <c:strCache>
                <c:ptCount val="18"/>
                <c:pt idx="0">
                  <c:v>Valsts ugunsdzēsības un glābšanas dienests (VUGD)</c:v>
                </c:pt>
                <c:pt idx="1">
                  <c:v>Uzņēmumu reģistrs (UR)</c:v>
                </c:pt>
                <c:pt idx="2">
                  <c:v>Ceļu satiksmes drošības direkcija (CSDD)</c:v>
                </c:pt>
                <c:pt idx="3">
                  <c:v>Valsts sociālās apdrošināšanas aģentūra (VSAA)</c:v>
                </c:pt>
                <c:pt idx="4">
                  <c:v>Pilsonības un migrācijas lietu pārvalde (PMLP)</c:v>
                </c:pt>
                <c:pt idx="5">
                  <c:v>Notariāti</c:v>
                </c:pt>
                <c:pt idx="6">
                  <c:v>Patērētāju tiesību aizsardzības centrs (PTAC)</c:v>
                </c:pt>
                <c:pt idx="7">
                  <c:v>Valsts kontrole (VK)</c:v>
                </c:pt>
                <c:pt idx="8">
                  <c:v>Satiksmes uzraudzības un koordinācijas birojs (Ceļu policija)</c:v>
                </c:pt>
                <c:pt idx="9">
                  <c:v>Valsts zemes dienests (VZD)</c:v>
                </c:pt>
                <c:pt idx="10">
                  <c:v>Valsts darba inspekcija (VDI)</c:v>
                </c:pt>
                <c:pt idx="11">
                  <c:v>Valsts kultūras pieminekļu aizsardzības inspekcija (VKPAI)</c:v>
                </c:pt>
                <c:pt idx="12">
                  <c:v>Pārtikas un veterinārais dienests (PVD)</c:v>
                </c:pt>
                <c:pt idx="13">
                  <c:v>Robežsardze</c:v>
                </c:pt>
                <c:pt idx="14">
                  <c:v>Latvijas Investīciju un attīstības aģentūra (LIAA)</c:v>
                </c:pt>
                <c:pt idx="16">
                  <c:v>Valsts ieņēmumu dienests (VID)</c:v>
                </c:pt>
                <c:pt idx="17">
                  <c:v>Konkurences padome (KP)</c:v>
                </c:pt>
              </c:strCache>
            </c:strRef>
          </c:cat>
          <c:val>
            <c:numRef>
              <c:f>Dati!$H$4:$H$22</c:f>
              <c:numCache>
                <c:formatCode>0</c:formatCode>
                <c:ptCount val="19"/>
                <c:pt idx="0">
                  <c:v>39.848255933952323</c:v>
                </c:pt>
                <c:pt idx="1">
                  <c:v>37.740940586760836</c:v>
                </c:pt>
                <c:pt idx="2">
                  <c:v>36.312074303405396</c:v>
                </c:pt>
                <c:pt idx="3">
                  <c:v>31.888214654282606</c:v>
                </c:pt>
                <c:pt idx="4">
                  <c:v>29.819348370927173</c:v>
                </c:pt>
                <c:pt idx="5">
                  <c:v>27.716019460415609</c:v>
                </c:pt>
                <c:pt idx="6">
                  <c:v>22.876980687011539</c:v>
                </c:pt>
                <c:pt idx="7">
                  <c:v>25.200908152734666</c:v>
                </c:pt>
                <c:pt idx="8">
                  <c:v>21.954957983193175</c:v>
                </c:pt>
                <c:pt idx="9">
                  <c:v>21.12037741412345</c:v>
                </c:pt>
                <c:pt idx="10">
                  <c:v>20.64787851982889</c:v>
                </c:pt>
                <c:pt idx="11">
                  <c:v>19.230499778858825</c:v>
                </c:pt>
                <c:pt idx="12">
                  <c:v>19.363774141235357</c:v>
                </c:pt>
                <c:pt idx="13">
                  <c:v>20.411688043638417</c:v>
                </c:pt>
                <c:pt idx="14">
                  <c:v>19.512522482677191</c:v>
                </c:pt>
                <c:pt idx="15">
                  <c:v>15.024077841662914</c:v>
                </c:pt>
                <c:pt idx="16">
                  <c:v>17.462408963585361</c:v>
                </c:pt>
                <c:pt idx="17">
                  <c:v>18.799728733598624</c:v>
                </c:pt>
                <c:pt idx="18">
                  <c:v>20.07246351172039</c:v>
                </c:pt>
              </c:numCache>
            </c:numRef>
          </c:val>
          <c:extLst>
            <c:ext xmlns:c16="http://schemas.microsoft.com/office/drawing/2014/chart" uri="{C3380CC4-5D6E-409C-BE32-E72D297353CC}">
              <c16:uniqueId val="{0000000C-A953-4718-8F18-40EA5C94BA79}"/>
            </c:ext>
          </c:extLst>
        </c:ser>
        <c:dLbls>
          <c:showLegendKey val="0"/>
          <c:showVal val="0"/>
          <c:showCatName val="0"/>
          <c:showSerName val="0"/>
          <c:showPercent val="0"/>
          <c:showBubbleSize val="0"/>
        </c:dLbls>
        <c:gapWidth val="30"/>
        <c:overlap val="100"/>
        <c:axId val="165225216"/>
        <c:axId val="165226752"/>
      </c:barChart>
      <c:catAx>
        <c:axId val="165225216"/>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5226752"/>
        <c:crosses val="autoZero"/>
        <c:auto val="1"/>
        <c:lblAlgn val="ctr"/>
        <c:lblOffset val="100"/>
        <c:noMultiLvlLbl val="0"/>
      </c:catAx>
      <c:valAx>
        <c:axId val="165226752"/>
        <c:scaling>
          <c:orientation val="minMax"/>
          <c:max val="110"/>
          <c:min val="0"/>
        </c:scaling>
        <c:delete val="1"/>
        <c:axPos val="t"/>
        <c:numFmt formatCode="General" sourceLinked="1"/>
        <c:majorTickMark val="out"/>
        <c:minorTickMark val="none"/>
        <c:tickLblPos val="nextTo"/>
        <c:crossAx val="165225216"/>
        <c:crosses val="autoZero"/>
        <c:crossBetween val="between"/>
      </c:valAx>
      <c:spPr>
        <a:noFill/>
        <a:ln>
          <a:noFill/>
        </a:ln>
        <a:effectLst/>
      </c:spPr>
    </c:plotArea>
    <c:legend>
      <c:legendPos val="t"/>
      <c:legendEntry>
        <c:idx val="0"/>
        <c:delete val="1"/>
      </c:legendEntry>
      <c:layout>
        <c:manualLayout>
          <c:xMode val="edge"/>
          <c:yMode val="edge"/>
          <c:x val="0.42674604012300071"/>
          <c:y val="5.5877427474802018E-4"/>
          <c:w val="0.57122615765087126"/>
          <c:h val="4.065421234110441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lv-LV" sz="1000" i="1" dirty="0">
                <a:solidFill>
                  <a:sysClr val="windowText" lastClr="000000"/>
                </a:solidFill>
                <a:latin typeface="Arial" panose="020B0604020202020204" pitchFamily="34" charset="0"/>
                <a:cs typeface="Arial" panose="020B0604020202020204" pitchFamily="34" charset="0"/>
              </a:rPr>
              <a:t>Indekss</a:t>
            </a:r>
          </a:p>
        </c:rich>
      </c:tx>
      <c:layout>
        <c:manualLayout>
          <c:xMode val="edge"/>
          <c:yMode val="edge"/>
          <c:x val="0.41623523622047248"/>
          <c:y val="2.3216178437465436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lv-LV"/>
        </a:p>
      </c:txPr>
    </c:title>
    <c:autoTitleDeleted val="0"/>
    <c:plotArea>
      <c:layout>
        <c:manualLayout>
          <c:layoutTarget val="inner"/>
          <c:xMode val="edge"/>
          <c:yMode val="edge"/>
          <c:x val="0.10036745406824148"/>
          <c:y val="0.10319653225165037"/>
          <c:w val="0.81046587926509184"/>
          <c:h val="0.88909021429792545"/>
        </c:manualLayout>
      </c:layout>
      <c:barChart>
        <c:barDir val="bar"/>
        <c:grouping val="clustered"/>
        <c:varyColors val="0"/>
        <c:ser>
          <c:idx val="0"/>
          <c:order val="0"/>
          <c:spPr>
            <a:solidFill>
              <a:srgbClr val="84AC94"/>
            </a:solidFill>
            <a:ln>
              <a:noFill/>
            </a:ln>
            <a:effectLst/>
          </c:spPr>
          <c:invertIfNegative val="0"/>
          <c:dPt>
            <c:idx val="14"/>
            <c:invertIfNegative val="0"/>
            <c:bubble3D val="0"/>
            <c:spPr>
              <a:solidFill>
                <a:srgbClr val="C89058"/>
              </a:solidFill>
              <a:ln>
                <a:noFill/>
              </a:ln>
              <a:effectLst/>
            </c:spPr>
            <c:extLst>
              <c:ext xmlns:c16="http://schemas.microsoft.com/office/drawing/2014/chart" uri="{C3380CC4-5D6E-409C-BE32-E72D297353CC}">
                <c16:uniqueId val="{00000001-C45B-4CBE-8BAB-42F8880C9A4A}"/>
              </c:ext>
            </c:extLst>
          </c:dPt>
          <c:dPt>
            <c:idx val="15"/>
            <c:invertIfNegative val="0"/>
            <c:bubble3D val="0"/>
            <c:spPr>
              <a:solidFill>
                <a:srgbClr val="C89058"/>
              </a:solidFill>
              <a:ln>
                <a:noFill/>
              </a:ln>
              <a:effectLst/>
            </c:spPr>
            <c:extLst>
              <c:ext xmlns:c16="http://schemas.microsoft.com/office/drawing/2014/chart" uri="{C3380CC4-5D6E-409C-BE32-E72D297353CC}">
                <c16:uniqueId val="{00000003-C45B-4CBE-8BAB-42F8880C9A4A}"/>
              </c:ext>
            </c:extLst>
          </c:dPt>
          <c:dPt>
            <c:idx val="16"/>
            <c:invertIfNegative val="0"/>
            <c:bubble3D val="0"/>
            <c:spPr>
              <a:solidFill>
                <a:srgbClr val="C89058"/>
              </a:solidFill>
              <a:ln>
                <a:noFill/>
              </a:ln>
              <a:effectLst/>
            </c:spPr>
            <c:extLst>
              <c:ext xmlns:c16="http://schemas.microsoft.com/office/drawing/2014/chart" uri="{C3380CC4-5D6E-409C-BE32-E72D297353CC}">
                <c16:uniqueId val="{00000005-C45B-4CBE-8BAB-42F8880C9A4A}"/>
              </c:ext>
            </c:extLst>
          </c:dPt>
          <c:dPt>
            <c:idx val="17"/>
            <c:invertIfNegative val="0"/>
            <c:bubble3D val="0"/>
            <c:spPr>
              <a:solidFill>
                <a:srgbClr val="C89058"/>
              </a:solidFill>
              <a:ln>
                <a:noFill/>
              </a:ln>
              <a:effectLst/>
            </c:spPr>
            <c:extLst>
              <c:ext xmlns:c16="http://schemas.microsoft.com/office/drawing/2014/chart" uri="{C3380CC4-5D6E-409C-BE32-E72D297353CC}">
                <c16:uniqueId val="{00000007-C45B-4CBE-8BAB-42F8880C9A4A}"/>
              </c:ext>
            </c:extLst>
          </c:dPt>
          <c:dPt>
            <c:idx val="18"/>
            <c:invertIfNegative val="0"/>
            <c:bubble3D val="0"/>
            <c:spPr>
              <a:solidFill>
                <a:srgbClr val="C89058"/>
              </a:solidFill>
              <a:ln>
                <a:noFill/>
              </a:ln>
              <a:effectLst/>
            </c:spPr>
            <c:extLst>
              <c:ext xmlns:c16="http://schemas.microsoft.com/office/drawing/2014/chart" uri="{C3380CC4-5D6E-409C-BE32-E72D297353CC}">
                <c16:uniqueId val="{00000009-C45B-4CBE-8BAB-42F8880C9A4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Dati!$N$23:$N$41</c:f>
              <c:numCache>
                <c:formatCode>0</c:formatCode>
                <c:ptCount val="19"/>
                <c:pt idx="0">
                  <c:v>24.871413828689249</c:v>
                </c:pt>
                <c:pt idx="1">
                  <c:v>24.768497714875302</c:v>
                </c:pt>
                <c:pt idx="2">
                  <c:v>24.686622438448953</c:v>
                </c:pt>
                <c:pt idx="3">
                  <c:v>24.288615656788906</c:v>
                </c:pt>
                <c:pt idx="4">
                  <c:v>23.949332153914078</c:v>
                </c:pt>
                <c:pt idx="5">
                  <c:v>22.760524841515434</c:v>
                </c:pt>
                <c:pt idx="6">
                  <c:v>22.337431814831085</c:v>
                </c:pt>
                <c:pt idx="7">
                  <c:v>20.992434026241966</c:v>
                </c:pt>
                <c:pt idx="8">
                  <c:v>19.323626713843332</c:v>
                </c:pt>
                <c:pt idx="9">
                  <c:v>12.467179713990792</c:v>
                </c:pt>
                <c:pt idx="10">
                  <c:v>11.97387586613587</c:v>
                </c:pt>
                <c:pt idx="11">
                  <c:v>10.285844021819193</c:v>
                </c:pt>
                <c:pt idx="12">
                  <c:v>6.9458233819843418</c:v>
                </c:pt>
                <c:pt idx="13">
                  <c:v>6.5859118384195465</c:v>
                </c:pt>
                <c:pt idx="14" formatCode="0.00">
                  <c:v>-2.2975084770743948E-2</c:v>
                </c:pt>
                <c:pt idx="15">
                  <c:v>-3.2787734040984624</c:v>
                </c:pt>
                <c:pt idx="16">
                  <c:v>-9.5486127082411389</c:v>
                </c:pt>
                <c:pt idx="17">
                  <c:v>-13.997027863777021</c:v>
                </c:pt>
                <c:pt idx="18">
                  <c:v>-35.589432404540588</c:v>
                </c:pt>
              </c:numCache>
            </c:numRef>
          </c:val>
          <c:extLst>
            <c:ext xmlns:c16="http://schemas.microsoft.com/office/drawing/2014/chart" uri="{C3380CC4-5D6E-409C-BE32-E72D297353CC}">
              <c16:uniqueId val="{0000000A-C45B-4CBE-8BAB-42F8880C9A4A}"/>
            </c:ext>
          </c:extLst>
        </c:ser>
        <c:dLbls>
          <c:showLegendKey val="0"/>
          <c:showVal val="0"/>
          <c:showCatName val="0"/>
          <c:showSerName val="0"/>
          <c:showPercent val="0"/>
          <c:showBubbleSize val="0"/>
        </c:dLbls>
        <c:gapWidth val="30"/>
        <c:axId val="165384576"/>
        <c:axId val="165386112"/>
      </c:barChart>
      <c:catAx>
        <c:axId val="165384576"/>
        <c:scaling>
          <c:orientation val="maxMin"/>
        </c:scaling>
        <c:delete val="0"/>
        <c:axPos val="l"/>
        <c:numFmt formatCode="General" sourceLinked="1"/>
        <c:majorTickMark val="none"/>
        <c:minorTickMark val="none"/>
        <c:tickLblPos val="none"/>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5386112"/>
        <c:crosses val="autoZero"/>
        <c:auto val="1"/>
        <c:lblAlgn val="ctr"/>
        <c:lblOffset val="100"/>
        <c:noMultiLvlLbl val="0"/>
      </c:catAx>
      <c:valAx>
        <c:axId val="165386112"/>
        <c:scaling>
          <c:orientation val="minMax"/>
          <c:max val="100"/>
          <c:min val="-100"/>
        </c:scaling>
        <c:delete val="1"/>
        <c:axPos val="t"/>
        <c:numFmt formatCode="0" sourceLinked="1"/>
        <c:majorTickMark val="out"/>
        <c:minorTickMark val="none"/>
        <c:tickLblPos val="nextTo"/>
        <c:crossAx val="1653845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961009900572076"/>
          <c:y val="7.4352735319849719E-2"/>
          <c:w val="0.45880587982802418"/>
          <c:h val="0.9103809376769082"/>
        </c:manualLayout>
      </c:layout>
      <c:barChart>
        <c:barDir val="bar"/>
        <c:grouping val="stacked"/>
        <c:varyColors val="0"/>
        <c:ser>
          <c:idx val="0"/>
          <c:order val="0"/>
          <c:tx>
            <c:strRef>
              <c:f>Dati!$C$3</c:f>
              <c:strCache>
                <c:ptCount val="1"/>
                <c:pt idx="0">
                  <c:v>.</c:v>
                </c:pt>
              </c:strCache>
            </c:strRef>
          </c:tx>
          <c:spPr>
            <a:noFill/>
            <a:ln>
              <a:noFill/>
            </a:ln>
            <a:effectLst/>
          </c:spPr>
          <c:invertIfNegative val="0"/>
          <c:cat>
            <c:strRef>
              <c:f>Dati!$B$23:$B$41</c:f>
              <c:strCache>
                <c:ptCount val="19"/>
                <c:pt idx="0">
                  <c:v>Pašvaldības policija</c:v>
                </c:pt>
                <c:pt idx="1">
                  <c:v>Latvenergo</c:v>
                </c:pt>
                <c:pt idx="2">
                  <c:v>Privātie uzņēmumi</c:v>
                </c:pt>
                <c:pt idx="3">
                  <c:v>Valsts un pašvaldības slimnīcas un poliklīnikas</c:v>
                </c:pt>
                <c:pt idx="4">
                  <c:v>Valsts policija</c:v>
                </c:pt>
                <c:pt idx="5">
                  <c:v>Būvniecības valsts kontroles birojs (BVKB)</c:v>
                </c:pt>
                <c:pt idx="6">
                  <c:v>Korupcijas novēršanas un apkarošanas birojs (KNAB)</c:v>
                </c:pt>
                <c:pt idx="7">
                  <c:v>Iepirkumu uzraudzības birojs (IUB)</c:v>
                </c:pt>
                <c:pt idx="8">
                  <c:v>Tiesas</c:v>
                </c:pt>
                <c:pt idx="9">
                  <c:v>Muita</c:v>
                </c:pt>
                <c:pt idx="10">
                  <c:v>Pašvaldību darbinieki</c:v>
                </c:pt>
                <c:pt idx="11">
                  <c:v>Pašvaldības būvvalde</c:v>
                </c:pt>
                <c:pt idx="12">
                  <c:v>Prese, radio, TV</c:v>
                </c:pt>
                <c:pt idx="13">
                  <c:v>Valsts kapitālsabiedrības</c:v>
                </c:pt>
                <c:pt idx="14">
                  <c:v>Pašvaldību kapitālsabiedrības</c:v>
                </c:pt>
                <c:pt idx="15">
                  <c:v>Pašvaldību deputāti</c:v>
                </c:pt>
                <c:pt idx="16">
                  <c:v>Latvijas valdība (Ministru kabinets)</c:v>
                </c:pt>
                <c:pt idx="17">
                  <c:v>Parlaments (Saeima)</c:v>
                </c:pt>
                <c:pt idx="18">
                  <c:v>Politiskās partijas</c:v>
                </c:pt>
              </c:strCache>
            </c:strRef>
          </c:cat>
          <c:val>
            <c:numRef>
              <c:f>Dati!$C$23:$C$41</c:f>
              <c:numCache>
                <c:formatCode>General</c:formatCode>
                <c:ptCount val="1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extLst>
            <c:ext xmlns:c16="http://schemas.microsoft.com/office/drawing/2014/chart" uri="{C3380CC4-5D6E-409C-BE32-E72D297353CC}">
              <c16:uniqueId val="{00000000-187C-4F1A-AC8A-916C686B5076}"/>
            </c:ext>
          </c:extLst>
        </c:ser>
        <c:ser>
          <c:idx val="1"/>
          <c:order val="1"/>
          <c:tx>
            <c:strRef>
              <c:f>Dati!$D$3</c:f>
              <c:strCache>
                <c:ptCount val="1"/>
                <c:pt idx="0">
                  <c:v>Negodīgi (1)</c:v>
                </c:pt>
              </c:strCache>
            </c:strRef>
          </c:tx>
          <c:spPr>
            <a:solidFill>
              <a:srgbClr val="996633"/>
            </a:solidFill>
            <a:ln>
              <a:noFill/>
            </a:ln>
            <a:effectLst/>
          </c:spPr>
          <c:invertIfNegative val="0"/>
          <c:dLbls>
            <c:dLbl>
              <c:idx val="0"/>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876-4243-B147-9FAE18E359F0}"/>
                </c:ext>
              </c:extLst>
            </c:dLbl>
            <c:dLbl>
              <c:idx val="2"/>
              <c:layout>
                <c:manualLayout>
                  <c:x val="-8.9365504915102766E-3"/>
                  <c:y val="2.4218126218690607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7C-4F1A-AC8A-916C686B5076}"/>
                </c:ext>
              </c:extLst>
            </c:dLbl>
            <c:dLbl>
              <c:idx val="9"/>
              <c:tx>
                <c:rich>
                  <a:bodyPr/>
                  <a:lstStyle/>
                  <a:p>
                    <a:r>
                      <a:rPr lang="en-US"/>
                      <a:t>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876-4243-B147-9FAE18E359F0}"/>
                </c:ext>
              </c:extLst>
            </c:dLbl>
            <c:dLbl>
              <c:idx val="10"/>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876-4243-B147-9FAE18E359F0}"/>
                </c:ext>
              </c:extLst>
            </c:dLbl>
            <c:dLbl>
              <c:idx val="11"/>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876-4243-B147-9FAE18E359F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Dati!$B$23:$B$41</c:f>
              <c:strCache>
                <c:ptCount val="19"/>
                <c:pt idx="0">
                  <c:v>Pašvaldības policija</c:v>
                </c:pt>
                <c:pt idx="1">
                  <c:v>Latvenergo</c:v>
                </c:pt>
                <c:pt idx="2">
                  <c:v>Privātie uzņēmumi</c:v>
                </c:pt>
                <c:pt idx="3">
                  <c:v>Valsts un pašvaldības slimnīcas un poliklīnikas</c:v>
                </c:pt>
                <c:pt idx="4">
                  <c:v>Valsts policija</c:v>
                </c:pt>
                <c:pt idx="5">
                  <c:v>Būvniecības valsts kontroles birojs (BVKB)</c:v>
                </c:pt>
                <c:pt idx="6">
                  <c:v>Korupcijas novēršanas un apkarošanas birojs (KNAB)</c:v>
                </c:pt>
                <c:pt idx="7">
                  <c:v>Iepirkumu uzraudzības birojs (IUB)</c:v>
                </c:pt>
                <c:pt idx="8">
                  <c:v>Tiesas</c:v>
                </c:pt>
                <c:pt idx="9">
                  <c:v>Muita</c:v>
                </c:pt>
                <c:pt idx="10">
                  <c:v>Pašvaldību darbinieki</c:v>
                </c:pt>
                <c:pt idx="11">
                  <c:v>Pašvaldības būvvalde</c:v>
                </c:pt>
                <c:pt idx="12">
                  <c:v>Prese, radio, TV</c:v>
                </c:pt>
                <c:pt idx="13">
                  <c:v>Valsts kapitālsabiedrības</c:v>
                </c:pt>
                <c:pt idx="14">
                  <c:v>Pašvaldību kapitālsabiedrības</c:v>
                </c:pt>
                <c:pt idx="15">
                  <c:v>Pašvaldību deputāti</c:v>
                </c:pt>
                <c:pt idx="16">
                  <c:v>Latvijas valdība (Ministru kabinets)</c:v>
                </c:pt>
                <c:pt idx="17">
                  <c:v>Parlaments (Saeima)</c:v>
                </c:pt>
                <c:pt idx="18">
                  <c:v>Politiskās partijas</c:v>
                </c:pt>
              </c:strCache>
            </c:strRef>
          </c:cat>
          <c:val>
            <c:numRef>
              <c:f>Dati!$D$23:$D$41</c:f>
              <c:numCache>
                <c:formatCode>0</c:formatCode>
                <c:ptCount val="19"/>
                <c:pt idx="0">
                  <c:v>5.4448120300751706</c:v>
                </c:pt>
                <c:pt idx="1">
                  <c:v>6.4240365619931978</c:v>
                </c:pt>
                <c:pt idx="2">
                  <c:v>1.4517234262125849</c:v>
                </c:pt>
                <c:pt idx="3">
                  <c:v>4.2064219371959162</c:v>
                </c:pt>
                <c:pt idx="4">
                  <c:v>4.3323131357806135</c:v>
                </c:pt>
                <c:pt idx="5">
                  <c:v>5.0295149638802723</c:v>
                </c:pt>
                <c:pt idx="6">
                  <c:v>7.1442134748636068</c:v>
                </c:pt>
                <c:pt idx="7">
                  <c:v>8.5615922158336719</c:v>
                </c:pt>
                <c:pt idx="8">
                  <c:v>5.784036561993199</c:v>
                </c:pt>
                <c:pt idx="9">
                  <c:v>7.6624266548724513</c:v>
                </c:pt>
                <c:pt idx="10">
                  <c:v>6.6145127524693876</c:v>
                </c:pt>
                <c:pt idx="11">
                  <c:v>7.4490933215391184</c:v>
                </c:pt>
                <c:pt idx="12">
                  <c:v>11.01551525873503</c:v>
                </c:pt>
                <c:pt idx="13">
                  <c:v>9.3046262715612258</c:v>
                </c:pt>
                <c:pt idx="14">
                  <c:v>10.855279374907818</c:v>
                </c:pt>
                <c:pt idx="15">
                  <c:v>11.845991449211217</c:v>
                </c:pt>
                <c:pt idx="16">
                  <c:v>19.478177797434675</c:v>
                </c:pt>
                <c:pt idx="17">
                  <c:v>18.430263895031619</c:v>
                </c:pt>
                <c:pt idx="18">
                  <c:v>27.822332301341461</c:v>
                </c:pt>
              </c:numCache>
            </c:numRef>
          </c:val>
          <c:extLst>
            <c:ext xmlns:c16="http://schemas.microsoft.com/office/drawing/2014/chart" uri="{C3380CC4-5D6E-409C-BE32-E72D297353CC}">
              <c16:uniqueId val="{00000002-187C-4F1A-AC8A-916C686B5076}"/>
            </c:ext>
          </c:extLst>
        </c:ser>
        <c:ser>
          <c:idx val="2"/>
          <c:order val="2"/>
          <c:tx>
            <c:strRef>
              <c:f>Dati!$E$3</c:f>
              <c:strCache>
                <c:ptCount val="1"/>
                <c:pt idx="0">
                  <c:v>2</c:v>
                </c:pt>
              </c:strCache>
            </c:strRef>
          </c:tx>
          <c:spPr>
            <a:solidFill>
              <a:srgbClr val="E4C7AA"/>
            </a:solidFill>
            <a:ln>
              <a:noFill/>
            </a:ln>
            <a:effectLst/>
          </c:spPr>
          <c:invertIfNegative val="0"/>
          <c:dLbls>
            <c:dLbl>
              <c:idx val="8"/>
              <c:tx>
                <c:rich>
                  <a:bodyPr/>
                  <a:lstStyle/>
                  <a:p>
                    <a:r>
                      <a:rPr lang="en-US"/>
                      <a:t>10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876-4243-B147-9FAE18E359F0}"/>
                </c:ext>
              </c:extLst>
            </c:dLbl>
            <c:dLbl>
              <c:idx val="12"/>
              <c:tx>
                <c:rich>
                  <a:bodyPr/>
                  <a:lstStyle/>
                  <a:p>
                    <a:r>
                      <a:rPr lang="en-US"/>
                      <a:t>14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876-4243-B147-9FAE18E359F0}"/>
                </c:ext>
              </c:extLst>
            </c:dLbl>
            <c:dLbl>
              <c:idx val="15"/>
              <c:tx>
                <c:rich>
                  <a:bodyPr/>
                  <a:lstStyle/>
                  <a:p>
                    <a:r>
                      <a:rPr lang="en-US"/>
                      <a:t>20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6C-45A8-8396-CE48C7BD691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Dati!$B$23:$B$41</c:f>
              <c:strCache>
                <c:ptCount val="19"/>
                <c:pt idx="0">
                  <c:v>Pašvaldības policija</c:v>
                </c:pt>
                <c:pt idx="1">
                  <c:v>Latvenergo</c:v>
                </c:pt>
                <c:pt idx="2">
                  <c:v>Privātie uzņēmumi</c:v>
                </c:pt>
                <c:pt idx="3">
                  <c:v>Valsts un pašvaldības slimnīcas un poliklīnikas</c:v>
                </c:pt>
                <c:pt idx="4">
                  <c:v>Valsts policija</c:v>
                </c:pt>
                <c:pt idx="5">
                  <c:v>Būvniecības valsts kontroles birojs (BVKB)</c:v>
                </c:pt>
                <c:pt idx="6">
                  <c:v>Korupcijas novēršanas un apkarošanas birojs (KNAB)</c:v>
                </c:pt>
                <c:pt idx="7">
                  <c:v>Iepirkumu uzraudzības birojs (IUB)</c:v>
                </c:pt>
                <c:pt idx="8">
                  <c:v>Tiesas</c:v>
                </c:pt>
                <c:pt idx="9">
                  <c:v>Muita</c:v>
                </c:pt>
                <c:pt idx="10">
                  <c:v>Pašvaldību darbinieki</c:v>
                </c:pt>
                <c:pt idx="11">
                  <c:v>Pašvaldības būvvalde</c:v>
                </c:pt>
                <c:pt idx="12">
                  <c:v>Prese, radio, TV</c:v>
                </c:pt>
                <c:pt idx="13">
                  <c:v>Valsts kapitālsabiedrības</c:v>
                </c:pt>
                <c:pt idx="14">
                  <c:v>Pašvaldību kapitālsabiedrības</c:v>
                </c:pt>
                <c:pt idx="15">
                  <c:v>Pašvaldību deputāti</c:v>
                </c:pt>
                <c:pt idx="16">
                  <c:v>Latvijas valdība (Ministru kabinets)</c:v>
                </c:pt>
                <c:pt idx="17">
                  <c:v>Parlaments (Saeima)</c:v>
                </c:pt>
                <c:pt idx="18">
                  <c:v>Politiskās partijas</c:v>
                </c:pt>
              </c:strCache>
            </c:strRef>
          </c:cat>
          <c:val>
            <c:numRef>
              <c:f>Dati!$E$23:$E$41</c:f>
              <c:numCache>
                <c:formatCode>0</c:formatCode>
                <c:ptCount val="19"/>
                <c:pt idx="0">
                  <c:v>10.386884859206802</c:v>
                </c:pt>
                <c:pt idx="1">
                  <c:v>9.8456965944272117</c:v>
                </c:pt>
                <c:pt idx="2">
                  <c:v>5.7496918767506813</c:v>
                </c:pt>
                <c:pt idx="3">
                  <c:v>9.0226035677428573</c:v>
                </c:pt>
                <c:pt idx="4">
                  <c:v>8.6948665782102008</c:v>
                </c:pt>
                <c:pt idx="5">
                  <c:v>8.6187940439333346</c:v>
                </c:pt>
                <c:pt idx="6">
                  <c:v>11.724204629220063</c:v>
                </c:pt>
                <c:pt idx="7">
                  <c:v>9.6667079463363965</c:v>
                </c:pt>
                <c:pt idx="8">
                  <c:v>10.641946041574487</c:v>
                </c:pt>
                <c:pt idx="9">
                  <c:v>12.768014153029583</c:v>
                </c:pt>
                <c:pt idx="10">
                  <c:v>14.64640424590883</c:v>
                </c:pt>
                <c:pt idx="11">
                  <c:v>17.976635706914276</c:v>
                </c:pt>
                <c:pt idx="12">
                  <c:v>13.457950759251011</c:v>
                </c:pt>
                <c:pt idx="13">
                  <c:v>14.276939407341825</c:v>
                </c:pt>
                <c:pt idx="14">
                  <c:v>20.164010025062566</c:v>
                </c:pt>
                <c:pt idx="15">
                  <c:v>20.533474863629575</c:v>
                </c:pt>
                <c:pt idx="16">
                  <c:v>17.934789915966309</c:v>
                </c:pt>
                <c:pt idx="17">
                  <c:v>21.07044080790202</c:v>
                </c:pt>
                <c:pt idx="18">
                  <c:v>30.3865546218486</c:v>
                </c:pt>
              </c:numCache>
            </c:numRef>
          </c:val>
          <c:extLst>
            <c:ext xmlns:c16="http://schemas.microsoft.com/office/drawing/2014/chart" uri="{C3380CC4-5D6E-409C-BE32-E72D297353CC}">
              <c16:uniqueId val="{00000003-187C-4F1A-AC8A-916C686B5076}"/>
            </c:ext>
          </c:extLst>
        </c:ser>
        <c:ser>
          <c:idx val="3"/>
          <c:order val="3"/>
          <c:tx>
            <c:strRef>
              <c:f>Dati!$F$3</c:f>
              <c:strCache>
                <c:ptCount val="1"/>
                <c:pt idx="0">
                  <c:v>3</c:v>
                </c:pt>
              </c:strCache>
            </c:strRef>
          </c:tx>
          <c:spPr>
            <a:solidFill>
              <a:srgbClr val="FFE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Dati!$B$23:$B$41</c:f>
              <c:strCache>
                <c:ptCount val="19"/>
                <c:pt idx="0">
                  <c:v>Pašvaldības policija</c:v>
                </c:pt>
                <c:pt idx="1">
                  <c:v>Latvenergo</c:v>
                </c:pt>
                <c:pt idx="2">
                  <c:v>Privātie uzņēmumi</c:v>
                </c:pt>
                <c:pt idx="3">
                  <c:v>Valsts un pašvaldības slimnīcas un poliklīnikas</c:v>
                </c:pt>
                <c:pt idx="4">
                  <c:v>Valsts policija</c:v>
                </c:pt>
                <c:pt idx="5">
                  <c:v>Būvniecības valsts kontroles birojs (BVKB)</c:v>
                </c:pt>
                <c:pt idx="6">
                  <c:v>Korupcijas novēršanas un apkarošanas birojs (KNAB)</c:v>
                </c:pt>
                <c:pt idx="7">
                  <c:v>Iepirkumu uzraudzības birojs (IUB)</c:v>
                </c:pt>
                <c:pt idx="8">
                  <c:v>Tiesas</c:v>
                </c:pt>
                <c:pt idx="9">
                  <c:v>Muita</c:v>
                </c:pt>
                <c:pt idx="10">
                  <c:v>Pašvaldību darbinieki</c:v>
                </c:pt>
                <c:pt idx="11">
                  <c:v>Pašvaldības būvvalde</c:v>
                </c:pt>
                <c:pt idx="12">
                  <c:v>Prese, radio, TV</c:v>
                </c:pt>
                <c:pt idx="13">
                  <c:v>Valsts kapitālsabiedrības</c:v>
                </c:pt>
                <c:pt idx="14">
                  <c:v>Pašvaldību kapitālsabiedrības</c:v>
                </c:pt>
                <c:pt idx="15">
                  <c:v>Pašvaldību deputāti</c:v>
                </c:pt>
                <c:pt idx="16">
                  <c:v>Latvijas valdība (Ministru kabinets)</c:v>
                </c:pt>
                <c:pt idx="17">
                  <c:v>Parlaments (Saeima)</c:v>
                </c:pt>
                <c:pt idx="18">
                  <c:v>Politiskās partijas</c:v>
                </c:pt>
              </c:strCache>
            </c:strRef>
          </c:cat>
          <c:val>
            <c:numRef>
              <c:f>Dati!$F$23:$F$41</c:f>
              <c:numCache>
                <c:formatCode>0</c:formatCode>
                <c:ptCount val="19"/>
                <c:pt idx="0">
                  <c:v>30.535420905204045</c:v>
                </c:pt>
                <c:pt idx="1">
                  <c:v>31.640536635706756</c:v>
                </c:pt>
                <c:pt idx="2">
                  <c:v>44.122541648238034</c:v>
                </c:pt>
                <c:pt idx="3">
                  <c:v>34.722972136222737</c:v>
                </c:pt>
                <c:pt idx="4">
                  <c:v>35.991602535750964</c:v>
                </c:pt>
                <c:pt idx="5">
                  <c:v>36.49844611528804</c:v>
                </c:pt>
                <c:pt idx="6">
                  <c:v>30.695538847117643</c:v>
                </c:pt>
                <c:pt idx="7">
                  <c:v>31.202382426654715</c:v>
                </c:pt>
                <c:pt idx="8">
                  <c:v>36.589874686716605</c:v>
                </c:pt>
                <c:pt idx="9">
                  <c:v>38.963738758661172</c:v>
                </c:pt>
                <c:pt idx="10">
                  <c:v>38.506831785345526</c:v>
                </c:pt>
                <c:pt idx="11">
                  <c:v>34.383747604304709</c:v>
                </c:pt>
                <c:pt idx="12">
                  <c:v>36.204935869084302</c:v>
                </c:pt>
                <c:pt idx="13">
                  <c:v>40.529865841073068</c:v>
                </c:pt>
                <c:pt idx="14">
                  <c:v>36.018564057201644</c:v>
                </c:pt>
                <c:pt idx="15">
                  <c:v>38.662963290579199</c:v>
                </c:pt>
                <c:pt idx="16">
                  <c:v>34.311071797139746</c:v>
                </c:pt>
                <c:pt idx="17">
                  <c:v>37.23409700722376</c:v>
                </c:pt>
                <c:pt idx="18">
                  <c:v>30.089883532360165</c:v>
                </c:pt>
              </c:numCache>
            </c:numRef>
          </c:val>
          <c:extLst>
            <c:ext xmlns:c16="http://schemas.microsoft.com/office/drawing/2014/chart" uri="{C3380CC4-5D6E-409C-BE32-E72D297353CC}">
              <c16:uniqueId val="{00000004-187C-4F1A-AC8A-916C686B5076}"/>
            </c:ext>
          </c:extLst>
        </c:ser>
        <c:ser>
          <c:idx val="4"/>
          <c:order val="4"/>
          <c:tx>
            <c:strRef>
              <c:f>Dati!$G$3</c:f>
              <c:strCache>
                <c:ptCount val="1"/>
                <c:pt idx="0">
                  <c:v>4</c:v>
                </c:pt>
              </c:strCache>
            </c:strRef>
          </c:tx>
          <c:spPr>
            <a:solidFill>
              <a:srgbClr val="C3D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Dati!$B$23:$B$41</c:f>
              <c:strCache>
                <c:ptCount val="19"/>
                <c:pt idx="0">
                  <c:v>Pašvaldības policija</c:v>
                </c:pt>
                <c:pt idx="1">
                  <c:v>Latvenergo</c:v>
                </c:pt>
                <c:pt idx="2">
                  <c:v>Privātie uzņēmumi</c:v>
                </c:pt>
                <c:pt idx="3">
                  <c:v>Valsts un pašvaldības slimnīcas un poliklīnikas</c:v>
                </c:pt>
                <c:pt idx="4">
                  <c:v>Valsts policija</c:v>
                </c:pt>
                <c:pt idx="5">
                  <c:v>Būvniecības valsts kontroles birojs (BVKB)</c:v>
                </c:pt>
                <c:pt idx="6">
                  <c:v>Korupcijas novēršanas un apkarošanas birojs (KNAB)</c:v>
                </c:pt>
                <c:pt idx="7">
                  <c:v>Iepirkumu uzraudzības birojs (IUB)</c:v>
                </c:pt>
                <c:pt idx="8">
                  <c:v>Tiesas</c:v>
                </c:pt>
                <c:pt idx="9">
                  <c:v>Muita</c:v>
                </c:pt>
                <c:pt idx="10">
                  <c:v>Pašvaldību darbinieki</c:v>
                </c:pt>
                <c:pt idx="11">
                  <c:v>Pašvaldības būvvalde</c:v>
                </c:pt>
                <c:pt idx="12">
                  <c:v>Prese, radio, TV</c:v>
                </c:pt>
                <c:pt idx="13">
                  <c:v>Valsts kapitālsabiedrības</c:v>
                </c:pt>
                <c:pt idx="14">
                  <c:v>Pašvaldību kapitālsabiedrības</c:v>
                </c:pt>
                <c:pt idx="15">
                  <c:v>Pašvaldību deputāti</c:v>
                </c:pt>
                <c:pt idx="16">
                  <c:v>Latvijas valdība (Ministru kabinets)</c:v>
                </c:pt>
                <c:pt idx="17">
                  <c:v>Parlaments (Saeima)</c:v>
                </c:pt>
                <c:pt idx="18">
                  <c:v>Politiskās partijas</c:v>
                </c:pt>
              </c:strCache>
            </c:strRef>
          </c:cat>
          <c:val>
            <c:numRef>
              <c:f>Dati!$G$23:$G$41</c:f>
              <c:numCache>
                <c:formatCode>0</c:formatCode>
                <c:ptCount val="19"/>
                <c:pt idx="0">
                  <c:v>36.246427834291438</c:v>
                </c:pt>
                <c:pt idx="1">
                  <c:v>31.948695267580568</c:v>
                </c:pt>
                <c:pt idx="2">
                  <c:v>39.325702491522733</c:v>
                </c:pt>
                <c:pt idx="3">
                  <c:v>38.083325961963546</c:v>
                </c:pt>
                <c:pt idx="4">
                  <c:v>36.704278342915927</c:v>
                </c:pt>
                <c:pt idx="5">
                  <c:v>35.507616099071036</c:v>
                </c:pt>
                <c:pt idx="6">
                  <c:v>30.184590888987035</c:v>
                </c:pt>
                <c:pt idx="7">
                  <c:v>32.363874391861863</c:v>
                </c:pt>
                <c:pt idx="8">
                  <c:v>33.111012826182943</c:v>
                </c:pt>
                <c:pt idx="9">
                  <c:v>28.18441397611663</c:v>
                </c:pt>
                <c:pt idx="10">
                  <c:v>28.641320949432277</c:v>
                </c:pt>
                <c:pt idx="11">
                  <c:v>26.934536340852006</c:v>
                </c:pt>
                <c:pt idx="12">
                  <c:v>29.262568185168671</c:v>
                </c:pt>
                <c:pt idx="13">
                  <c:v>25.719121332743509</c:v>
                </c:pt>
                <c:pt idx="14">
                  <c:v>24.09567448031834</c:v>
                </c:pt>
                <c:pt idx="15">
                  <c:v>20.247229839304062</c:v>
                </c:pt>
                <c:pt idx="16">
                  <c:v>18.758000884564268</c:v>
                </c:pt>
                <c:pt idx="17">
                  <c:v>16.593483709273119</c:v>
                </c:pt>
                <c:pt idx="18">
                  <c:v>8.5501046734482991</c:v>
                </c:pt>
              </c:numCache>
            </c:numRef>
          </c:val>
          <c:extLst>
            <c:ext xmlns:c16="http://schemas.microsoft.com/office/drawing/2014/chart" uri="{C3380CC4-5D6E-409C-BE32-E72D297353CC}">
              <c16:uniqueId val="{00000005-187C-4F1A-AC8A-916C686B5076}"/>
            </c:ext>
          </c:extLst>
        </c:ser>
        <c:ser>
          <c:idx val="5"/>
          <c:order val="5"/>
          <c:tx>
            <c:strRef>
              <c:f>Dati!$H$3</c:f>
              <c:strCache>
                <c:ptCount val="1"/>
                <c:pt idx="0">
                  <c:v>Ļoti godīgi (5)</c:v>
                </c:pt>
              </c:strCache>
            </c:strRef>
          </c:tx>
          <c:spPr>
            <a:solidFill>
              <a:srgbClr val="4C8264"/>
            </a:solidFill>
            <a:ln>
              <a:noFill/>
            </a:ln>
            <a:effectLst/>
          </c:spPr>
          <c:invertIfNegative val="0"/>
          <c:dLbls>
            <c:dLbl>
              <c:idx val="2"/>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876-4243-B147-9FAE18E359F0}"/>
                </c:ext>
              </c:extLst>
            </c:dLbl>
            <c:dLbl>
              <c:idx val="9"/>
              <c:tx>
                <c:rich>
                  <a:bodyPr/>
                  <a:lstStyle/>
                  <a:p>
                    <a:r>
                      <a:rPr lang="en-US" dirty="0"/>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876-4243-B147-9FAE18E359F0}"/>
                </c:ext>
              </c:extLst>
            </c:dLbl>
            <c:dLbl>
              <c:idx val="10"/>
              <c:tx>
                <c:rich>
                  <a:bodyPr/>
                  <a:lstStyle/>
                  <a:p>
                    <a:r>
                      <a:rPr lang="en-US"/>
                      <a:t>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876-4243-B147-9FAE18E359F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Dati!$B$23:$B$41</c:f>
              <c:strCache>
                <c:ptCount val="19"/>
                <c:pt idx="0">
                  <c:v>Pašvaldības policija</c:v>
                </c:pt>
                <c:pt idx="1">
                  <c:v>Latvenergo</c:v>
                </c:pt>
                <c:pt idx="2">
                  <c:v>Privātie uzņēmumi</c:v>
                </c:pt>
                <c:pt idx="3">
                  <c:v>Valsts un pašvaldības slimnīcas un poliklīnikas</c:v>
                </c:pt>
                <c:pt idx="4">
                  <c:v>Valsts policija</c:v>
                </c:pt>
                <c:pt idx="5">
                  <c:v>Būvniecības valsts kontroles birojs (BVKB)</c:v>
                </c:pt>
                <c:pt idx="6">
                  <c:v>Korupcijas novēršanas un apkarošanas birojs (KNAB)</c:v>
                </c:pt>
                <c:pt idx="7">
                  <c:v>Iepirkumu uzraudzības birojs (IUB)</c:v>
                </c:pt>
                <c:pt idx="8">
                  <c:v>Tiesas</c:v>
                </c:pt>
                <c:pt idx="9">
                  <c:v>Muita</c:v>
                </c:pt>
                <c:pt idx="10">
                  <c:v>Pašvaldību darbinieki</c:v>
                </c:pt>
                <c:pt idx="11">
                  <c:v>Pašvaldības būvvalde</c:v>
                </c:pt>
                <c:pt idx="12">
                  <c:v>Prese, radio, TV</c:v>
                </c:pt>
                <c:pt idx="13">
                  <c:v>Valsts kapitālsabiedrības</c:v>
                </c:pt>
                <c:pt idx="14">
                  <c:v>Pašvaldību kapitālsabiedrības</c:v>
                </c:pt>
                <c:pt idx="15">
                  <c:v>Pašvaldību deputāti</c:v>
                </c:pt>
                <c:pt idx="16">
                  <c:v>Latvijas valdība (Ministru kabinets)</c:v>
                </c:pt>
                <c:pt idx="17">
                  <c:v>Parlaments (Saeima)</c:v>
                </c:pt>
                <c:pt idx="18">
                  <c:v>Politiskās partijas</c:v>
                </c:pt>
              </c:strCache>
            </c:strRef>
          </c:cat>
          <c:val>
            <c:numRef>
              <c:f>Dati!$H$23:$H$41</c:f>
              <c:numCache>
                <c:formatCode>0</c:formatCode>
                <c:ptCount val="19"/>
                <c:pt idx="0">
                  <c:v>17.386454371222097</c:v>
                </c:pt>
                <c:pt idx="1">
                  <c:v>20.141034940291817</c:v>
                </c:pt>
                <c:pt idx="2">
                  <c:v>9.3503405572755121</c:v>
                </c:pt>
                <c:pt idx="3">
                  <c:v>13.964676396874481</c:v>
                </c:pt>
                <c:pt idx="4">
                  <c:v>14.276939407341825</c:v>
                </c:pt>
                <c:pt idx="5">
                  <c:v>14.345628777826859</c:v>
                </c:pt>
                <c:pt idx="6">
                  <c:v>20.251452159811208</c:v>
                </c:pt>
                <c:pt idx="7">
                  <c:v>18.205443019312909</c:v>
                </c:pt>
                <c:pt idx="8">
                  <c:v>13.873129883532304</c:v>
                </c:pt>
                <c:pt idx="9">
                  <c:v>12.421406457319721</c:v>
                </c:pt>
                <c:pt idx="10">
                  <c:v>11.590930266843534</c:v>
                </c:pt>
                <c:pt idx="11">
                  <c:v>13.255987026389448</c:v>
                </c:pt>
                <c:pt idx="12">
                  <c:v>10.059029927760545</c:v>
                </c:pt>
                <c:pt idx="13">
                  <c:v>10.16944714727993</c:v>
                </c:pt>
                <c:pt idx="14">
                  <c:v>8.8664720625091853</c:v>
                </c:pt>
                <c:pt idx="15">
                  <c:v>8.7103405572755133</c:v>
                </c:pt>
                <c:pt idx="16">
                  <c:v>9.5179596048945587</c:v>
                </c:pt>
                <c:pt idx="17">
                  <c:v>6.6717145805690485</c:v>
                </c:pt>
                <c:pt idx="18">
                  <c:v>3.1511248710010205</c:v>
                </c:pt>
              </c:numCache>
            </c:numRef>
          </c:val>
          <c:extLst>
            <c:ext xmlns:c16="http://schemas.microsoft.com/office/drawing/2014/chart" uri="{C3380CC4-5D6E-409C-BE32-E72D297353CC}">
              <c16:uniqueId val="{00000006-187C-4F1A-AC8A-916C686B5076}"/>
            </c:ext>
          </c:extLst>
        </c:ser>
        <c:dLbls>
          <c:showLegendKey val="0"/>
          <c:showVal val="0"/>
          <c:showCatName val="0"/>
          <c:showSerName val="0"/>
          <c:showPercent val="0"/>
          <c:showBubbleSize val="0"/>
        </c:dLbls>
        <c:gapWidth val="30"/>
        <c:overlap val="100"/>
        <c:axId val="165428608"/>
        <c:axId val="165676160"/>
      </c:barChart>
      <c:catAx>
        <c:axId val="165428608"/>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5676160"/>
        <c:crosses val="autoZero"/>
        <c:auto val="1"/>
        <c:lblAlgn val="ctr"/>
        <c:lblOffset val="100"/>
        <c:noMultiLvlLbl val="0"/>
      </c:catAx>
      <c:valAx>
        <c:axId val="165676160"/>
        <c:scaling>
          <c:orientation val="minMax"/>
          <c:max val="110"/>
          <c:min val="0"/>
        </c:scaling>
        <c:delete val="1"/>
        <c:axPos val="t"/>
        <c:numFmt formatCode="General" sourceLinked="1"/>
        <c:majorTickMark val="out"/>
        <c:minorTickMark val="none"/>
        <c:tickLblPos val="nextTo"/>
        <c:crossAx val="165428608"/>
        <c:crosses val="autoZero"/>
        <c:crossBetween val="between"/>
      </c:valAx>
      <c:spPr>
        <a:noFill/>
        <a:ln>
          <a:noFill/>
        </a:ln>
        <a:effectLst/>
      </c:spPr>
    </c:plotArea>
    <c:legend>
      <c:legendPos val="t"/>
      <c:legendEntry>
        <c:idx val="0"/>
        <c:delete val="1"/>
      </c:legendEntry>
      <c:layout>
        <c:manualLayout>
          <c:xMode val="edge"/>
          <c:yMode val="edge"/>
          <c:x val="0.45355569159753156"/>
          <c:y val="5.5877427474802018E-4"/>
          <c:w val="0.54441648547282795"/>
          <c:h val="4.065421234110441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a:solidFill>
                  <a:schemeClr val="tx1"/>
                </a:solidFill>
                <a:latin typeface="Arial" panose="020B0604020202020204" pitchFamily="34" charset="0"/>
                <a:cs typeface="Arial" panose="020B0604020202020204" pitchFamily="34" charset="0"/>
              </a:rPr>
              <a:t>%</a:t>
            </a:r>
          </a:p>
        </c:rich>
      </c:tx>
      <c:layout>
        <c:manualLayout>
          <c:xMode val="edge"/>
          <c:yMode val="edge"/>
          <c:x val="0.93575067083095076"/>
          <c:y val="5.3092783505154645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
          <c:y val="0.10572534707169289"/>
          <c:w val="1"/>
          <c:h val="0.88916603815327677"/>
        </c:manualLayout>
      </c:layout>
      <c:barChart>
        <c:barDir val="bar"/>
        <c:grouping val="stacked"/>
        <c:varyColors val="0"/>
        <c:ser>
          <c:idx val="0"/>
          <c:order val="0"/>
          <c:tx>
            <c:strRef>
              <c:f>Dati!$I$3</c:f>
              <c:strCache>
                <c:ptCount val="1"/>
                <c:pt idx="0">
                  <c:v>.</c:v>
                </c:pt>
              </c:strCache>
            </c:strRef>
          </c:tx>
          <c:spPr>
            <a:noFill/>
            <a:ln>
              <a:noFill/>
            </a:ln>
            <a:effectLst/>
          </c:spPr>
          <c:invertIfNegative val="0"/>
          <c:val>
            <c:numRef>
              <c:f>Dati!$I$23:$I$41</c:f>
              <c:numCache>
                <c:formatCode>General</c:formatCode>
                <c:ptCount val="1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extLst>
            <c:ext xmlns:c16="http://schemas.microsoft.com/office/drawing/2014/chart" uri="{C3380CC4-5D6E-409C-BE32-E72D297353CC}">
              <c16:uniqueId val="{00000000-8F9E-4765-8BEC-A7E7C1CC32DC}"/>
            </c:ext>
          </c:extLst>
        </c:ser>
        <c:ser>
          <c:idx val="1"/>
          <c:order val="1"/>
          <c:tx>
            <c:strRef>
              <c:f>Dati!$J$3</c:f>
              <c:strCache>
                <c:ptCount val="1"/>
                <c:pt idx="0">
                  <c:v>Negodīgi (1–2)</c:v>
                </c:pt>
              </c:strCache>
            </c:strRef>
          </c:tx>
          <c:spPr>
            <a:solidFill>
              <a:srgbClr val="C89058"/>
            </a:solidFill>
            <a:ln>
              <a:noFill/>
            </a:ln>
            <a:effectLst/>
          </c:spPr>
          <c:invertIfNegative val="0"/>
          <c:dLbls>
            <c:dLbl>
              <c:idx val="11"/>
              <c:tx>
                <c:rich>
                  <a:bodyPr/>
                  <a:lstStyle/>
                  <a:p>
                    <a:r>
                      <a:rPr lang="en-US"/>
                      <a:t>26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EE9-40D6-AD17-AC88C6850260}"/>
                </c:ext>
              </c:extLst>
            </c:dLbl>
            <c:dLbl>
              <c:idx val="12"/>
              <c:tx>
                <c:rich>
                  <a:bodyPr/>
                  <a:lstStyle/>
                  <a:p>
                    <a:r>
                      <a:rPr lang="en-US"/>
                      <a:t>25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EE9-40D6-AD17-AC88C6850260}"/>
                </c:ext>
              </c:extLst>
            </c:dLbl>
            <c:dLbl>
              <c:idx val="13"/>
              <c:tx>
                <c:rich>
                  <a:bodyPr/>
                  <a:lstStyle/>
                  <a:p>
                    <a:r>
                      <a:rPr lang="en-US" dirty="0"/>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EE9-40D6-AD17-AC88C685026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Dati!$J$23:$J$41</c:f>
              <c:numCache>
                <c:formatCode>0</c:formatCode>
                <c:ptCount val="19"/>
                <c:pt idx="0">
                  <c:v>15.831696889281963</c:v>
                </c:pt>
                <c:pt idx="1">
                  <c:v>16.269733156420397</c:v>
                </c:pt>
                <c:pt idx="2">
                  <c:v>7.2014153029632677</c:v>
                </c:pt>
                <c:pt idx="3">
                  <c:v>13.229025504938766</c:v>
                </c:pt>
                <c:pt idx="4">
                  <c:v>13.027179713990806</c:v>
                </c:pt>
                <c:pt idx="5">
                  <c:v>13.648309007813596</c:v>
                </c:pt>
                <c:pt idx="6">
                  <c:v>18.868418104083659</c:v>
                </c:pt>
                <c:pt idx="7">
                  <c:v>18.228300162170051</c:v>
                </c:pt>
                <c:pt idx="8">
                  <c:v>16.425982603567679</c:v>
                </c:pt>
                <c:pt idx="9">
                  <c:v>20.430440807902023</c:v>
                </c:pt>
                <c:pt idx="10">
                  <c:v>21.26091699837821</c:v>
                </c:pt>
                <c:pt idx="11">
                  <c:v>25.425729028453375</c:v>
                </c:pt>
                <c:pt idx="12">
                  <c:v>24.473466017986027</c:v>
                </c:pt>
                <c:pt idx="13">
                  <c:v>23.581565678903036</c:v>
                </c:pt>
                <c:pt idx="14">
                  <c:v>31.019289399970365</c:v>
                </c:pt>
                <c:pt idx="15">
                  <c:v>32.379466312840769</c:v>
                </c:pt>
                <c:pt idx="16">
                  <c:v>37.41296771340096</c:v>
                </c:pt>
                <c:pt idx="17">
                  <c:v>39.500704702933618</c:v>
                </c:pt>
                <c:pt idx="18">
                  <c:v>58.208886923190043</c:v>
                </c:pt>
              </c:numCache>
            </c:numRef>
          </c:val>
          <c:extLst>
            <c:ext xmlns:c16="http://schemas.microsoft.com/office/drawing/2014/chart" uri="{C3380CC4-5D6E-409C-BE32-E72D297353CC}">
              <c16:uniqueId val="{00000001-8F9E-4765-8BEC-A7E7C1CC32DC}"/>
            </c:ext>
          </c:extLst>
        </c:ser>
        <c:ser>
          <c:idx val="2"/>
          <c:order val="2"/>
          <c:tx>
            <c:strRef>
              <c:f>Dati!$K$3</c:f>
              <c:strCache>
                <c:ptCount val="1"/>
                <c:pt idx="0">
                  <c:v>Neitrāls viedoklis</c:v>
                </c:pt>
              </c:strCache>
            </c:strRef>
          </c:tx>
          <c:spPr>
            <a:solidFill>
              <a:srgbClr val="FFE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Dati!$K$23:$K$41</c:f>
              <c:numCache>
                <c:formatCode>0</c:formatCode>
                <c:ptCount val="19"/>
                <c:pt idx="0">
                  <c:v>30.535420905204045</c:v>
                </c:pt>
                <c:pt idx="1">
                  <c:v>31.640536635706756</c:v>
                </c:pt>
                <c:pt idx="2">
                  <c:v>44.122541648238034</c:v>
                </c:pt>
                <c:pt idx="3">
                  <c:v>34.722972136222737</c:v>
                </c:pt>
                <c:pt idx="4">
                  <c:v>35.991602535750964</c:v>
                </c:pt>
                <c:pt idx="5">
                  <c:v>36.49844611528804</c:v>
                </c:pt>
                <c:pt idx="6">
                  <c:v>30.695538847117643</c:v>
                </c:pt>
                <c:pt idx="7">
                  <c:v>31.202382426654715</c:v>
                </c:pt>
                <c:pt idx="8">
                  <c:v>36.589874686716605</c:v>
                </c:pt>
                <c:pt idx="9">
                  <c:v>38.963738758661172</c:v>
                </c:pt>
                <c:pt idx="10">
                  <c:v>38.506831785345526</c:v>
                </c:pt>
                <c:pt idx="11">
                  <c:v>34.383747604304709</c:v>
                </c:pt>
                <c:pt idx="12">
                  <c:v>36.204935869084302</c:v>
                </c:pt>
                <c:pt idx="13">
                  <c:v>40.529865841073068</c:v>
                </c:pt>
                <c:pt idx="14">
                  <c:v>36.018564057201644</c:v>
                </c:pt>
                <c:pt idx="15">
                  <c:v>38.662963290579199</c:v>
                </c:pt>
                <c:pt idx="16">
                  <c:v>34.311071797139746</c:v>
                </c:pt>
                <c:pt idx="17">
                  <c:v>37.23409700722376</c:v>
                </c:pt>
                <c:pt idx="18">
                  <c:v>30.089883532360165</c:v>
                </c:pt>
              </c:numCache>
            </c:numRef>
          </c:val>
          <c:extLst>
            <c:ext xmlns:c16="http://schemas.microsoft.com/office/drawing/2014/chart" uri="{C3380CC4-5D6E-409C-BE32-E72D297353CC}">
              <c16:uniqueId val="{00000002-8F9E-4765-8BEC-A7E7C1CC32DC}"/>
            </c:ext>
          </c:extLst>
        </c:ser>
        <c:ser>
          <c:idx val="3"/>
          <c:order val="3"/>
          <c:tx>
            <c:strRef>
              <c:f>Dati!$L$3</c:f>
              <c:strCache>
                <c:ptCount val="1"/>
                <c:pt idx="0">
                  <c:v>Godīgi (4–5)</c:v>
                </c:pt>
              </c:strCache>
            </c:strRef>
          </c:tx>
          <c:spPr>
            <a:solidFill>
              <a:srgbClr val="84AC94"/>
            </a:solidFill>
            <a:ln>
              <a:noFill/>
            </a:ln>
            <a:effectLst/>
          </c:spPr>
          <c:invertIfNegative val="0"/>
          <c:dLbls>
            <c:dLbl>
              <c:idx val="0"/>
              <c:tx>
                <c:rich>
                  <a:bodyPr/>
                  <a:lstStyle/>
                  <a:p>
                    <a:r>
                      <a:rPr lang="en-US" dirty="0"/>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EE9-40D6-AD17-AC88C6850260}"/>
                </c:ext>
              </c:extLst>
            </c:dLbl>
            <c:dLbl>
              <c:idx val="16"/>
              <c:tx>
                <c:rich>
                  <a:bodyPr/>
                  <a:lstStyle/>
                  <a:p>
                    <a:r>
                      <a:rPr lang="en-US"/>
                      <a:t>29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EE9-40D6-AD17-AC88C685026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Dati!$L$23:$L$41</c:f>
              <c:numCache>
                <c:formatCode>0</c:formatCode>
                <c:ptCount val="19"/>
                <c:pt idx="0">
                  <c:v>53.632882205513518</c:v>
                </c:pt>
                <c:pt idx="1">
                  <c:v>52.089730207872371</c:v>
                </c:pt>
                <c:pt idx="2">
                  <c:v>48.676043048798221</c:v>
                </c:pt>
                <c:pt idx="3">
                  <c:v>52.048002358838012</c:v>
                </c:pt>
                <c:pt idx="4">
                  <c:v>50.981217750257741</c:v>
                </c:pt>
                <c:pt idx="5">
                  <c:v>49.853244876897882</c:v>
                </c:pt>
                <c:pt idx="6">
                  <c:v>50.436043048798219</c:v>
                </c:pt>
                <c:pt idx="7">
                  <c:v>50.569317411174751</c:v>
                </c:pt>
                <c:pt idx="8">
                  <c:v>46.984142709715236</c:v>
                </c:pt>
                <c:pt idx="9">
                  <c:v>40.605820433436335</c:v>
                </c:pt>
                <c:pt idx="10">
                  <c:v>40.232251216275792</c:v>
                </c:pt>
                <c:pt idx="11">
                  <c:v>40.19052336724144</c:v>
                </c:pt>
                <c:pt idx="12">
                  <c:v>39.321598112929195</c:v>
                </c:pt>
                <c:pt idx="13">
                  <c:v>35.888568480023416</c:v>
                </c:pt>
                <c:pt idx="14">
                  <c:v>32.962146542827504</c:v>
                </c:pt>
                <c:pt idx="15">
                  <c:v>28.957570396579552</c:v>
                </c:pt>
                <c:pt idx="16">
                  <c:v>28.275960489458807</c:v>
                </c:pt>
                <c:pt idx="17">
                  <c:v>23.26519828984215</c:v>
                </c:pt>
                <c:pt idx="18">
                  <c:v>11.701229544449316</c:v>
                </c:pt>
              </c:numCache>
            </c:numRef>
          </c:val>
          <c:extLst>
            <c:ext xmlns:c16="http://schemas.microsoft.com/office/drawing/2014/chart" uri="{C3380CC4-5D6E-409C-BE32-E72D297353CC}">
              <c16:uniqueId val="{00000003-8F9E-4765-8BEC-A7E7C1CC32DC}"/>
            </c:ext>
          </c:extLst>
        </c:ser>
        <c:dLbls>
          <c:showLegendKey val="0"/>
          <c:showVal val="0"/>
          <c:showCatName val="0"/>
          <c:showSerName val="0"/>
          <c:showPercent val="0"/>
          <c:showBubbleSize val="0"/>
        </c:dLbls>
        <c:gapWidth val="30"/>
        <c:overlap val="100"/>
        <c:axId val="165721216"/>
        <c:axId val="165722752"/>
      </c:barChart>
      <c:catAx>
        <c:axId val="165721216"/>
        <c:scaling>
          <c:orientation val="maxMin"/>
        </c:scaling>
        <c:delete val="1"/>
        <c:axPos val="l"/>
        <c:numFmt formatCode="General" sourceLinked="1"/>
        <c:majorTickMark val="in"/>
        <c:minorTickMark val="none"/>
        <c:tickLblPos val="low"/>
        <c:crossAx val="165722752"/>
        <c:crosses val="autoZero"/>
        <c:auto val="1"/>
        <c:lblAlgn val="ctr"/>
        <c:lblOffset val="100"/>
        <c:noMultiLvlLbl val="0"/>
      </c:catAx>
      <c:valAx>
        <c:axId val="165722752"/>
        <c:scaling>
          <c:orientation val="minMax"/>
          <c:max val="110"/>
          <c:min val="0"/>
        </c:scaling>
        <c:delete val="1"/>
        <c:axPos val="t"/>
        <c:numFmt formatCode="General" sourceLinked="1"/>
        <c:majorTickMark val="out"/>
        <c:minorTickMark val="none"/>
        <c:tickLblPos val="nextTo"/>
        <c:crossAx val="165721216"/>
        <c:crosses val="autoZero"/>
        <c:crossBetween val="between"/>
      </c:valAx>
      <c:spPr>
        <a:noFill/>
        <a:ln>
          <a:noFill/>
        </a:ln>
        <a:effectLst/>
      </c:spPr>
    </c:plotArea>
    <c:legend>
      <c:legendPos val="t"/>
      <c:legendEntry>
        <c:idx val="0"/>
        <c:delete val="1"/>
      </c:legendEntry>
      <c:layout>
        <c:manualLayout>
          <c:xMode val="edge"/>
          <c:yMode val="edge"/>
          <c:x val="2.9795158286778398E-2"/>
          <c:y val="3.1545793617903023E-2"/>
          <c:w val="0.9"/>
          <c:h val="4.397739264550694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lv-LV" sz="1000" i="1" dirty="0">
                <a:solidFill>
                  <a:sysClr val="windowText" lastClr="000000"/>
                </a:solidFill>
                <a:latin typeface="Arial" panose="020B0604020202020204" pitchFamily="34" charset="0"/>
                <a:cs typeface="Arial" panose="020B0604020202020204" pitchFamily="34" charset="0"/>
              </a:rPr>
              <a:t>Indekss</a:t>
            </a:r>
          </a:p>
        </c:rich>
      </c:tx>
      <c:layout>
        <c:manualLayout>
          <c:xMode val="edge"/>
          <c:yMode val="edge"/>
          <c:x val="0.65929099231989141"/>
          <c:y val="8.1294682262712699E-3"/>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lv-LV"/>
        </a:p>
      </c:txPr>
    </c:title>
    <c:autoTitleDeleted val="0"/>
    <c:plotArea>
      <c:layout>
        <c:manualLayout>
          <c:layoutTarget val="inner"/>
          <c:xMode val="edge"/>
          <c:yMode val="edge"/>
          <c:x val="0.51260593342702576"/>
          <c:y val="8.5238874635052642E-2"/>
          <c:w val="0.48739406657297424"/>
          <c:h val="0.88386224896045296"/>
        </c:manualLayout>
      </c:layout>
      <c:barChart>
        <c:barDir val="bar"/>
        <c:grouping val="clustered"/>
        <c:varyColors val="0"/>
        <c:ser>
          <c:idx val="0"/>
          <c:order val="0"/>
          <c:tx>
            <c:strRef>
              <c:f>Dati!$C$56</c:f>
              <c:strCache>
                <c:ptCount val="1"/>
                <c:pt idx="0">
                  <c:v>2025., n=419</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Dati!$B$57:$B$66</c:f>
              <c:strCache>
                <c:ptCount val="10"/>
                <c:pt idx="0">
                  <c:v>Valsts darba inspekcija (VDI)</c:v>
                </c:pt>
                <c:pt idx="1">
                  <c:v>Valsts kultūras pieminekļu aizsardzības inspekcija (VKPAI)</c:v>
                </c:pt>
                <c:pt idx="2">
                  <c:v>Pārtikas un veterinārais dienests (PVD)</c:v>
                </c:pt>
                <c:pt idx="3">
                  <c:v>Robežsardze</c:v>
                </c:pt>
                <c:pt idx="4">
                  <c:v>Latvijas Investīciju un attīstības aģentūra (LIAA)</c:v>
                </c:pt>
                <c:pt idx="6">
                  <c:v>Valsts ieņēmumu dienests (VID)</c:v>
                </c:pt>
                <c:pt idx="7">
                  <c:v>Konkurences padome (KP)</c:v>
                </c:pt>
                <c:pt idx="9">
                  <c:v>Pašvaldības policija</c:v>
                </c:pt>
              </c:strCache>
            </c:strRef>
          </c:cat>
          <c:val>
            <c:numRef>
              <c:f>Dati!$C$57:$C$66</c:f>
              <c:numCache>
                <c:formatCode>0</c:formatCode>
                <c:ptCount val="10"/>
                <c:pt idx="0">
                  <c:v>37.481303258145182</c:v>
                </c:pt>
                <c:pt idx="1">
                  <c:v>35.881244287188387</c:v>
                </c:pt>
                <c:pt idx="2">
                  <c:v>35.721008403361168</c:v>
                </c:pt>
                <c:pt idx="3">
                  <c:v>34.604817927170707</c:v>
                </c:pt>
                <c:pt idx="4">
                  <c:v>30.952593247825295</c:v>
                </c:pt>
                <c:pt idx="5">
                  <c:v>28.727595459236181</c:v>
                </c:pt>
                <c:pt idx="6">
                  <c:v>27.391915081822059</c:v>
                </c:pt>
                <c:pt idx="7">
                  <c:v>27.237540911101146</c:v>
                </c:pt>
                <c:pt idx="8">
                  <c:v>26.734388913459995</c:v>
                </c:pt>
                <c:pt idx="9">
                  <c:v>24.871413828689249</c:v>
                </c:pt>
              </c:numCache>
            </c:numRef>
          </c:val>
          <c:extLst>
            <c:ext xmlns:c16="http://schemas.microsoft.com/office/drawing/2014/chart" uri="{C3380CC4-5D6E-409C-BE32-E72D297353CC}">
              <c16:uniqueId val="{00000000-9B51-4CBF-A59C-FB6263C724EC}"/>
            </c:ext>
          </c:extLst>
        </c:ser>
        <c:ser>
          <c:idx val="1"/>
          <c:order val="1"/>
          <c:tx>
            <c:strRef>
              <c:f>Dati!$D$56</c:f>
              <c:strCache>
                <c:ptCount val="1"/>
                <c:pt idx="0">
                  <c:v>2024., n=402</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Dati!$B$57:$B$66</c:f>
              <c:strCache>
                <c:ptCount val="10"/>
                <c:pt idx="0">
                  <c:v>Valsts darba inspekcija (VDI)</c:v>
                </c:pt>
                <c:pt idx="1">
                  <c:v>Valsts kultūras pieminekļu aizsardzības inspekcija (VKPAI)</c:v>
                </c:pt>
                <c:pt idx="2">
                  <c:v>Pārtikas un veterinārais dienests (PVD)</c:v>
                </c:pt>
                <c:pt idx="3">
                  <c:v>Robežsardze</c:v>
                </c:pt>
                <c:pt idx="4">
                  <c:v>Latvijas Investīciju un attīstības aģentūra (LIAA)</c:v>
                </c:pt>
                <c:pt idx="6">
                  <c:v>Valsts ieņēmumu dienests (VID)</c:v>
                </c:pt>
                <c:pt idx="7">
                  <c:v>Konkurences padome (KP)</c:v>
                </c:pt>
                <c:pt idx="9">
                  <c:v>Pašvaldības policija</c:v>
                </c:pt>
              </c:strCache>
            </c:strRef>
          </c:cat>
          <c:val>
            <c:numRef>
              <c:f>Dati!$D$57:$D$66</c:f>
              <c:numCache>
                <c:formatCode>General</c:formatCode>
                <c:ptCount val="10"/>
                <c:pt idx="0">
                  <c:v>42</c:v>
                </c:pt>
                <c:pt idx="1">
                  <c:v>31</c:v>
                </c:pt>
                <c:pt idx="2">
                  <c:v>46</c:v>
                </c:pt>
                <c:pt idx="3">
                  <c:v>47</c:v>
                </c:pt>
                <c:pt idx="4">
                  <c:v>23</c:v>
                </c:pt>
                <c:pt idx="5">
                  <c:v>24</c:v>
                </c:pt>
                <c:pt idx="6">
                  <c:v>21</c:v>
                </c:pt>
                <c:pt idx="7">
                  <c:v>10</c:v>
                </c:pt>
                <c:pt idx="8">
                  <c:v>15</c:v>
                </c:pt>
                <c:pt idx="9">
                  <c:v>32</c:v>
                </c:pt>
              </c:numCache>
            </c:numRef>
          </c:val>
          <c:extLst>
            <c:ext xmlns:c16="http://schemas.microsoft.com/office/drawing/2014/chart" uri="{C3380CC4-5D6E-409C-BE32-E72D297353CC}">
              <c16:uniqueId val="{00000001-9B51-4CBF-A59C-FB6263C724EC}"/>
            </c:ext>
          </c:extLst>
        </c:ser>
        <c:ser>
          <c:idx val="2"/>
          <c:order val="2"/>
          <c:tx>
            <c:strRef>
              <c:f>Dati!$E$56</c:f>
              <c:strCache>
                <c:ptCount val="1"/>
                <c:pt idx="0">
                  <c:v>2023., n=401</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Dati!$B$57:$B$66</c:f>
              <c:strCache>
                <c:ptCount val="10"/>
                <c:pt idx="0">
                  <c:v>Valsts darba inspekcija (VDI)</c:v>
                </c:pt>
                <c:pt idx="1">
                  <c:v>Valsts kultūras pieminekļu aizsardzības inspekcija (VKPAI)</c:v>
                </c:pt>
                <c:pt idx="2">
                  <c:v>Pārtikas un veterinārais dienests (PVD)</c:v>
                </c:pt>
                <c:pt idx="3">
                  <c:v>Robežsardze</c:v>
                </c:pt>
                <c:pt idx="4">
                  <c:v>Latvijas Investīciju un attīstības aģentūra (LIAA)</c:v>
                </c:pt>
                <c:pt idx="6">
                  <c:v>Valsts ieņēmumu dienests (VID)</c:v>
                </c:pt>
                <c:pt idx="7">
                  <c:v>Konkurences padome (KP)</c:v>
                </c:pt>
                <c:pt idx="9">
                  <c:v>Pašvaldības policija</c:v>
                </c:pt>
              </c:strCache>
            </c:strRef>
          </c:cat>
          <c:val>
            <c:numRef>
              <c:f>Dati!$E$57:$E$66</c:f>
              <c:numCache>
                <c:formatCode>General</c:formatCode>
                <c:ptCount val="10"/>
                <c:pt idx="0">
                  <c:v>43</c:v>
                </c:pt>
                <c:pt idx="1">
                  <c:v>34</c:v>
                </c:pt>
                <c:pt idx="2">
                  <c:v>47</c:v>
                </c:pt>
                <c:pt idx="3">
                  <c:v>40</c:v>
                </c:pt>
                <c:pt idx="4">
                  <c:v>24</c:v>
                </c:pt>
                <c:pt idx="5">
                  <c:v>24</c:v>
                </c:pt>
                <c:pt idx="6">
                  <c:v>20</c:v>
                </c:pt>
                <c:pt idx="7">
                  <c:v>10</c:v>
                </c:pt>
                <c:pt idx="8">
                  <c:v>17</c:v>
                </c:pt>
                <c:pt idx="9">
                  <c:v>22</c:v>
                </c:pt>
              </c:numCache>
            </c:numRef>
          </c:val>
          <c:extLst>
            <c:ext xmlns:c16="http://schemas.microsoft.com/office/drawing/2014/chart" uri="{C3380CC4-5D6E-409C-BE32-E72D297353CC}">
              <c16:uniqueId val="{00000002-9B51-4CBF-A59C-FB6263C724EC}"/>
            </c:ext>
          </c:extLst>
        </c:ser>
        <c:ser>
          <c:idx val="3"/>
          <c:order val="3"/>
          <c:tx>
            <c:strRef>
              <c:f>Dati!$F$56</c:f>
              <c:strCache>
                <c:ptCount val="1"/>
                <c:pt idx="0">
                  <c:v>2022., n=400</c:v>
                </c:pt>
              </c:strCache>
            </c:strRef>
          </c:tx>
          <c:spPr>
            <a:solidFill>
              <a:srgbClr val="F4E8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Dati!$B$57:$B$66</c:f>
              <c:strCache>
                <c:ptCount val="10"/>
                <c:pt idx="0">
                  <c:v>Valsts darba inspekcija (VDI)</c:v>
                </c:pt>
                <c:pt idx="1">
                  <c:v>Valsts kultūras pieminekļu aizsardzības inspekcija (VKPAI)</c:v>
                </c:pt>
                <c:pt idx="2">
                  <c:v>Pārtikas un veterinārais dienests (PVD)</c:v>
                </c:pt>
                <c:pt idx="3">
                  <c:v>Robežsardze</c:v>
                </c:pt>
                <c:pt idx="4">
                  <c:v>Latvijas Investīciju un attīstības aģentūra (LIAA)</c:v>
                </c:pt>
                <c:pt idx="6">
                  <c:v>Valsts ieņēmumu dienests (VID)</c:v>
                </c:pt>
                <c:pt idx="7">
                  <c:v>Konkurences padome (KP)</c:v>
                </c:pt>
                <c:pt idx="9">
                  <c:v>Pašvaldības policija</c:v>
                </c:pt>
              </c:strCache>
            </c:strRef>
          </c:cat>
          <c:val>
            <c:numRef>
              <c:f>Dati!$F$57:$F$66</c:f>
              <c:numCache>
                <c:formatCode>General</c:formatCode>
                <c:ptCount val="10"/>
                <c:pt idx="0">
                  <c:v>32</c:v>
                </c:pt>
                <c:pt idx="1">
                  <c:v>34</c:v>
                </c:pt>
                <c:pt idx="2">
                  <c:v>32</c:v>
                </c:pt>
                <c:pt idx="3">
                  <c:v>28</c:v>
                </c:pt>
                <c:pt idx="4">
                  <c:v>15</c:v>
                </c:pt>
                <c:pt idx="5">
                  <c:v>23</c:v>
                </c:pt>
                <c:pt idx="6">
                  <c:v>16</c:v>
                </c:pt>
                <c:pt idx="7">
                  <c:v>12</c:v>
                </c:pt>
                <c:pt idx="8">
                  <c:v>20</c:v>
                </c:pt>
                <c:pt idx="9">
                  <c:v>15</c:v>
                </c:pt>
              </c:numCache>
            </c:numRef>
          </c:val>
          <c:extLst>
            <c:ext xmlns:c16="http://schemas.microsoft.com/office/drawing/2014/chart" uri="{C3380CC4-5D6E-409C-BE32-E72D297353CC}">
              <c16:uniqueId val="{00000003-9B51-4CBF-A59C-FB6263C724EC}"/>
            </c:ext>
          </c:extLst>
        </c:ser>
        <c:dLbls>
          <c:showLegendKey val="0"/>
          <c:showVal val="0"/>
          <c:showCatName val="0"/>
          <c:showSerName val="0"/>
          <c:showPercent val="0"/>
          <c:showBubbleSize val="0"/>
        </c:dLbls>
        <c:gapWidth val="30"/>
        <c:axId val="166098432"/>
        <c:axId val="166099968"/>
      </c:barChart>
      <c:catAx>
        <c:axId val="166098432"/>
        <c:scaling>
          <c:orientation val="maxMin"/>
        </c:scaling>
        <c:delete val="0"/>
        <c:axPos val="l"/>
        <c:majorGridlines>
          <c:spPr>
            <a:ln w="3175" cap="flat" cmpd="sng" algn="ctr">
              <a:solidFill>
                <a:schemeClr val="tx1">
                  <a:lumMod val="50000"/>
                  <a:lumOff val="50000"/>
                </a:schemeClr>
              </a:solidFill>
              <a:round/>
            </a:ln>
            <a:effectLst/>
          </c:spPr>
        </c:majorGridlines>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6099968"/>
        <c:crosses val="autoZero"/>
        <c:auto val="1"/>
        <c:lblAlgn val="ctr"/>
        <c:lblOffset val="100"/>
        <c:noMultiLvlLbl val="0"/>
      </c:catAx>
      <c:valAx>
        <c:axId val="166099968"/>
        <c:scaling>
          <c:orientation val="minMax"/>
          <c:max val="80"/>
          <c:min val="-60"/>
        </c:scaling>
        <c:delete val="1"/>
        <c:axPos val="t"/>
        <c:numFmt formatCode="0" sourceLinked="1"/>
        <c:majorTickMark val="out"/>
        <c:minorTickMark val="none"/>
        <c:tickLblPos val="nextTo"/>
        <c:crossAx val="1660984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lv-LV" sz="1000" i="1" dirty="0">
                <a:solidFill>
                  <a:sysClr val="windowText" lastClr="000000"/>
                </a:solidFill>
                <a:latin typeface="Arial" panose="020B0604020202020204" pitchFamily="34" charset="0"/>
                <a:cs typeface="Arial" panose="020B0604020202020204" pitchFamily="34" charset="0"/>
              </a:rPr>
              <a:t>Indekss</a:t>
            </a:r>
          </a:p>
        </c:rich>
      </c:tx>
      <c:layout>
        <c:manualLayout>
          <c:xMode val="edge"/>
          <c:yMode val="edge"/>
          <c:x val="0.65581884295713033"/>
          <c:y val="1.0444786355728524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lv-LV"/>
        </a:p>
      </c:txPr>
    </c:title>
    <c:autoTitleDeleted val="0"/>
    <c:plotArea>
      <c:layout>
        <c:manualLayout>
          <c:layoutTarget val="inner"/>
          <c:xMode val="edge"/>
          <c:yMode val="edge"/>
          <c:x val="0.5119555056425571"/>
          <c:y val="8.5238874635052642E-2"/>
          <c:w val="0.46543102318961865"/>
          <c:h val="0.88386224896045296"/>
        </c:manualLayout>
      </c:layout>
      <c:barChart>
        <c:barDir val="bar"/>
        <c:grouping val="clustered"/>
        <c:varyColors val="0"/>
        <c:ser>
          <c:idx val="0"/>
          <c:order val="0"/>
          <c:tx>
            <c:strRef>
              <c:f>Dati!$C$44</c:f>
              <c:strCache>
                <c:ptCount val="1"/>
                <c:pt idx="0">
                  <c:v>2025.</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Dati!$B$45:$B$54</c:f>
              <c:strCache>
                <c:ptCount val="10"/>
                <c:pt idx="1">
                  <c:v>Uzņēmumu reģistrs (UR)</c:v>
                </c:pt>
                <c:pt idx="2">
                  <c:v>Ceļu satiksmes drošības direkcija (CSDD)</c:v>
                </c:pt>
                <c:pt idx="3">
                  <c:v>Valsts sociālās apdrošināšanas aģentūra (VSAA)</c:v>
                </c:pt>
                <c:pt idx="4">
                  <c:v>Pilsonības un migrācijas lietu pārvalde (PMLP)</c:v>
                </c:pt>
                <c:pt idx="5">
                  <c:v>Notariāti</c:v>
                </c:pt>
                <c:pt idx="6">
                  <c:v>Patērētāju tiesību aizsardzības centrs (PTAC)</c:v>
                </c:pt>
                <c:pt idx="7">
                  <c:v>Valsts kontrole (VK)</c:v>
                </c:pt>
                <c:pt idx="8">
                  <c:v>Satiksmes uzraudzības un koordinācijas birojs (Ceļu policija)</c:v>
                </c:pt>
                <c:pt idx="9">
                  <c:v>Valsts zemes dienests (VZD)</c:v>
                </c:pt>
              </c:strCache>
            </c:strRef>
          </c:cat>
          <c:val>
            <c:numRef>
              <c:f>Dati!$C$45:$C$54</c:f>
              <c:numCache>
                <c:formatCode>0</c:formatCode>
                <c:ptCount val="10"/>
                <c:pt idx="0">
                  <c:v>60.225127524693789</c:v>
                </c:pt>
                <c:pt idx="1">
                  <c:v>57.83209789178801</c:v>
                </c:pt>
                <c:pt idx="2">
                  <c:v>51.511036414565574</c:v>
                </c:pt>
                <c:pt idx="3">
                  <c:v>51.373657673595496</c:v>
                </c:pt>
                <c:pt idx="4">
                  <c:v>47.5460769570984</c:v>
                </c:pt>
                <c:pt idx="5">
                  <c:v>43.278761609906908</c:v>
                </c:pt>
                <c:pt idx="6">
                  <c:v>39.403886186053178</c:v>
                </c:pt>
                <c:pt idx="7">
                  <c:v>38.606870116467455</c:v>
                </c:pt>
                <c:pt idx="8">
                  <c:v>38.409541500810661</c:v>
                </c:pt>
                <c:pt idx="9">
                  <c:v>38.226330532212707</c:v>
                </c:pt>
              </c:numCache>
            </c:numRef>
          </c:val>
          <c:extLst>
            <c:ext xmlns:c16="http://schemas.microsoft.com/office/drawing/2014/chart" uri="{C3380CC4-5D6E-409C-BE32-E72D297353CC}">
              <c16:uniqueId val="{00000000-E160-444C-957E-E83402C11A0E}"/>
            </c:ext>
          </c:extLst>
        </c:ser>
        <c:ser>
          <c:idx val="1"/>
          <c:order val="1"/>
          <c:tx>
            <c:strRef>
              <c:f>Dati!$D$44</c:f>
              <c:strCache>
                <c:ptCount val="1"/>
                <c:pt idx="0">
                  <c:v>2024.</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Dati!$B$45:$B$54</c:f>
              <c:strCache>
                <c:ptCount val="10"/>
                <c:pt idx="1">
                  <c:v>Uzņēmumu reģistrs (UR)</c:v>
                </c:pt>
                <c:pt idx="2">
                  <c:v>Ceļu satiksmes drošības direkcija (CSDD)</c:v>
                </c:pt>
                <c:pt idx="3">
                  <c:v>Valsts sociālās apdrošināšanas aģentūra (VSAA)</c:v>
                </c:pt>
                <c:pt idx="4">
                  <c:v>Pilsonības un migrācijas lietu pārvalde (PMLP)</c:v>
                </c:pt>
                <c:pt idx="5">
                  <c:v>Notariāti</c:v>
                </c:pt>
                <c:pt idx="6">
                  <c:v>Patērētāju tiesību aizsardzības centrs (PTAC)</c:v>
                </c:pt>
                <c:pt idx="7">
                  <c:v>Valsts kontrole (VK)</c:v>
                </c:pt>
                <c:pt idx="8">
                  <c:v>Satiksmes uzraudzības un koordinācijas birojs (Ceļu policija)</c:v>
                </c:pt>
                <c:pt idx="9">
                  <c:v>Valsts zemes dienests (VZD)</c:v>
                </c:pt>
              </c:strCache>
            </c:strRef>
          </c:cat>
          <c:val>
            <c:numRef>
              <c:f>Dati!$D$45:$D$54</c:f>
              <c:numCache>
                <c:formatCode>General</c:formatCode>
                <c:ptCount val="10"/>
                <c:pt idx="0">
                  <c:v>80</c:v>
                </c:pt>
                <c:pt idx="1">
                  <c:v>60</c:v>
                </c:pt>
                <c:pt idx="2">
                  <c:v>56</c:v>
                </c:pt>
                <c:pt idx="3">
                  <c:v>51</c:v>
                </c:pt>
                <c:pt idx="4">
                  <c:v>52</c:v>
                </c:pt>
                <c:pt idx="5">
                  <c:v>48</c:v>
                </c:pt>
                <c:pt idx="6">
                  <c:v>38</c:v>
                </c:pt>
                <c:pt idx="7">
                  <c:v>24</c:v>
                </c:pt>
                <c:pt idx="8">
                  <c:v>46</c:v>
                </c:pt>
                <c:pt idx="9">
                  <c:v>45</c:v>
                </c:pt>
              </c:numCache>
            </c:numRef>
          </c:val>
          <c:extLst>
            <c:ext xmlns:c16="http://schemas.microsoft.com/office/drawing/2014/chart" uri="{C3380CC4-5D6E-409C-BE32-E72D297353CC}">
              <c16:uniqueId val="{00000001-E160-444C-957E-E83402C11A0E}"/>
            </c:ext>
          </c:extLst>
        </c:ser>
        <c:ser>
          <c:idx val="2"/>
          <c:order val="2"/>
          <c:tx>
            <c:strRef>
              <c:f>Dati!$E$44</c:f>
              <c:strCache>
                <c:ptCount val="1"/>
                <c:pt idx="0">
                  <c:v>2023.</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Dati!$B$45:$B$54</c:f>
              <c:strCache>
                <c:ptCount val="10"/>
                <c:pt idx="1">
                  <c:v>Uzņēmumu reģistrs (UR)</c:v>
                </c:pt>
                <c:pt idx="2">
                  <c:v>Ceļu satiksmes drošības direkcija (CSDD)</c:v>
                </c:pt>
                <c:pt idx="3">
                  <c:v>Valsts sociālās apdrošināšanas aģentūra (VSAA)</c:v>
                </c:pt>
                <c:pt idx="4">
                  <c:v>Pilsonības un migrācijas lietu pārvalde (PMLP)</c:v>
                </c:pt>
                <c:pt idx="5">
                  <c:v>Notariāti</c:v>
                </c:pt>
                <c:pt idx="6">
                  <c:v>Patērētāju tiesību aizsardzības centrs (PTAC)</c:v>
                </c:pt>
                <c:pt idx="7">
                  <c:v>Valsts kontrole (VK)</c:v>
                </c:pt>
                <c:pt idx="8">
                  <c:v>Satiksmes uzraudzības un koordinācijas birojs (Ceļu policija)</c:v>
                </c:pt>
                <c:pt idx="9">
                  <c:v>Valsts zemes dienests (VZD)</c:v>
                </c:pt>
              </c:strCache>
            </c:strRef>
          </c:cat>
          <c:val>
            <c:numRef>
              <c:f>Dati!$E$45:$E$54</c:f>
              <c:numCache>
                <c:formatCode>General</c:formatCode>
                <c:ptCount val="10"/>
                <c:pt idx="0">
                  <c:v>70</c:v>
                </c:pt>
                <c:pt idx="1">
                  <c:v>60</c:v>
                </c:pt>
                <c:pt idx="2">
                  <c:v>54</c:v>
                </c:pt>
                <c:pt idx="3">
                  <c:v>50</c:v>
                </c:pt>
                <c:pt idx="4">
                  <c:v>46</c:v>
                </c:pt>
                <c:pt idx="5">
                  <c:v>37</c:v>
                </c:pt>
                <c:pt idx="6">
                  <c:v>39</c:v>
                </c:pt>
                <c:pt idx="7">
                  <c:v>31</c:v>
                </c:pt>
                <c:pt idx="8">
                  <c:v>35</c:v>
                </c:pt>
                <c:pt idx="9">
                  <c:v>40</c:v>
                </c:pt>
              </c:numCache>
            </c:numRef>
          </c:val>
          <c:extLst>
            <c:ext xmlns:c16="http://schemas.microsoft.com/office/drawing/2014/chart" uri="{C3380CC4-5D6E-409C-BE32-E72D297353CC}">
              <c16:uniqueId val="{00000002-E160-444C-957E-E83402C11A0E}"/>
            </c:ext>
          </c:extLst>
        </c:ser>
        <c:ser>
          <c:idx val="3"/>
          <c:order val="3"/>
          <c:tx>
            <c:strRef>
              <c:f>Dati!$F$44</c:f>
              <c:strCache>
                <c:ptCount val="1"/>
                <c:pt idx="0">
                  <c:v>2022.</c:v>
                </c:pt>
              </c:strCache>
            </c:strRef>
          </c:tx>
          <c:spPr>
            <a:solidFill>
              <a:srgbClr val="F4E8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Dati!$B$45:$B$54</c:f>
              <c:strCache>
                <c:ptCount val="10"/>
                <c:pt idx="1">
                  <c:v>Uzņēmumu reģistrs (UR)</c:v>
                </c:pt>
                <c:pt idx="2">
                  <c:v>Ceļu satiksmes drošības direkcija (CSDD)</c:v>
                </c:pt>
                <c:pt idx="3">
                  <c:v>Valsts sociālās apdrošināšanas aģentūra (VSAA)</c:v>
                </c:pt>
                <c:pt idx="4">
                  <c:v>Pilsonības un migrācijas lietu pārvalde (PMLP)</c:v>
                </c:pt>
                <c:pt idx="5">
                  <c:v>Notariāti</c:v>
                </c:pt>
                <c:pt idx="6">
                  <c:v>Patērētāju tiesību aizsardzības centrs (PTAC)</c:v>
                </c:pt>
                <c:pt idx="7">
                  <c:v>Valsts kontrole (VK)</c:v>
                </c:pt>
                <c:pt idx="8">
                  <c:v>Satiksmes uzraudzības un koordinācijas birojs (Ceļu policija)</c:v>
                </c:pt>
                <c:pt idx="9">
                  <c:v>Valsts zemes dienests (VZD)</c:v>
                </c:pt>
              </c:strCache>
            </c:strRef>
          </c:cat>
          <c:val>
            <c:numRef>
              <c:f>Dati!$F$45:$F$54</c:f>
              <c:numCache>
                <c:formatCode>General</c:formatCode>
                <c:ptCount val="10"/>
                <c:pt idx="0">
                  <c:v>65</c:v>
                </c:pt>
                <c:pt idx="1">
                  <c:v>55</c:v>
                </c:pt>
                <c:pt idx="2">
                  <c:v>50</c:v>
                </c:pt>
                <c:pt idx="3">
                  <c:v>50</c:v>
                </c:pt>
                <c:pt idx="4">
                  <c:v>50</c:v>
                </c:pt>
                <c:pt idx="5">
                  <c:v>32</c:v>
                </c:pt>
                <c:pt idx="6">
                  <c:v>34</c:v>
                </c:pt>
                <c:pt idx="7">
                  <c:v>24</c:v>
                </c:pt>
                <c:pt idx="8">
                  <c:v>22</c:v>
                </c:pt>
                <c:pt idx="9">
                  <c:v>39</c:v>
                </c:pt>
              </c:numCache>
            </c:numRef>
          </c:val>
          <c:extLst>
            <c:ext xmlns:c16="http://schemas.microsoft.com/office/drawing/2014/chart" uri="{C3380CC4-5D6E-409C-BE32-E72D297353CC}">
              <c16:uniqueId val="{00000003-E160-444C-957E-E83402C11A0E}"/>
            </c:ext>
          </c:extLst>
        </c:ser>
        <c:dLbls>
          <c:showLegendKey val="0"/>
          <c:showVal val="0"/>
          <c:showCatName val="0"/>
          <c:showSerName val="0"/>
          <c:showPercent val="0"/>
          <c:showBubbleSize val="0"/>
        </c:dLbls>
        <c:gapWidth val="30"/>
        <c:axId val="165844096"/>
        <c:axId val="165845632"/>
      </c:barChart>
      <c:catAx>
        <c:axId val="165844096"/>
        <c:scaling>
          <c:orientation val="maxMin"/>
        </c:scaling>
        <c:delete val="0"/>
        <c:axPos val="l"/>
        <c:majorGridlines>
          <c:spPr>
            <a:ln w="3175" cap="flat" cmpd="sng" algn="ctr">
              <a:solidFill>
                <a:schemeClr val="tx1">
                  <a:lumMod val="50000"/>
                  <a:lumOff val="50000"/>
                </a:schemeClr>
              </a:solidFill>
              <a:round/>
            </a:ln>
            <a:effectLst/>
          </c:spPr>
        </c:majorGridlines>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5845632"/>
        <c:crosses val="autoZero"/>
        <c:auto val="1"/>
        <c:lblAlgn val="ctr"/>
        <c:lblOffset val="100"/>
        <c:noMultiLvlLbl val="0"/>
      </c:catAx>
      <c:valAx>
        <c:axId val="165845632"/>
        <c:scaling>
          <c:orientation val="minMax"/>
          <c:max val="100"/>
          <c:min val="-40"/>
        </c:scaling>
        <c:delete val="1"/>
        <c:axPos val="t"/>
        <c:numFmt formatCode="0" sourceLinked="1"/>
        <c:majorTickMark val="out"/>
        <c:minorTickMark val="none"/>
        <c:tickLblPos val="nextTo"/>
        <c:crossAx val="165844096"/>
        <c:crosses val="autoZero"/>
        <c:crossBetween val="between"/>
      </c:valAx>
      <c:spPr>
        <a:noFill/>
        <a:ln>
          <a:noFill/>
        </a:ln>
        <a:effectLst/>
      </c:spPr>
    </c:plotArea>
    <c:legend>
      <c:legendPos val="l"/>
      <c:layout>
        <c:manualLayout>
          <c:xMode val="edge"/>
          <c:yMode val="edge"/>
          <c:x val="0"/>
          <c:y val="2.2312728150360316E-3"/>
          <c:w val="0.19487564396354173"/>
          <c:h val="0.168577496343778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lv-LV" sz="1000" i="1" dirty="0">
                <a:solidFill>
                  <a:sysClr val="windowText" lastClr="000000"/>
                </a:solidFill>
                <a:latin typeface="Arial" panose="020B0604020202020204" pitchFamily="34" charset="0"/>
                <a:cs typeface="Arial" panose="020B0604020202020204" pitchFamily="34" charset="0"/>
              </a:rPr>
              <a:t>Indekss</a:t>
            </a:r>
          </a:p>
        </c:rich>
      </c:tx>
      <c:layout>
        <c:manualLayout>
          <c:xMode val="edge"/>
          <c:yMode val="edge"/>
          <c:x val="0.65929095354523215"/>
          <c:y val="1.5553392904538615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lv-LV"/>
        </a:p>
      </c:txPr>
    </c:title>
    <c:autoTitleDeleted val="0"/>
    <c:plotArea>
      <c:layout>
        <c:manualLayout>
          <c:layoutTarget val="inner"/>
          <c:xMode val="edge"/>
          <c:yMode val="edge"/>
          <c:x val="0.51260593342702576"/>
          <c:y val="8.5238874635052642E-2"/>
          <c:w val="0.48739406657297424"/>
          <c:h val="0.88386224896045296"/>
        </c:manualLayout>
      </c:layout>
      <c:barChart>
        <c:barDir val="bar"/>
        <c:grouping val="clustered"/>
        <c:varyColors val="0"/>
        <c:ser>
          <c:idx val="0"/>
          <c:order val="0"/>
          <c:tx>
            <c:strRef>
              <c:f>Dati!$C$68</c:f>
              <c:strCache>
                <c:ptCount val="1"/>
                <c:pt idx="0">
                  <c:v>2025.</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Dati!$B$69:$B$77</c:f>
              <c:strCache>
                <c:ptCount val="9"/>
                <c:pt idx="0">
                  <c:v>Latvenergo</c:v>
                </c:pt>
                <c:pt idx="1">
                  <c:v>Privātie uzņēmumi</c:v>
                </c:pt>
                <c:pt idx="2">
                  <c:v>Valsts un pašvaldības
slimnīcas un poliklīnikas</c:v>
                </c:pt>
                <c:pt idx="3">
                  <c:v>Valsts policija</c:v>
                </c:pt>
                <c:pt idx="4">
                  <c:v>Būvniecības valsts kontroles birojs (BVKB)</c:v>
                </c:pt>
                <c:pt idx="5">
                  <c:v>Korupcijas novēršanas un apkarošanas birojs (KNAB)</c:v>
                </c:pt>
                <c:pt idx="6">
                  <c:v>Iepirkumu uzraudzības birojs (IUB)</c:v>
                </c:pt>
                <c:pt idx="7">
                  <c:v>Tiesas</c:v>
                </c:pt>
                <c:pt idx="8">
                  <c:v>Muita</c:v>
                </c:pt>
              </c:strCache>
            </c:strRef>
          </c:cat>
          <c:val>
            <c:numRef>
              <c:f>Dati!$C$69:$C$77</c:f>
              <c:numCache>
                <c:formatCode>0</c:formatCode>
                <c:ptCount val="9"/>
                <c:pt idx="0">
                  <c:v>24.768497714875302</c:v>
                </c:pt>
                <c:pt idx="1">
                  <c:v>24.686622438448953</c:v>
                </c:pt>
                <c:pt idx="2">
                  <c:v>24.288615656788906</c:v>
                </c:pt>
                <c:pt idx="3">
                  <c:v>23.949332153914078</c:v>
                </c:pt>
                <c:pt idx="4">
                  <c:v>22.760524841515434</c:v>
                </c:pt>
                <c:pt idx="5">
                  <c:v>22.337431814831085</c:v>
                </c:pt>
                <c:pt idx="6">
                  <c:v>20.992434026241966</c:v>
                </c:pt>
                <c:pt idx="7">
                  <c:v>19.323626713843332</c:v>
                </c:pt>
                <c:pt idx="8">
                  <c:v>12.467179713990792</c:v>
                </c:pt>
              </c:numCache>
            </c:numRef>
          </c:val>
          <c:extLst>
            <c:ext xmlns:c16="http://schemas.microsoft.com/office/drawing/2014/chart" uri="{C3380CC4-5D6E-409C-BE32-E72D297353CC}">
              <c16:uniqueId val="{00000000-122A-4DD5-A18C-DEF6CB2F5837}"/>
            </c:ext>
          </c:extLst>
        </c:ser>
        <c:ser>
          <c:idx val="1"/>
          <c:order val="1"/>
          <c:tx>
            <c:strRef>
              <c:f>Dati!$D$68</c:f>
              <c:strCache>
                <c:ptCount val="1"/>
                <c:pt idx="0">
                  <c:v>2024.</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Dati!$B$69:$B$77</c:f>
              <c:strCache>
                <c:ptCount val="9"/>
                <c:pt idx="0">
                  <c:v>Latvenergo</c:v>
                </c:pt>
                <c:pt idx="1">
                  <c:v>Privātie uzņēmumi</c:v>
                </c:pt>
                <c:pt idx="2">
                  <c:v>Valsts un pašvaldības
slimnīcas un poliklīnikas</c:v>
                </c:pt>
                <c:pt idx="3">
                  <c:v>Valsts policija</c:v>
                </c:pt>
                <c:pt idx="4">
                  <c:v>Būvniecības valsts kontroles birojs (BVKB)</c:v>
                </c:pt>
                <c:pt idx="5">
                  <c:v>Korupcijas novēršanas un apkarošanas birojs (KNAB)</c:v>
                </c:pt>
                <c:pt idx="6">
                  <c:v>Iepirkumu uzraudzības birojs (IUB)</c:v>
                </c:pt>
                <c:pt idx="7">
                  <c:v>Tiesas</c:v>
                </c:pt>
                <c:pt idx="8">
                  <c:v>Muita</c:v>
                </c:pt>
              </c:strCache>
            </c:strRef>
          </c:cat>
          <c:val>
            <c:numRef>
              <c:f>Dati!$D$69:$D$77</c:f>
              <c:numCache>
                <c:formatCode>General</c:formatCode>
                <c:ptCount val="9"/>
                <c:pt idx="0">
                  <c:v>11</c:v>
                </c:pt>
                <c:pt idx="1">
                  <c:v>30</c:v>
                </c:pt>
                <c:pt idx="2">
                  <c:v>30</c:v>
                </c:pt>
                <c:pt idx="3">
                  <c:v>32</c:v>
                </c:pt>
                <c:pt idx="4">
                  <c:v>16</c:v>
                </c:pt>
                <c:pt idx="5">
                  <c:v>14</c:v>
                </c:pt>
                <c:pt idx="6">
                  <c:v>-0.3</c:v>
                </c:pt>
                <c:pt idx="7">
                  <c:v>20</c:v>
                </c:pt>
                <c:pt idx="8">
                  <c:v>15</c:v>
                </c:pt>
              </c:numCache>
            </c:numRef>
          </c:val>
          <c:extLst>
            <c:ext xmlns:c16="http://schemas.microsoft.com/office/drawing/2014/chart" uri="{C3380CC4-5D6E-409C-BE32-E72D297353CC}">
              <c16:uniqueId val="{00000001-122A-4DD5-A18C-DEF6CB2F5837}"/>
            </c:ext>
          </c:extLst>
        </c:ser>
        <c:ser>
          <c:idx val="2"/>
          <c:order val="2"/>
          <c:tx>
            <c:strRef>
              <c:f>Dati!$E$68</c:f>
              <c:strCache>
                <c:ptCount val="1"/>
                <c:pt idx="0">
                  <c:v>2023.</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Dati!$B$69:$B$77</c:f>
              <c:strCache>
                <c:ptCount val="9"/>
                <c:pt idx="0">
                  <c:v>Latvenergo</c:v>
                </c:pt>
                <c:pt idx="1">
                  <c:v>Privātie uzņēmumi</c:v>
                </c:pt>
                <c:pt idx="2">
                  <c:v>Valsts un pašvaldības
slimnīcas un poliklīnikas</c:v>
                </c:pt>
                <c:pt idx="3">
                  <c:v>Valsts policija</c:v>
                </c:pt>
                <c:pt idx="4">
                  <c:v>Būvniecības valsts kontroles birojs (BVKB)</c:v>
                </c:pt>
                <c:pt idx="5">
                  <c:v>Korupcijas novēršanas un apkarošanas birojs (KNAB)</c:v>
                </c:pt>
                <c:pt idx="6">
                  <c:v>Iepirkumu uzraudzības birojs (IUB)</c:v>
                </c:pt>
                <c:pt idx="7">
                  <c:v>Tiesas</c:v>
                </c:pt>
                <c:pt idx="8">
                  <c:v>Muita</c:v>
                </c:pt>
              </c:strCache>
            </c:strRef>
          </c:cat>
          <c:val>
            <c:numRef>
              <c:f>Dati!$E$69:$E$77</c:f>
              <c:numCache>
                <c:formatCode>General</c:formatCode>
                <c:ptCount val="9"/>
                <c:pt idx="0">
                  <c:v>2</c:v>
                </c:pt>
                <c:pt idx="1">
                  <c:v>25</c:v>
                </c:pt>
                <c:pt idx="2">
                  <c:v>31</c:v>
                </c:pt>
                <c:pt idx="3">
                  <c:v>23</c:v>
                </c:pt>
                <c:pt idx="5">
                  <c:v>15</c:v>
                </c:pt>
                <c:pt idx="6">
                  <c:v>5</c:v>
                </c:pt>
                <c:pt idx="7">
                  <c:v>15</c:v>
                </c:pt>
                <c:pt idx="8">
                  <c:v>6</c:v>
                </c:pt>
              </c:numCache>
            </c:numRef>
          </c:val>
          <c:extLst>
            <c:ext xmlns:c16="http://schemas.microsoft.com/office/drawing/2014/chart" uri="{C3380CC4-5D6E-409C-BE32-E72D297353CC}">
              <c16:uniqueId val="{00000002-122A-4DD5-A18C-DEF6CB2F5837}"/>
            </c:ext>
          </c:extLst>
        </c:ser>
        <c:ser>
          <c:idx val="3"/>
          <c:order val="3"/>
          <c:tx>
            <c:strRef>
              <c:f>Dati!$F$68</c:f>
              <c:strCache>
                <c:ptCount val="1"/>
                <c:pt idx="0">
                  <c:v>2022.</c:v>
                </c:pt>
              </c:strCache>
            </c:strRef>
          </c:tx>
          <c:spPr>
            <a:solidFill>
              <a:srgbClr val="F4E8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Dati!$B$69:$B$77</c:f>
              <c:strCache>
                <c:ptCount val="9"/>
                <c:pt idx="0">
                  <c:v>Latvenergo</c:v>
                </c:pt>
                <c:pt idx="1">
                  <c:v>Privātie uzņēmumi</c:v>
                </c:pt>
                <c:pt idx="2">
                  <c:v>Valsts un pašvaldības
slimnīcas un poliklīnikas</c:v>
                </c:pt>
                <c:pt idx="3">
                  <c:v>Valsts policija</c:v>
                </c:pt>
                <c:pt idx="4">
                  <c:v>Būvniecības valsts kontroles birojs (BVKB)</c:v>
                </c:pt>
                <c:pt idx="5">
                  <c:v>Korupcijas novēršanas un apkarošanas birojs (KNAB)</c:v>
                </c:pt>
                <c:pt idx="6">
                  <c:v>Iepirkumu uzraudzības birojs (IUB)</c:v>
                </c:pt>
                <c:pt idx="7">
                  <c:v>Tiesas</c:v>
                </c:pt>
                <c:pt idx="8">
                  <c:v>Muita</c:v>
                </c:pt>
              </c:strCache>
            </c:strRef>
          </c:cat>
          <c:val>
            <c:numRef>
              <c:f>Dati!$F$69:$F$77</c:f>
              <c:numCache>
                <c:formatCode>General</c:formatCode>
                <c:ptCount val="9"/>
                <c:pt idx="0">
                  <c:v>12</c:v>
                </c:pt>
                <c:pt idx="1">
                  <c:v>27</c:v>
                </c:pt>
                <c:pt idx="2">
                  <c:v>27</c:v>
                </c:pt>
                <c:pt idx="3">
                  <c:v>22</c:v>
                </c:pt>
                <c:pt idx="5">
                  <c:v>8</c:v>
                </c:pt>
                <c:pt idx="6">
                  <c:v>3</c:v>
                </c:pt>
                <c:pt idx="7">
                  <c:v>8</c:v>
                </c:pt>
                <c:pt idx="8">
                  <c:v>-10</c:v>
                </c:pt>
              </c:numCache>
            </c:numRef>
          </c:val>
          <c:extLst>
            <c:ext xmlns:c16="http://schemas.microsoft.com/office/drawing/2014/chart" uri="{C3380CC4-5D6E-409C-BE32-E72D297353CC}">
              <c16:uniqueId val="{00000003-122A-4DD5-A18C-DEF6CB2F5837}"/>
            </c:ext>
          </c:extLst>
        </c:ser>
        <c:dLbls>
          <c:showLegendKey val="0"/>
          <c:showVal val="0"/>
          <c:showCatName val="0"/>
          <c:showSerName val="0"/>
          <c:showPercent val="0"/>
          <c:showBubbleSize val="0"/>
        </c:dLbls>
        <c:gapWidth val="30"/>
        <c:axId val="165095296"/>
        <c:axId val="165096832"/>
      </c:barChart>
      <c:catAx>
        <c:axId val="165095296"/>
        <c:scaling>
          <c:orientation val="maxMin"/>
        </c:scaling>
        <c:delete val="0"/>
        <c:axPos val="l"/>
        <c:majorGridlines>
          <c:spPr>
            <a:ln w="3175" cap="flat" cmpd="sng" algn="ctr">
              <a:solidFill>
                <a:schemeClr val="tx1">
                  <a:lumMod val="50000"/>
                  <a:lumOff val="50000"/>
                </a:schemeClr>
              </a:solidFill>
              <a:round/>
            </a:ln>
            <a:effectLst/>
          </c:spPr>
        </c:majorGridlines>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5096832"/>
        <c:crosses val="autoZero"/>
        <c:auto val="1"/>
        <c:lblAlgn val="ctr"/>
        <c:lblOffset val="100"/>
        <c:noMultiLvlLbl val="0"/>
      </c:catAx>
      <c:valAx>
        <c:axId val="165096832"/>
        <c:scaling>
          <c:orientation val="minMax"/>
          <c:max val="80"/>
          <c:min val="-60"/>
        </c:scaling>
        <c:delete val="1"/>
        <c:axPos val="t"/>
        <c:numFmt formatCode="0" sourceLinked="1"/>
        <c:majorTickMark val="out"/>
        <c:minorTickMark val="none"/>
        <c:tickLblPos val="nextTo"/>
        <c:crossAx val="165095296"/>
        <c:crosses val="autoZero"/>
        <c:crossBetween val="between"/>
      </c:valAx>
      <c:spPr>
        <a:noFill/>
        <a:ln>
          <a:noFill/>
        </a:ln>
        <a:effectLst/>
      </c:spPr>
    </c:plotArea>
    <c:legend>
      <c:legendPos val="l"/>
      <c:layout>
        <c:manualLayout>
          <c:xMode val="edge"/>
          <c:yMode val="edge"/>
          <c:x val="3.5211267605633804E-3"/>
          <c:y val="1.9102261898790854E-3"/>
          <c:w val="0.17557163183102542"/>
          <c:h val="0.171975725964190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lv-LV" sz="1000" i="1" dirty="0">
                <a:solidFill>
                  <a:sysClr val="windowText" lastClr="000000"/>
                </a:solidFill>
                <a:latin typeface="Arial" panose="020B0604020202020204" pitchFamily="34" charset="0"/>
                <a:cs typeface="Arial" panose="020B0604020202020204" pitchFamily="34" charset="0"/>
              </a:rPr>
              <a:t>Indekss</a:t>
            </a:r>
          </a:p>
        </c:rich>
      </c:tx>
      <c:layout>
        <c:manualLayout>
          <c:xMode val="edge"/>
          <c:yMode val="edge"/>
          <c:x val="0.65929095354523215"/>
          <c:y val="1.5553392904538615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lv-LV"/>
        </a:p>
      </c:txPr>
    </c:title>
    <c:autoTitleDeleted val="0"/>
    <c:plotArea>
      <c:layout>
        <c:manualLayout>
          <c:layoutTarget val="inner"/>
          <c:xMode val="edge"/>
          <c:yMode val="edge"/>
          <c:x val="0.51260593342702576"/>
          <c:y val="8.5238874635052642E-2"/>
          <c:w val="0.48739406657297424"/>
          <c:h val="0.88386224896045296"/>
        </c:manualLayout>
      </c:layout>
      <c:barChart>
        <c:barDir val="bar"/>
        <c:grouping val="clustered"/>
        <c:varyColors val="0"/>
        <c:ser>
          <c:idx val="0"/>
          <c:order val="0"/>
          <c:tx>
            <c:strRef>
              <c:f>Dati!$C$79</c:f>
              <c:strCache>
                <c:ptCount val="1"/>
                <c:pt idx="0">
                  <c:v>2025., n=419</c:v>
                </c:pt>
              </c:strCache>
            </c:strRef>
          </c:tx>
          <c:spPr>
            <a:solidFill>
              <a:srgbClr val="996633"/>
            </a:solidFill>
            <a:ln>
              <a:noFill/>
            </a:ln>
            <a:effectLst/>
          </c:spPr>
          <c:invertIfNegative val="0"/>
          <c:dLbls>
            <c:dLbl>
              <c:idx val="4"/>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extLst>
                <c:ext xmlns:c16="http://schemas.microsoft.com/office/drawing/2014/chart" uri="{C3380CC4-5D6E-409C-BE32-E72D297353CC}">
                  <c16:uniqueId val="{00000000-C0E3-434B-8014-A8706C56F07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Dati!$B$80:$B$88</c:f>
              <c:strCache>
                <c:ptCount val="9"/>
                <c:pt idx="0">
                  <c:v>Pašvaldību darbinieki</c:v>
                </c:pt>
                <c:pt idx="1">
                  <c:v>Pašvaldības būvvalde</c:v>
                </c:pt>
                <c:pt idx="2">
                  <c:v>Prese, radio, TV</c:v>
                </c:pt>
                <c:pt idx="3">
                  <c:v>Valsts kapitālsabiedrības</c:v>
                </c:pt>
                <c:pt idx="4">
                  <c:v>Pašvaldību kapitālsabiedrības</c:v>
                </c:pt>
                <c:pt idx="5">
                  <c:v>Pašvaldību deputāti</c:v>
                </c:pt>
                <c:pt idx="6">
                  <c:v>Latvijas valdība (Ministru kabinets)</c:v>
                </c:pt>
                <c:pt idx="7">
                  <c:v>Parlaments (Saeima)</c:v>
                </c:pt>
                <c:pt idx="8">
                  <c:v>Politiskās partijas</c:v>
                </c:pt>
              </c:strCache>
            </c:strRef>
          </c:cat>
          <c:val>
            <c:numRef>
              <c:f>Dati!$C$80:$C$88</c:f>
              <c:numCache>
                <c:formatCode>0</c:formatCode>
                <c:ptCount val="9"/>
                <c:pt idx="0">
                  <c:v>11.97387586613587</c:v>
                </c:pt>
                <c:pt idx="1">
                  <c:v>10.285844021819193</c:v>
                </c:pt>
                <c:pt idx="2">
                  <c:v>6.9458233819843418</c:v>
                </c:pt>
                <c:pt idx="3">
                  <c:v>6.5859118384195465</c:v>
                </c:pt>
                <c:pt idx="4" formatCode="0.00">
                  <c:v>-2.2975084770743948E-2</c:v>
                </c:pt>
                <c:pt idx="5">
                  <c:v>-3.2787734040984624</c:v>
                </c:pt>
                <c:pt idx="6">
                  <c:v>-9.5486127082411389</c:v>
                </c:pt>
                <c:pt idx="7">
                  <c:v>-13.997027863777021</c:v>
                </c:pt>
                <c:pt idx="8">
                  <c:v>-35.589432404540588</c:v>
                </c:pt>
              </c:numCache>
            </c:numRef>
          </c:val>
          <c:extLst>
            <c:ext xmlns:c16="http://schemas.microsoft.com/office/drawing/2014/chart" uri="{C3380CC4-5D6E-409C-BE32-E72D297353CC}">
              <c16:uniqueId val="{00000000-A565-48E2-994F-3C36EB34380D}"/>
            </c:ext>
          </c:extLst>
        </c:ser>
        <c:ser>
          <c:idx val="1"/>
          <c:order val="1"/>
          <c:tx>
            <c:strRef>
              <c:f>Dati!$D$79</c:f>
              <c:strCache>
                <c:ptCount val="1"/>
                <c:pt idx="0">
                  <c:v>2024., n=402</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Dati!$B$80:$B$88</c:f>
              <c:strCache>
                <c:ptCount val="9"/>
                <c:pt idx="0">
                  <c:v>Pašvaldību darbinieki</c:v>
                </c:pt>
                <c:pt idx="1">
                  <c:v>Pašvaldības būvvalde</c:v>
                </c:pt>
                <c:pt idx="2">
                  <c:v>Prese, radio, TV</c:v>
                </c:pt>
                <c:pt idx="3">
                  <c:v>Valsts kapitālsabiedrības</c:v>
                </c:pt>
                <c:pt idx="4">
                  <c:v>Pašvaldību kapitālsabiedrības</c:v>
                </c:pt>
                <c:pt idx="5">
                  <c:v>Pašvaldību deputāti</c:v>
                </c:pt>
                <c:pt idx="6">
                  <c:v>Latvijas valdība (Ministru kabinets)</c:v>
                </c:pt>
                <c:pt idx="7">
                  <c:v>Parlaments (Saeima)</c:v>
                </c:pt>
                <c:pt idx="8">
                  <c:v>Politiskās partijas</c:v>
                </c:pt>
              </c:strCache>
            </c:strRef>
          </c:cat>
          <c:val>
            <c:numRef>
              <c:f>Dati!$D$80:$D$88</c:f>
              <c:numCache>
                <c:formatCode>General</c:formatCode>
                <c:ptCount val="9"/>
                <c:pt idx="0">
                  <c:v>25</c:v>
                </c:pt>
                <c:pt idx="1">
                  <c:v>9</c:v>
                </c:pt>
                <c:pt idx="2">
                  <c:v>8</c:v>
                </c:pt>
                <c:pt idx="3">
                  <c:v>3</c:v>
                </c:pt>
                <c:pt idx="4">
                  <c:v>6</c:v>
                </c:pt>
                <c:pt idx="5">
                  <c:v>-2</c:v>
                </c:pt>
                <c:pt idx="6">
                  <c:v>-25</c:v>
                </c:pt>
                <c:pt idx="7">
                  <c:v>-26</c:v>
                </c:pt>
                <c:pt idx="8">
                  <c:v>-37</c:v>
                </c:pt>
              </c:numCache>
            </c:numRef>
          </c:val>
          <c:extLst>
            <c:ext xmlns:c16="http://schemas.microsoft.com/office/drawing/2014/chart" uri="{C3380CC4-5D6E-409C-BE32-E72D297353CC}">
              <c16:uniqueId val="{00000001-A565-48E2-994F-3C36EB34380D}"/>
            </c:ext>
          </c:extLst>
        </c:ser>
        <c:ser>
          <c:idx val="2"/>
          <c:order val="2"/>
          <c:tx>
            <c:strRef>
              <c:f>Dati!$E$79</c:f>
              <c:strCache>
                <c:ptCount val="1"/>
                <c:pt idx="0">
                  <c:v>2023., n=401</c:v>
                </c:pt>
              </c:strCache>
            </c:strRef>
          </c:tx>
          <c:spPr>
            <a:solidFill>
              <a:srgbClr val="E4C7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Dati!$B$80:$B$88</c:f>
              <c:strCache>
                <c:ptCount val="9"/>
                <c:pt idx="0">
                  <c:v>Pašvaldību darbinieki</c:v>
                </c:pt>
                <c:pt idx="1">
                  <c:v>Pašvaldības būvvalde</c:v>
                </c:pt>
                <c:pt idx="2">
                  <c:v>Prese, radio, TV</c:v>
                </c:pt>
                <c:pt idx="3">
                  <c:v>Valsts kapitālsabiedrības</c:v>
                </c:pt>
                <c:pt idx="4">
                  <c:v>Pašvaldību kapitālsabiedrības</c:v>
                </c:pt>
                <c:pt idx="5">
                  <c:v>Pašvaldību deputāti</c:v>
                </c:pt>
                <c:pt idx="6">
                  <c:v>Latvijas valdība (Ministru kabinets)</c:v>
                </c:pt>
                <c:pt idx="7">
                  <c:v>Parlaments (Saeima)</c:v>
                </c:pt>
                <c:pt idx="8">
                  <c:v>Politiskās partijas</c:v>
                </c:pt>
              </c:strCache>
            </c:strRef>
          </c:cat>
          <c:val>
            <c:numRef>
              <c:f>Dati!$E$80:$E$88</c:f>
              <c:numCache>
                <c:formatCode>General</c:formatCode>
                <c:ptCount val="9"/>
                <c:pt idx="0">
                  <c:v>16</c:v>
                </c:pt>
                <c:pt idx="1">
                  <c:v>3</c:v>
                </c:pt>
                <c:pt idx="2">
                  <c:v>7</c:v>
                </c:pt>
                <c:pt idx="3">
                  <c:v>6</c:v>
                </c:pt>
                <c:pt idx="4">
                  <c:v>-6</c:v>
                </c:pt>
                <c:pt idx="5">
                  <c:v>-4</c:v>
                </c:pt>
                <c:pt idx="6">
                  <c:v>-17</c:v>
                </c:pt>
                <c:pt idx="7">
                  <c:v>-20</c:v>
                </c:pt>
                <c:pt idx="8">
                  <c:v>-40</c:v>
                </c:pt>
              </c:numCache>
            </c:numRef>
          </c:val>
          <c:extLst>
            <c:ext xmlns:c16="http://schemas.microsoft.com/office/drawing/2014/chart" uri="{C3380CC4-5D6E-409C-BE32-E72D297353CC}">
              <c16:uniqueId val="{00000002-A565-48E2-994F-3C36EB34380D}"/>
            </c:ext>
          </c:extLst>
        </c:ser>
        <c:ser>
          <c:idx val="3"/>
          <c:order val="3"/>
          <c:tx>
            <c:strRef>
              <c:f>Dati!$F$79</c:f>
              <c:strCache>
                <c:ptCount val="1"/>
                <c:pt idx="0">
                  <c:v>2022., n=400</c:v>
                </c:pt>
              </c:strCache>
            </c:strRef>
          </c:tx>
          <c:spPr>
            <a:solidFill>
              <a:srgbClr val="F4E8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Dati!$B$80:$B$88</c:f>
              <c:strCache>
                <c:ptCount val="9"/>
                <c:pt idx="0">
                  <c:v>Pašvaldību darbinieki</c:v>
                </c:pt>
                <c:pt idx="1">
                  <c:v>Pašvaldības būvvalde</c:v>
                </c:pt>
                <c:pt idx="2">
                  <c:v>Prese, radio, TV</c:v>
                </c:pt>
                <c:pt idx="3">
                  <c:v>Valsts kapitālsabiedrības</c:v>
                </c:pt>
                <c:pt idx="4">
                  <c:v>Pašvaldību kapitālsabiedrības</c:v>
                </c:pt>
                <c:pt idx="5">
                  <c:v>Pašvaldību deputāti</c:v>
                </c:pt>
                <c:pt idx="6">
                  <c:v>Latvijas valdība (Ministru kabinets)</c:v>
                </c:pt>
                <c:pt idx="7">
                  <c:v>Parlaments (Saeima)</c:v>
                </c:pt>
                <c:pt idx="8">
                  <c:v>Politiskās partijas</c:v>
                </c:pt>
              </c:strCache>
            </c:strRef>
          </c:cat>
          <c:val>
            <c:numRef>
              <c:f>Dati!$F$80:$F$88</c:f>
              <c:numCache>
                <c:formatCode>General</c:formatCode>
                <c:ptCount val="9"/>
                <c:pt idx="0">
                  <c:v>8</c:v>
                </c:pt>
                <c:pt idx="1">
                  <c:v>-4</c:v>
                </c:pt>
                <c:pt idx="2">
                  <c:v>7</c:v>
                </c:pt>
                <c:pt idx="3">
                  <c:v>-2</c:v>
                </c:pt>
                <c:pt idx="4">
                  <c:v>-11</c:v>
                </c:pt>
                <c:pt idx="5">
                  <c:v>-11</c:v>
                </c:pt>
                <c:pt idx="6">
                  <c:v>-25</c:v>
                </c:pt>
                <c:pt idx="7">
                  <c:v>-28</c:v>
                </c:pt>
                <c:pt idx="8">
                  <c:v>-48</c:v>
                </c:pt>
              </c:numCache>
            </c:numRef>
          </c:val>
          <c:extLst>
            <c:ext xmlns:c16="http://schemas.microsoft.com/office/drawing/2014/chart" uri="{C3380CC4-5D6E-409C-BE32-E72D297353CC}">
              <c16:uniqueId val="{00000003-A565-48E2-994F-3C36EB34380D}"/>
            </c:ext>
          </c:extLst>
        </c:ser>
        <c:dLbls>
          <c:showLegendKey val="0"/>
          <c:showVal val="0"/>
          <c:showCatName val="0"/>
          <c:showSerName val="0"/>
          <c:showPercent val="0"/>
          <c:showBubbleSize val="0"/>
        </c:dLbls>
        <c:gapWidth val="30"/>
        <c:axId val="165169408"/>
        <c:axId val="165183488"/>
      </c:barChart>
      <c:catAx>
        <c:axId val="165169408"/>
        <c:scaling>
          <c:orientation val="maxMin"/>
        </c:scaling>
        <c:delete val="0"/>
        <c:axPos val="l"/>
        <c:majorGridlines>
          <c:spPr>
            <a:ln w="3175" cap="flat" cmpd="sng" algn="ctr">
              <a:solidFill>
                <a:schemeClr val="tx1">
                  <a:lumMod val="50000"/>
                  <a:lumOff val="50000"/>
                </a:schemeClr>
              </a:solidFill>
              <a:round/>
            </a:ln>
            <a:effectLst/>
          </c:spPr>
        </c:majorGridlines>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5183488"/>
        <c:crosses val="autoZero"/>
        <c:auto val="1"/>
        <c:lblAlgn val="ctr"/>
        <c:lblOffset val="100"/>
        <c:noMultiLvlLbl val="0"/>
      </c:catAx>
      <c:valAx>
        <c:axId val="165183488"/>
        <c:scaling>
          <c:orientation val="minMax"/>
          <c:max val="80"/>
          <c:min val="-60"/>
        </c:scaling>
        <c:delete val="1"/>
        <c:axPos val="t"/>
        <c:numFmt formatCode="0" sourceLinked="1"/>
        <c:majorTickMark val="out"/>
        <c:minorTickMark val="none"/>
        <c:tickLblPos val="nextTo"/>
        <c:crossAx val="165169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45226843185075"/>
          <c:y val="0.12634415854283634"/>
          <c:w val="0.43600416233090533"/>
          <c:h val="0.75905797101449279"/>
        </c:manualLayout>
      </c:layout>
      <c:pieChart>
        <c:varyColors val="1"/>
        <c:ser>
          <c:idx val="0"/>
          <c:order val="0"/>
          <c:dPt>
            <c:idx val="0"/>
            <c:bubble3D val="0"/>
            <c:spPr>
              <a:solidFill>
                <a:srgbClr val="4C8264"/>
              </a:solidFill>
              <a:ln w="19050">
                <a:solidFill>
                  <a:schemeClr val="lt1"/>
                </a:solidFill>
              </a:ln>
              <a:effectLst/>
            </c:spPr>
            <c:extLst>
              <c:ext xmlns:c16="http://schemas.microsoft.com/office/drawing/2014/chart" uri="{C3380CC4-5D6E-409C-BE32-E72D297353CC}">
                <c16:uniqueId val="{00000001-ABF2-41DD-8412-F383DB2B42CB}"/>
              </c:ext>
            </c:extLst>
          </c:dPt>
          <c:dPt>
            <c:idx val="1"/>
            <c:bubble3D val="0"/>
            <c:spPr>
              <a:solidFill>
                <a:srgbClr val="C3D6CC"/>
              </a:solidFill>
              <a:ln w="19050">
                <a:solidFill>
                  <a:schemeClr val="lt1"/>
                </a:solidFill>
              </a:ln>
              <a:effectLst/>
            </c:spPr>
            <c:extLst>
              <c:ext xmlns:c16="http://schemas.microsoft.com/office/drawing/2014/chart" uri="{C3380CC4-5D6E-409C-BE32-E72D297353CC}">
                <c16:uniqueId val="{00000003-ABF2-41DD-8412-F383DB2B42CB}"/>
              </c:ext>
            </c:extLst>
          </c:dPt>
          <c:dPt>
            <c:idx val="2"/>
            <c:bubble3D val="0"/>
            <c:spPr>
              <a:solidFill>
                <a:srgbClr val="FFE699"/>
              </a:solidFill>
              <a:ln w="19050">
                <a:solidFill>
                  <a:schemeClr val="lt1"/>
                </a:solidFill>
              </a:ln>
              <a:effectLst/>
            </c:spPr>
            <c:extLst>
              <c:ext xmlns:c16="http://schemas.microsoft.com/office/drawing/2014/chart" uri="{C3380CC4-5D6E-409C-BE32-E72D297353CC}">
                <c16:uniqueId val="{00000005-ABF2-41DD-8412-F383DB2B42CB}"/>
              </c:ext>
            </c:extLst>
          </c:dPt>
          <c:dPt>
            <c:idx val="3"/>
            <c:bubble3D val="0"/>
            <c:spPr>
              <a:solidFill>
                <a:srgbClr val="E4C7AA"/>
              </a:solidFill>
              <a:ln w="19050">
                <a:solidFill>
                  <a:schemeClr val="lt1"/>
                </a:solidFill>
              </a:ln>
              <a:effectLst/>
            </c:spPr>
            <c:extLst>
              <c:ext xmlns:c16="http://schemas.microsoft.com/office/drawing/2014/chart" uri="{C3380CC4-5D6E-409C-BE32-E72D297353CC}">
                <c16:uniqueId val="{00000007-ABF2-41DD-8412-F383DB2B42CB}"/>
              </c:ext>
            </c:extLst>
          </c:dPt>
          <c:dPt>
            <c:idx val="4"/>
            <c:bubble3D val="0"/>
            <c:spPr>
              <a:solidFill>
                <a:srgbClr val="996633"/>
              </a:solidFill>
              <a:ln w="19050">
                <a:solidFill>
                  <a:schemeClr val="lt1"/>
                </a:solidFill>
              </a:ln>
              <a:effectLst/>
            </c:spPr>
            <c:extLst>
              <c:ext xmlns:c16="http://schemas.microsoft.com/office/drawing/2014/chart" uri="{C3380CC4-5D6E-409C-BE32-E72D297353CC}">
                <c16:uniqueId val="{00000009-ABF2-41DD-8412-F383DB2B42C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Dati!$B$92:$B$96</c:f>
              <c:strCache>
                <c:ptCount val="5"/>
                <c:pt idx="0">
                  <c:v>Ļoti godīgi (5)</c:v>
                </c:pt>
                <c:pt idx="1">
                  <c:v>(4)</c:v>
                </c:pt>
                <c:pt idx="2">
                  <c:v>(3)</c:v>
                </c:pt>
                <c:pt idx="3">
                  <c:v>(2)</c:v>
                </c:pt>
                <c:pt idx="4">
                  <c:v>Negodīgi (1)</c:v>
                </c:pt>
              </c:strCache>
            </c:strRef>
          </c:cat>
          <c:val>
            <c:numRef>
              <c:f>Dati!$C$92:$C$96</c:f>
              <c:numCache>
                <c:formatCode>0</c:formatCode>
                <c:ptCount val="5"/>
                <c:pt idx="0">
                  <c:v>20.251452159811208</c:v>
                </c:pt>
                <c:pt idx="1">
                  <c:v>30.184590888987035</c:v>
                </c:pt>
                <c:pt idx="2">
                  <c:v>30.695538847117643</c:v>
                </c:pt>
                <c:pt idx="3">
                  <c:v>11.724204629220063</c:v>
                </c:pt>
                <c:pt idx="4">
                  <c:v>7.1442134748636068</c:v>
                </c:pt>
              </c:numCache>
            </c:numRef>
          </c:val>
          <c:extLst>
            <c:ext xmlns:c16="http://schemas.microsoft.com/office/drawing/2014/chart" uri="{C3380CC4-5D6E-409C-BE32-E72D297353CC}">
              <c16:uniqueId val="{0000000A-ABF2-41DD-8412-F383DB2B42C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i="1">
                <a:solidFill>
                  <a:schemeClr val="tx1"/>
                </a:solidFill>
                <a:latin typeface="Arial" panose="020B0604020202020204" pitchFamily="34" charset="0"/>
                <a:cs typeface="Arial" panose="020B0604020202020204" pitchFamily="34" charset="0"/>
              </a:rPr>
              <a:t>Indekss</a:t>
            </a:r>
          </a:p>
        </c:rich>
      </c:tx>
      <c:layout>
        <c:manualLayout>
          <c:xMode val="edge"/>
          <c:yMode val="edge"/>
          <c:x val="0.35395429229882852"/>
          <c:y val="8.3478260869565224E-2"/>
        </c:manualLayout>
      </c:layout>
      <c:overlay val="0"/>
      <c:spPr>
        <a:noFill/>
        <a:ln w="3175">
          <a:solidFill>
            <a:schemeClr val="tx1"/>
          </a:solidFill>
        </a:ln>
        <a:effectLst>
          <a:outerShdw dist="35560" dir="2700000" algn="tl" rotWithShape="0">
            <a:prstClr val="black"/>
          </a:outerShdw>
        </a:effectLst>
      </c:spPr>
    </c:title>
    <c:autoTitleDeleted val="0"/>
    <c:plotArea>
      <c:layout>
        <c:manualLayout>
          <c:layoutTarget val="inner"/>
          <c:xMode val="edge"/>
          <c:yMode val="edge"/>
          <c:x val="0.17269225493154819"/>
          <c:y val="0.22313477119707861"/>
          <c:w val="0.82186234817813764"/>
          <c:h val="0.74859637110578559"/>
        </c:manualLayout>
      </c:layout>
      <c:barChart>
        <c:barDir val="bar"/>
        <c:grouping val="clustered"/>
        <c:varyColors val="0"/>
        <c:ser>
          <c:idx val="0"/>
          <c:order val="0"/>
          <c:spPr>
            <a:solidFill>
              <a:srgbClr val="84AC94"/>
            </a:solidFill>
          </c:spPr>
          <c:invertIfNegative val="0"/>
          <c:dLbls>
            <c:spPr>
              <a:noFill/>
              <a:ln>
                <a:noFill/>
              </a:ln>
              <a:effectLst/>
            </c:spPr>
            <c:txPr>
              <a:bodyPr wrap="square" lIns="38100" tIns="19050" rIns="38100" bIns="19050" anchor="ctr">
                <a:spAutoFit/>
              </a:bodyPr>
              <a:lstStyle/>
              <a:p>
                <a:pPr>
                  <a:defRPr b="1">
                    <a:solidFill>
                      <a:schemeClr val="tx1"/>
                    </a:solidFill>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Dati!$I$100:$I$104</c:f>
              <c:numCache>
                <c:formatCode>General</c:formatCode>
                <c:ptCount val="5"/>
                <c:pt idx="0" formatCode="0">
                  <c:v>22.337431814831085</c:v>
                </c:pt>
                <c:pt idx="1">
                  <c:v>14</c:v>
                </c:pt>
                <c:pt idx="2">
                  <c:v>15</c:v>
                </c:pt>
                <c:pt idx="3">
                  <c:v>8</c:v>
                </c:pt>
                <c:pt idx="4">
                  <c:v>21</c:v>
                </c:pt>
              </c:numCache>
            </c:numRef>
          </c:val>
          <c:extLst>
            <c:ext xmlns:c16="http://schemas.microsoft.com/office/drawing/2014/chart" uri="{C3380CC4-5D6E-409C-BE32-E72D297353CC}">
              <c16:uniqueId val="{00000000-0C62-4020-8FB0-313C3FEE19E4}"/>
            </c:ext>
          </c:extLst>
        </c:ser>
        <c:dLbls>
          <c:showLegendKey val="0"/>
          <c:showVal val="0"/>
          <c:showCatName val="0"/>
          <c:showSerName val="0"/>
          <c:showPercent val="0"/>
          <c:showBubbleSize val="0"/>
        </c:dLbls>
        <c:gapWidth val="50"/>
        <c:axId val="166395904"/>
        <c:axId val="166397440"/>
      </c:barChart>
      <c:catAx>
        <c:axId val="166395904"/>
        <c:scaling>
          <c:orientation val="maxMin"/>
        </c:scaling>
        <c:delete val="0"/>
        <c:axPos val="l"/>
        <c:numFmt formatCode="General" sourceLinked="1"/>
        <c:majorTickMark val="none"/>
        <c:minorTickMark val="none"/>
        <c:tickLblPos val="none"/>
        <c:spPr>
          <a:noFill/>
          <a:ln w="31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66397440"/>
        <c:crosses val="autoZero"/>
        <c:auto val="1"/>
        <c:lblAlgn val="ctr"/>
        <c:lblOffset val="100"/>
        <c:noMultiLvlLbl val="0"/>
      </c:catAx>
      <c:valAx>
        <c:axId val="166397440"/>
        <c:scaling>
          <c:orientation val="minMax"/>
          <c:max val="50"/>
          <c:min val="-20"/>
        </c:scaling>
        <c:delete val="1"/>
        <c:axPos val="t"/>
        <c:numFmt formatCode="0" sourceLinked="1"/>
        <c:majorTickMark val="out"/>
        <c:minorTickMark val="none"/>
        <c:tickLblPos val="nextTo"/>
        <c:crossAx val="1663959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dirty="0">
                <a:latin typeface="Arial" panose="020B0604020202020204" pitchFamily="34" charset="0"/>
                <a:cs typeface="Arial" panose="020B0604020202020204" pitchFamily="34" charset="0"/>
              </a:rPr>
              <a:t>%</a:t>
            </a:r>
          </a:p>
        </c:rich>
      </c:tx>
      <c:layout>
        <c:manualLayout>
          <c:xMode val="edge"/>
          <c:yMode val="edge"/>
          <c:x val="0.9375"/>
          <c:y val="2.7613412228796843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stacked"/>
        <c:varyColors val="0"/>
        <c:ser>
          <c:idx val="0"/>
          <c:order val="0"/>
          <c:tx>
            <c:strRef>
              <c:f>Dati!$C$117</c:f>
              <c:strCache>
                <c:ptCount val="1"/>
                <c:pt idx="0">
                  <c:v>.</c:v>
                </c:pt>
              </c:strCache>
            </c:strRef>
          </c:tx>
          <c:spPr>
            <a:noFill/>
            <a:ln>
              <a:noFill/>
            </a:ln>
            <a:effectLst/>
          </c:spPr>
          <c:invertIfNegative val="0"/>
          <c:cat>
            <c:strRef>
              <c:f>Dati!$B$118:$B$122</c:f>
              <c:strCache>
                <c:ptCount val="5"/>
                <c:pt idx="0">
                  <c:v>2025., n=1005</c:v>
                </c:pt>
                <c:pt idx="1">
                  <c:v>2024., n=1001</c:v>
                </c:pt>
                <c:pt idx="2">
                  <c:v>2023., n=1047</c:v>
                </c:pt>
                <c:pt idx="3">
                  <c:v>2022., n=1041</c:v>
                </c:pt>
                <c:pt idx="4">
                  <c:v>2021., n=1001</c:v>
                </c:pt>
              </c:strCache>
            </c:strRef>
          </c:cat>
          <c:val>
            <c:numRef>
              <c:f>Dati!$C$118:$C$122</c:f>
              <c:numCache>
                <c:formatCode>0</c:formatCode>
                <c:ptCount val="5"/>
                <c:pt idx="0">
                  <c:v>12.164533522247766</c:v>
                </c:pt>
                <c:pt idx="1">
                  <c:v>8</c:v>
                </c:pt>
                <c:pt idx="2">
                  <c:v>9</c:v>
                </c:pt>
                <c:pt idx="3">
                  <c:v>5</c:v>
                </c:pt>
                <c:pt idx="4">
                  <c:v>13</c:v>
                </c:pt>
              </c:numCache>
            </c:numRef>
          </c:val>
          <c:extLst>
            <c:ext xmlns:c16="http://schemas.microsoft.com/office/drawing/2014/chart" uri="{C3380CC4-5D6E-409C-BE32-E72D297353CC}">
              <c16:uniqueId val="{00000000-6660-4F2E-ABC8-FF1E9A05236B}"/>
            </c:ext>
          </c:extLst>
        </c:ser>
        <c:ser>
          <c:idx val="1"/>
          <c:order val="1"/>
          <c:tx>
            <c:strRef>
              <c:f>Dati!$D$117</c:f>
              <c:strCache>
                <c:ptCount val="1"/>
                <c:pt idx="0">
                  <c:v>Kopumā nē</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Dati!$B$118:$B$122</c:f>
              <c:strCache>
                <c:ptCount val="5"/>
                <c:pt idx="0">
                  <c:v>2025., n=1005</c:v>
                </c:pt>
                <c:pt idx="1">
                  <c:v>2024., n=1001</c:v>
                </c:pt>
                <c:pt idx="2">
                  <c:v>2023., n=1047</c:v>
                </c:pt>
                <c:pt idx="3">
                  <c:v>2022., n=1041</c:v>
                </c:pt>
                <c:pt idx="4">
                  <c:v>2021., n=1001</c:v>
                </c:pt>
              </c:strCache>
            </c:strRef>
          </c:cat>
          <c:val>
            <c:numRef>
              <c:f>Dati!$D$118:$D$122</c:f>
              <c:numCache>
                <c:formatCode>General</c:formatCode>
                <c:ptCount val="5"/>
                <c:pt idx="0" formatCode="0">
                  <c:v>65.835466477752234</c:v>
                </c:pt>
                <c:pt idx="1">
                  <c:v>70</c:v>
                </c:pt>
                <c:pt idx="2">
                  <c:v>69</c:v>
                </c:pt>
                <c:pt idx="3">
                  <c:v>73</c:v>
                </c:pt>
                <c:pt idx="4">
                  <c:v>65</c:v>
                </c:pt>
              </c:numCache>
            </c:numRef>
          </c:val>
          <c:extLst>
            <c:ext xmlns:c16="http://schemas.microsoft.com/office/drawing/2014/chart" uri="{C3380CC4-5D6E-409C-BE32-E72D297353CC}">
              <c16:uniqueId val="{00000001-6660-4F2E-ABC8-FF1E9A05236B}"/>
            </c:ext>
          </c:extLst>
        </c:ser>
        <c:ser>
          <c:idx val="2"/>
          <c:order val="2"/>
          <c:tx>
            <c:strRef>
              <c:f>Dati!$E$117</c:f>
              <c:strCache>
                <c:ptCount val="1"/>
                <c:pt idx="0">
                  <c:v>Kopumā jā</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Dati!$B$118:$B$122</c:f>
              <c:strCache>
                <c:ptCount val="5"/>
                <c:pt idx="0">
                  <c:v>2025., n=1005</c:v>
                </c:pt>
                <c:pt idx="1">
                  <c:v>2024., n=1001</c:v>
                </c:pt>
                <c:pt idx="2">
                  <c:v>2023., n=1047</c:v>
                </c:pt>
                <c:pt idx="3">
                  <c:v>2022., n=1041</c:v>
                </c:pt>
                <c:pt idx="4">
                  <c:v>2021., n=1001</c:v>
                </c:pt>
              </c:strCache>
            </c:strRef>
          </c:cat>
          <c:val>
            <c:numRef>
              <c:f>Dati!$E$118:$E$122</c:f>
              <c:numCache>
                <c:formatCode>General</c:formatCode>
                <c:ptCount val="5"/>
                <c:pt idx="0" formatCode="0">
                  <c:v>23.61256092332323</c:v>
                </c:pt>
                <c:pt idx="1">
                  <c:v>17</c:v>
                </c:pt>
                <c:pt idx="2">
                  <c:v>20</c:v>
                </c:pt>
                <c:pt idx="3">
                  <c:v>15</c:v>
                </c:pt>
                <c:pt idx="4">
                  <c:v>20</c:v>
                </c:pt>
              </c:numCache>
            </c:numRef>
          </c:val>
          <c:extLst>
            <c:ext xmlns:c16="http://schemas.microsoft.com/office/drawing/2014/chart" uri="{C3380CC4-5D6E-409C-BE32-E72D297353CC}">
              <c16:uniqueId val="{00000002-6660-4F2E-ABC8-FF1E9A05236B}"/>
            </c:ext>
          </c:extLst>
        </c:ser>
        <c:ser>
          <c:idx val="3"/>
          <c:order val="3"/>
          <c:tx>
            <c:strRef>
              <c:f>Dati!$F$117</c:f>
              <c:strCache>
                <c:ptCount val="1"/>
                <c:pt idx="0">
                  <c:v>.</c:v>
                </c:pt>
              </c:strCache>
            </c:strRef>
          </c:tx>
          <c:spPr>
            <a:noFill/>
            <a:ln>
              <a:noFill/>
            </a:ln>
            <a:effectLst/>
          </c:spPr>
          <c:invertIfNegative val="0"/>
          <c:cat>
            <c:strRef>
              <c:f>Dati!$B$118:$B$122</c:f>
              <c:strCache>
                <c:ptCount val="5"/>
                <c:pt idx="0">
                  <c:v>2025., n=1005</c:v>
                </c:pt>
                <c:pt idx="1">
                  <c:v>2024., n=1001</c:v>
                </c:pt>
                <c:pt idx="2">
                  <c:v>2023., n=1047</c:v>
                </c:pt>
                <c:pt idx="3">
                  <c:v>2022., n=1041</c:v>
                </c:pt>
                <c:pt idx="4">
                  <c:v>2021., n=1001</c:v>
                </c:pt>
              </c:strCache>
            </c:strRef>
          </c:cat>
          <c:val>
            <c:numRef>
              <c:f>Dati!$F$118:$F$122</c:f>
              <c:numCache>
                <c:formatCode>0</c:formatCode>
                <c:ptCount val="5"/>
                <c:pt idx="0">
                  <c:v>10</c:v>
                </c:pt>
                <c:pt idx="1">
                  <c:v>16.61256092332323</c:v>
                </c:pt>
                <c:pt idx="2">
                  <c:v>13.61256092332323</c:v>
                </c:pt>
                <c:pt idx="3">
                  <c:v>18.61256092332323</c:v>
                </c:pt>
                <c:pt idx="4">
                  <c:v>13.61256092332323</c:v>
                </c:pt>
              </c:numCache>
            </c:numRef>
          </c:val>
          <c:extLst>
            <c:ext xmlns:c16="http://schemas.microsoft.com/office/drawing/2014/chart" uri="{C3380CC4-5D6E-409C-BE32-E72D297353CC}">
              <c16:uniqueId val="{00000003-6660-4F2E-ABC8-FF1E9A05236B}"/>
            </c:ext>
          </c:extLst>
        </c:ser>
        <c:ser>
          <c:idx val="4"/>
          <c:order val="4"/>
          <c:tx>
            <c:strRef>
              <c:f>Dati!$G$117</c:f>
              <c:strCache>
                <c:ptCount val="1"/>
                <c:pt idx="0">
                  <c:v>Grūti pateikt / NA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Dati!$B$118:$B$122</c:f>
              <c:strCache>
                <c:ptCount val="5"/>
                <c:pt idx="0">
                  <c:v>2025., n=1005</c:v>
                </c:pt>
                <c:pt idx="1">
                  <c:v>2024., n=1001</c:v>
                </c:pt>
                <c:pt idx="2">
                  <c:v>2023., n=1047</c:v>
                </c:pt>
                <c:pt idx="3">
                  <c:v>2022., n=1041</c:v>
                </c:pt>
                <c:pt idx="4">
                  <c:v>2021., n=1001</c:v>
                </c:pt>
              </c:strCache>
            </c:strRef>
          </c:cat>
          <c:val>
            <c:numRef>
              <c:f>Dati!$G$118:$G$122</c:f>
              <c:numCache>
                <c:formatCode>General</c:formatCode>
                <c:ptCount val="5"/>
                <c:pt idx="0" formatCode="0">
                  <c:v>10.551972598924392</c:v>
                </c:pt>
                <c:pt idx="1">
                  <c:v>13</c:v>
                </c:pt>
                <c:pt idx="2">
                  <c:v>11</c:v>
                </c:pt>
                <c:pt idx="3">
                  <c:v>12</c:v>
                </c:pt>
                <c:pt idx="4">
                  <c:v>15</c:v>
                </c:pt>
              </c:numCache>
            </c:numRef>
          </c:val>
          <c:extLst>
            <c:ext xmlns:c16="http://schemas.microsoft.com/office/drawing/2014/chart" uri="{C3380CC4-5D6E-409C-BE32-E72D297353CC}">
              <c16:uniqueId val="{00000004-6660-4F2E-ABC8-FF1E9A05236B}"/>
            </c:ext>
          </c:extLst>
        </c:ser>
        <c:dLbls>
          <c:showLegendKey val="0"/>
          <c:showVal val="0"/>
          <c:showCatName val="0"/>
          <c:showSerName val="0"/>
          <c:showPercent val="0"/>
          <c:showBubbleSize val="0"/>
        </c:dLbls>
        <c:gapWidth val="50"/>
        <c:overlap val="100"/>
        <c:axId val="1445755775"/>
        <c:axId val="1445753855"/>
      </c:barChart>
      <c:catAx>
        <c:axId val="1445755775"/>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445753855"/>
        <c:crossesAt val="78"/>
        <c:auto val="1"/>
        <c:lblAlgn val="ctr"/>
        <c:lblOffset val="100"/>
        <c:noMultiLvlLbl val="0"/>
      </c:catAx>
      <c:valAx>
        <c:axId val="1445753855"/>
        <c:scaling>
          <c:orientation val="minMax"/>
        </c:scaling>
        <c:delete val="1"/>
        <c:axPos val="t"/>
        <c:numFmt formatCode="0" sourceLinked="1"/>
        <c:majorTickMark val="out"/>
        <c:minorTickMark val="none"/>
        <c:tickLblPos val="nextTo"/>
        <c:crossAx val="1445755775"/>
        <c:crosses val="autoZero"/>
        <c:crossBetween val="between"/>
      </c:valAx>
      <c:spPr>
        <a:noFill/>
        <a:ln>
          <a:noFill/>
        </a:ln>
        <a:effectLst/>
      </c:spPr>
    </c:plotArea>
    <c:legend>
      <c:legendPos val="t"/>
      <c:legendEntry>
        <c:idx val="0"/>
        <c:delete val="1"/>
      </c:legendEntry>
      <c:legendEntry>
        <c:idx val="3"/>
        <c:delete val="1"/>
      </c:legendEntry>
      <c:layout>
        <c:manualLayout>
          <c:xMode val="edge"/>
          <c:yMode val="edge"/>
          <c:x val="0.18020487022455525"/>
          <c:y val="9.9980431440152825E-2"/>
          <c:w val="0.76227526246719168"/>
          <c:h val="6.731056546925717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a:solidFill>
                  <a:schemeClr val="tx1"/>
                </a:solidFill>
                <a:latin typeface="Arial" panose="020B0604020202020204" pitchFamily="34" charset="0"/>
                <a:cs typeface="Arial" panose="020B0604020202020204" pitchFamily="34" charset="0"/>
              </a:rPr>
              <a:t>%</a:t>
            </a:r>
          </a:p>
        </c:rich>
      </c:tx>
      <c:layout>
        <c:manualLayout>
          <c:xMode val="edge"/>
          <c:yMode val="edge"/>
          <c:x val="0.91567711320853107"/>
          <c:y val="0.21015633915325801"/>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6606589739196509"/>
          <c:y val="0.23359237703982655"/>
          <c:w val="0.83393410260803491"/>
          <c:h val="0.72655255049640532"/>
        </c:manualLayout>
      </c:layout>
      <c:barChart>
        <c:barDir val="bar"/>
        <c:grouping val="stacked"/>
        <c:varyColors val="0"/>
        <c:ser>
          <c:idx val="0"/>
          <c:order val="0"/>
          <c:tx>
            <c:strRef>
              <c:f>Dati!$C$99</c:f>
              <c:strCache>
                <c:ptCount val="1"/>
                <c:pt idx="0">
                  <c:v>.</c:v>
                </c:pt>
              </c:strCache>
            </c:strRef>
          </c:tx>
          <c:spPr>
            <a:noFill/>
            <a:ln>
              <a:noFill/>
            </a:ln>
            <a:effectLst/>
          </c:spPr>
          <c:invertIfNegative val="0"/>
          <c:cat>
            <c:strRef>
              <c:f>Dati!$B$100:$B$104</c:f>
              <c:strCache>
                <c:ptCount val="5"/>
                <c:pt idx="0">
                  <c:v>2025., n=419</c:v>
                </c:pt>
                <c:pt idx="1">
                  <c:v>2024., n=322</c:v>
                </c:pt>
                <c:pt idx="2">
                  <c:v>2023., n=291</c:v>
                </c:pt>
                <c:pt idx="3">
                  <c:v>2022., n=304</c:v>
                </c:pt>
                <c:pt idx="4">
                  <c:v>2021., n=307</c:v>
                </c:pt>
              </c:strCache>
            </c:strRef>
          </c:cat>
          <c:val>
            <c:numRef>
              <c:f>Dati!$C$100:$C$104</c:f>
              <c:numCache>
                <c:formatCode>General</c:formatCode>
                <c:ptCount val="5"/>
                <c:pt idx="0">
                  <c:v>3</c:v>
                </c:pt>
                <c:pt idx="1">
                  <c:v>3</c:v>
                </c:pt>
                <c:pt idx="2">
                  <c:v>3</c:v>
                </c:pt>
                <c:pt idx="3">
                  <c:v>3</c:v>
                </c:pt>
                <c:pt idx="4">
                  <c:v>3</c:v>
                </c:pt>
              </c:numCache>
            </c:numRef>
          </c:val>
          <c:extLst>
            <c:ext xmlns:c16="http://schemas.microsoft.com/office/drawing/2014/chart" uri="{C3380CC4-5D6E-409C-BE32-E72D297353CC}">
              <c16:uniqueId val="{00000000-21A7-4F03-B02E-7D78C1EF8E6D}"/>
            </c:ext>
          </c:extLst>
        </c:ser>
        <c:ser>
          <c:idx val="1"/>
          <c:order val="1"/>
          <c:tx>
            <c:strRef>
              <c:f>Dati!$D$99</c:f>
              <c:strCache>
                <c:ptCount val="1"/>
                <c:pt idx="0">
                  <c:v>Negodīgi (1–2)</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Dati!$B$100:$B$104</c:f>
              <c:strCache>
                <c:ptCount val="5"/>
                <c:pt idx="0">
                  <c:v>2025., n=419</c:v>
                </c:pt>
                <c:pt idx="1">
                  <c:v>2024., n=322</c:v>
                </c:pt>
                <c:pt idx="2">
                  <c:v>2023., n=291</c:v>
                </c:pt>
                <c:pt idx="3">
                  <c:v>2022., n=304</c:v>
                </c:pt>
                <c:pt idx="4">
                  <c:v>2021., n=307</c:v>
                </c:pt>
              </c:strCache>
            </c:strRef>
          </c:cat>
          <c:val>
            <c:numRef>
              <c:f>Dati!$D$100:$D$104</c:f>
              <c:numCache>
                <c:formatCode>0</c:formatCode>
                <c:ptCount val="5"/>
                <c:pt idx="0">
                  <c:v>18.868418104083659</c:v>
                </c:pt>
                <c:pt idx="1">
                  <c:v>24.5341614906832</c:v>
                </c:pt>
                <c:pt idx="2">
                  <c:v>24.742268041237111</c:v>
                </c:pt>
                <c:pt idx="3">
                  <c:v>28.947368421052602</c:v>
                </c:pt>
                <c:pt idx="4">
                  <c:v>19.198697068403899</c:v>
                </c:pt>
              </c:numCache>
            </c:numRef>
          </c:val>
          <c:extLst>
            <c:ext xmlns:c16="http://schemas.microsoft.com/office/drawing/2014/chart" uri="{C3380CC4-5D6E-409C-BE32-E72D297353CC}">
              <c16:uniqueId val="{00000001-21A7-4F03-B02E-7D78C1EF8E6D}"/>
            </c:ext>
          </c:extLst>
        </c:ser>
        <c:ser>
          <c:idx val="2"/>
          <c:order val="2"/>
          <c:tx>
            <c:strRef>
              <c:f>Dati!$E$99</c:f>
              <c:strCache>
                <c:ptCount val="1"/>
                <c:pt idx="0">
                  <c:v>Neitrāls viedoklis (3)</c:v>
                </c:pt>
              </c:strCache>
            </c:strRef>
          </c:tx>
          <c:spPr>
            <a:solidFill>
              <a:srgbClr val="FFE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Dati!$B$100:$B$104</c:f>
              <c:strCache>
                <c:ptCount val="5"/>
                <c:pt idx="0">
                  <c:v>2025., n=419</c:v>
                </c:pt>
                <c:pt idx="1">
                  <c:v>2024., n=322</c:v>
                </c:pt>
                <c:pt idx="2">
                  <c:v>2023., n=291</c:v>
                </c:pt>
                <c:pt idx="3">
                  <c:v>2022., n=304</c:v>
                </c:pt>
                <c:pt idx="4">
                  <c:v>2021., n=307</c:v>
                </c:pt>
              </c:strCache>
            </c:strRef>
          </c:cat>
          <c:val>
            <c:numRef>
              <c:f>Dati!$E$100:$E$104</c:f>
              <c:numCache>
                <c:formatCode>0</c:formatCode>
                <c:ptCount val="5"/>
                <c:pt idx="0">
                  <c:v>30.695538847117643</c:v>
                </c:pt>
                <c:pt idx="1">
                  <c:v>28.260869565217401</c:v>
                </c:pt>
                <c:pt idx="2">
                  <c:v>25.085910652920962</c:v>
                </c:pt>
                <c:pt idx="3">
                  <c:v>28.947368421052602</c:v>
                </c:pt>
                <c:pt idx="4">
                  <c:v>30.169381107491901</c:v>
                </c:pt>
              </c:numCache>
            </c:numRef>
          </c:val>
          <c:extLst>
            <c:ext xmlns:c16="http://schemas.microsoft.com/office/drawing/2014/chart" uri="{C3380CC4-5D6E-409C-BE32-E72D297353CC}">
              <c16:uniqueId val="{00000002-21A7-4F03-B02E-7D78C1EF8E6D}"/>
            </c:ext>
          </c:extLst>
        </c:ser>
        <c:ser>
          <c:idx val="3"/>
          <c:order val="3"/>
          <c:tx>
            <c:strRef>
              <c:f>Dati!$F$99</c:f>
              <c:strCache>
                <c:ptCount val="1"/>
                <c:pt idx="0">
                  <c:v>Godīgi (4–5)</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Dati!$B$100:$B$104</c:f>
              <c:strCache>
                <c:ptCount val="5"/>
                <c:pt idx="0">
                  <c:v>2025., n=419</c:v>
                </c:pt>
                <c:pt idx="1">
                  <c:v>2024., n=322</c:v>
                </c:pt>
                <c:pt idx="2">
                  <c:v>2023., n=291</c:v>
                </c:pt>
                <c:pt idx="3">
                  <c:v>2022., n=304</c:v>
                </c:pt>
                <c:pt idx="4">
                  <c:v>2021., n=307</c:v>
                </c:pt>
              </c:strCache>
            </c:strRef>
          </c:cat>
          <c:val>
            <c:numRef>
              <c:f>Dati!$F$100:$F$104</c:f>
              <c:numCache>
                <c:formatCode>0</c:formatCode>
                <c:ptCount val="5"/>
                <c:pt idx="0">
                  <c:v>50.436043048798219</c:v>
                </c:pt>
                <c:pt idx="1">
                  <c:v>47.204968944099377</c:v>
                </c:pt>
                <c:pt idx="2">
                  <c:v>50.171821305841924</c:v>
                </c:pt>
                <c:pt idx="3">
                  <c:v>42.105263157894697</c:v>
                </c:pt>
                <c:pt idx="4">
                  <c:v>50.739413680781801</c:v>
                </c:pt>
              </c:numCache>
            </c:numRef>
          </c:val>
          <c:extLst>
            <c:ext xmlns:c16="http://schemas.microsoft.com/office/drawing/2014/chart" uri="{C3380CC4-5D6E-409C-BE32-E72D297353CC}">
              <c16:uniqueId val="{00000003-21A7-4F03-B02E-7D78C1EF8E6D}"/>
            </c:ext>
          </c:extLst>
        </c:ser>
        <c:ser>
          <c:idx val="4"/>
          <c:order val="4"/>
          <c:tx>
            <c:strRef>
              <c:f>Dati!$G$99</c:f>
              <c:strCache>
                <c:ptCount val="1"/>
              </c:strCache>
            </c:strRef>
          </c:tx>
          <c:spPr>
            <a:solidFill>
              <a:sysClr val="window" lastClr="FFFFFF">
                <a:lumMod val="7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Dati!$B$100:$B$104</c:f>
              <c:strCache>
                <c:ptCount val="5"/>
                <c:pt idx="0">
                  <c:v>2025., n=419</c:v>
                </c:pt>
                <c:pt idx="1">
                  <c:v>2024., n=322</c:v>
                </c:pt>
                <c:pt idx="2">
                  <c:v>2023., n=291</c:v>
                </c:pt>
                <c:pt idx="3">
                  <c:v>2022., n=304</c:v>
                </c:pt>
                <c:pt idx="4">
                  <c:v>2021., n=307</c:v>
                </c:pt>
              </c:strCache>
            </c:strRef>
          </c:cat>
          <c:val>
            <c:numRef>
              <c:f>Dati!$G$100:$G$104</c:f>
              <c:numCache>
                <c:formatCode>General</c:formatCode>
                <c:ptCount val="5"/>
              </c:numCache>
            </c:numRef>
          </c:val>
          <c:extLst>
            <c:ext xmlns:c16="http://schemas.microsoft.com/office/drawing/2014/chart" uri="{C3380CC4-5D6E-409C-BE32-E72D297353CC}">
              <c16:uniqueId val="{00000004-21A7-4F03-B02E-7D78C1EF8E6D}"/>
            </c:ext>
          </c:extLst>
        </c:ser>
        <c:dLbls>
          <c:showLegendKey val="0"/>
          <c:showVal val="0"/>
          <c:showCatName val="0"/>
          <c:showSerName val="0"/>
          <c:showPercent val="0"/>
          <c:showBubbleSize val="0"/>
        </c:dLbls>
        <c:gapWidth val="50"/>
        <c:overlap val="100"/>
        <c:axId val="166486784"/>
        <c:axId val="166488320"/>
      </c:barChart>
      <c:catAx>
        <c:axId val="166486784"/>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6488320"/>
        <c:crosses val="autoZero"/>
        <c:auto val="1"/>
        <c:lblAlgn val="ctr"/>
        <c:lblOffset val="100"/>
        <c:noMultiLvlLbl val="0"/>
      </c:catAx>
      <c:valAx>
        <c:axId val="166488320"/>
        <c:scaling>
          <c:orientation val="minMax"/>
        </c:scaling>
        <c:delete val="1"/>
        <c:axPos val="t"/>
        <c:numFmt formatCode="General" sourceLinked="1"/>
        <c:majorTickMark val="none"/>
        <c:minorTickMark val="none"/>
        <c:tickLblPos val="nextTo"/>
        <c:crossAx val="166486784"/>
        <c:crosses val="autoZero"/>
        <c:crossBetween val="between"/>
      </c:valAx>
      <c:spPr>
        <a:noFill/>
        <a:ln>
          <a:noFill/>
        </a:ln>
        <a:effectLst/>
      </c:spPr>
    </c:plotArea>
    <c:legend>
      <c:legendPos val="t"/>
      <c:legendEntry>
        <c:idx val="0"/>
        <c:delete val="1"/>
      </c:legendEntry>
      <c:legendEntry>
        <c:idx val="4"/>
        <c:delete val="1"/>
      </c:legendEntry>
      <c:layout>
        <c:manualLayout>
          <c:xMode val="edge"/>
          <c:yMode val="edge"/>
          <c:x val="0.13215161018779936"/>
          <c:y val="8.2199120127777622E-2"/>
          <c:w val="0.77057921918977712"/>
          <c:h val="8.048692616253157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900">
                <a:solidFill>
                  <a:schemeClr val="tx1"/>
                </a:solidFill>
                <a:latin typeface="Arial" panose="020B0604020202020204" pitchFamily="34" charset="0"/>
                <a:cs typeface="Arial" panose="020B0604020202020204" pitchFamily="34" charset="0"/>
              </a:rPr>
              <a:t>%</a:t>
            </a:r>
          </a:p>
        </c:rich>
      </c:tx>
      <c:layout>
        <c:manualLayout>
          <c:xMode val="edge"/>
          <c:yMode val="edge"/>
          <c:x val="0.96042909881071992"/>
          <c:y val="9.739459472698106E-2"/>
        </c:manualLayout>
      </c:layout>
      <c:overlay val="0"/>
      <c:spPr>
        <a:noFill/>
        <a:ln w="3175">
          <a:solidFill>
            <a:schemeClr val="tx1"/>
          </a:solidFill>
        </a:ln>
        <a:effectLst>
          <a:outerShdw dist="35560" dir="2700000" algn="tl" rotWithShape="0">
            <a:prstClr val="black"/>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41029194607350644"/>
          <c:y val="0.1207278872411555"/>
          <c:w val="0.56883501950980164"/>
          <c:h val="0.85093398317434288"/>
        </c:manualLayout>
      </c:layout>
      <c:barChart>
        <c:barDir val="bar"/>
        <c:grouping val="stacked"/>
        <c:varyColors val="0"/>
        <c:ser>
          <c:idx val="0"/>
          <c:order val="0"/>
          <c:tx>
            <c:strRef>
              <c:f>Dati!$C$106</c:f>
              <c:strCache>
                <c:ptCount val="1"/>
                <c:pt idx="0">
                  <c:v>.</c:v>
                </c:pt>
              </c:strCache>
            </c:strRef>
          </c:tx>
          <c:spPr>
            <a:noFill/>
            <a:ln>
              <a:noFill/>
            </a:ln>
            <a:effectLst/>
          </c:spPr>
          <c:invertIfNegative val="0"/>
          <c:cat>
            <c:strRef>
              <c:f>Dati!$B$107:$B$116</c:f>
              <c:strCache>
                <c:ptCount val="10"/>
                <c:pt idx="0">
                  <c:v>VISI RESPONDENTI, n=419</c:v>
                </c:pt>
                <c:pt idx="2">
                  <c:v>Vidējie un lielie (no 50 darbiniekiem), n=96</c:v>
                </c:pt>
                <c:pt idx="3">
                  <c:v>Mazie (10–49 darbinieki), n=323</c:v>
                </c:pt>
                <c:pt idx="5">
                  <c:v>Rīgas reģions, n=257</c:v>
                </c:pt>
                <c:pt idx="6">
                  <c:v>Vidzemes reģions, n=56</c:v>
                </c:pt>
                <c:pt idx="7">
                  <c:v>Kurzemes reģions, n=54</c:v>
                </c:pt>
                <c:pt idx="8">
                  <c:v>Zemgales reģions, n=35</c:v>
                </c:pt>
                <c:pt idx="9">
                  <c:v>Latgales reģions, n=17</c:v>
                </c:pt>
              </c:strCache>
            </c:strRef>
          </c:cat>
          <c:val>
            <c:numRef>
              <c:f>Dati!$C$107:$C$116</c:f>
              <c:numCache>
                <c:formatCode>General</c:formatCode>
                <c:ptCount val="10"/>
                <c:pt idx="0">
                  <c:v>3</c:v>
                </c:pt>
                <c:pt idx="2">
                  <c:v>3</c:v>
                </c:pt>
                <c:pt idx="3">
                  <c:v>3</c:v>
                </c:pt>
                <c:pt idx="5">
                  <c:v>3</c:v>
                </c:pt>
                <c:pt idx="6">
                  <c:v>3</c:v>
                </c:pt>
                <c:pt idx="7">
                  <c:v>3</c:v>
                </c:pt>
                <c:pt idx="8">
                  <c:v>3</c:v>
                </c:pt>
                <c:pt idx="9">
                  <c:v>3</c:v>
                </c:pt>
              </c:numCache>
            </c:numRef>
          </c:val>
          <c:extLst>
            <c:ext xmlns:c16="http://schemas.microsoft.com/office/drawing/2014/chart" uri="{C3380CC4-5D6E-409C-BE32-E72D297353CC}">
              <c16:uniqueId val="{00000000-2C7F-4923-A9CC-95C480C9DA24}"/>
            </c:ext>
          </c:extLst>
        </c:ser>
        <c:ser>
          <c:idx val="1"/>
          <c:order val="1"/>
          <c:tx>
            <c:strRef>
              <c:f>Dati!$D$106</c:f>
              <c:strCache>
                <c:ptCount val="1"/>
                <c:pt idx="0">
                  <c:v>Kopumā negodīgi</c:v>
                </c:pt>
              </c:strCache>
            </c:strRef>
          </c:tx>
          <c:spPr>
            <a:solidFill>
              <a:srgbClr val="C89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Dati!$B$107:$B$116</c:f>
              <c:strCache>
                <c:ptCount val="10"/>
                <c:pt idx="0">
                  <c:v>VISI RESPONDENTI, n=419</c:v>
                </c:pt>
                <c:pt idx="2">
                  <c:v>Vidējie un lielie (no 50 darbiniekiem), n=96</c:v>
                </c:pt>
                <c:pt idx="3">
                  <c:v>Mazie (10–49 darbinieki), n=323</c:v>
                </c:pt>
                <c:pt idx="5">
                  <c:v>Rīgas reģions, n=257</c:v>
                </c:pt>
                <c:pt idx="6">
                  <c:v>Vidzemes reģions, n=56</c:v>
                </c:pt>
                <c:pt idx="7">
                  <c:v>Kurzemes reģions, n=54</c:v>
                </c:pt>
                <c:pt idx="8">
                  <c:v>Zemgales reģions, n=35</c:v>
                </c:pt>
                <c:pt idx="9">
                  <c:v>Latgales reģions, n=17</c:v>
                </c:pt>
              </c:strCache>
            </c:strRef>
          </c:cat>
          <c:val>
            <c:numRef>
              <c:f>Dati!$D$107:$D$116</c:f>
              <c:numCache>
                <c:formatCode>General</c:formatCode>
                <c:ptCount val="10"/>
                <c:pt idx="0" formatCode="0">
                  <c:v>18.868418104083659</c:v>
                </c:pt>
                <c:pt idx="2" formatCode="0">
                  <c:v>17.561904761904724</c:v>
                </c:pt>
                <c:pt idx="3" formatCode="0">
                  <c:v>19.195046439628381</c:v>
                </c:pt>
                <c:pt idx="5" formatCode="0">
                  <c:v>18.428359816755862</c:v>
                </c:pt>
                <c:pt idx="6" formatCode="0">
                  <c:v>19.511938183752694</c:v>
                </c:pt>
                <c:pt idx="7" formatCode="0">
                  <c:v>12.691251077823903</c:v>
                </c:pt>
                <c:pt idx="8" formatCode="0">
                  <c:v>28.27917224014476</c:v>
                </c:pt>
                <c:pt idx="9" formatCode="0">
                  <c:v>23.612316329561402</c:v>
                </c:pt>
              </c:numCache>
            </c:numRef>
          </c:val>
          <c:extLst>
            <c:ext xmlns:c16="http://schemas.microsoft.com/office/drawing/2014/chart" uri="{C3380CC4-5D6E-409C-BE32-E72D297353CC}">
              <c16:uniqueId val="{00000001-2C7F-4923-A9CC-95C480C9DA24}"/>
            </c:ext>
          </c:extLst>
        </c:ser>
        <c:ser>
          <c:idx val="2"/>
          <c:order val="2"/>
          <c:tx>
            <c:strRef>
              <c:f>Dati!$E$106</c:f>
              <c:strCache>
                <c:ptCount val="1"/>
                <c:pt idx="0">
                  <c:v>Ne godīgi, ne negodīgi</c:v>
                </c:pt>
              </c:strCache>
            </c:strRef>
          </c:tx>
          <c:spPr>
            <a:solidFill>
              <a:srgbClr val="FFE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Dati!$B$107:$B$116</c:f>
              <c:strCache>
                <c:ptCount val="10"/>
                <c:pt idx="0">
                  <c:v>VISI RESPONDENTI, n=419</c:v>
                </c:pt>
                <c:pt idx="2">
                  <c:v>Vidējie un lielie (no 50 darbiniekiem), n=96</c:v>
                </c:pt>
                <c:pt idx="3">
                  <c:v>Mazie (10–49 darbinieki), n=323</c:v>
                </c:pt>
                <c:pt idx="5">
                  <c:v>Rīgas reģions, n=257</c:v>
                </c:pt>
                <c:pt idx="6">
                  <c:v>Vidzemes reģions, n=56</c:v>
                </c:pt>
                <c:pt idx="7">
                  <c:v>Kurzemes reģions, n=54</c:v>
                </c:pt>
                <c:pt idx="8">
                  <c:v>Zemgales reģions, n=35</c:v>
                </c:pt>
                <c:pt idx="9">
                  <c:v>Latgales reģions, n=17</c:v>
                </c:pt>
              </c:strCache>
            </c:strRef>
          </c:cat>
          <c:val>
            <c:numRef>
              <c:f>Dati!$E$107:$E$116</c:f>
              <c:numCache>
                <c:formatCode>General</c:formatCode>
                <c:ptCount val="10"/>
                <c:pt idx="0" formatCode="0">
                  <c:v>30.695538847117643</c:v>
                </c:pt>
                <c:pt idx="2" formatCode="0">
                  <c:v>27.161904761904715</c:v>
                </c:pt>
                <c:pt idx="3" formatCode="0">
                  <c:v>31.578947368420867</c:v>
                </c:pt>
                <c:pt idx="5" formatCode="0">
                  <c:v>28.299015536889833</c:v>
                </c:pt>
                <c:pt idx="6" formatCode="0">
                  <c:v>39.535149124146955</c:v>
                </c:pt>
                <c:pt idx="7" formatCode="0">
                  <c:v>32.274377049688383</c:v>
                </c:pt>
                <c:pt idx="8" formatCode="0">
                  <c:v>29.097489967739385</c:v>
                </c:pt>
                <c:pt idx="9" formatCode="0">
                  <c:v>35.842452549983399</c:v>
                </c:pt>
              </c:numCache>
            </c:numRef>
          </c:val>
          <c:extLst>
            <c:ext xmlns:c16="http://schemas.microsoft.com/office/drawing/2014/chart" uri="{C3380CC4-5D6E-409C-BE32-E72D297353CC}">
              <c16:uniqueId val="{00000002-2C7F-4923-A9CC-95C480C9DA24}"/>
            </c:ext>
          </c:extLst>
        </c:ser>
        <c:ser>
          <c:idx val="3"/>
          <c:order val="3"/>
          <c:tx>
            <c:strRef>
              <c:f>Dati!$F$106</c:f>
              <c:strCache>
                <c:ptCount val="1"/>
                <c:pt idx="0">
                  <c:v>Kopumā godīgi</c:v>
                </c:pt>
              </c:strCache>
            </c:strRef>
          </c:tx>
          <c:spPr>
            <a:solidFill>
              <a:srgbClr val="84AC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Dati!$B$107:$B$116</c:f>
              <c:strCache>
                <c:ptCount val="10"/>
                <c:pt idx="0">
                  <c:v>VISI RESPONDENTI, n=419</c:v>
                </c:pt>
                <c:pt idx="2">
                  <c:v>Vidējie un lielie (no 50 darbiniekiem), n=96</c:v>
                </c:pt>
                <c:pt idx="3">
                  <c:v>Mazie (10–49 darbinieki), n=323</c:v>
                </c:pt>
                <c:pt idx="5">
                  <c:v>Rīgas reģions, n=257</c:v>
                </c:pt>
                <c:pt idx="6">
                  <c:v>Vidzemes reģions, n=56</c:v>
                </c:pt>
                <c:pt idx="7">
                  <c:v>Kurzemes reģions, n=54</c:v>
                </c:pt>
                <c:pt idx="8">
                  <c:v>Zemgales reģions, n=35</c:v>
                </c:pt>
                <c:pt idx="9">
                  <c:v>Latgales reģions, n=17</c:v>
                </c:pt>
              </c:strCache>
            </c:strRef>
          </c:cat>
          <c:val>
            <c:numRef>
              <c:f>Dati!$F$107:$F$116</c:f>
              <c:numCache>
                <c:formatCode>General</c:formatCode>
                <c:ptCount val="10"/>
                <c:pt idx="0" formatCode="0">
                  <c:v>50.436043048798219</c:v>
                </c:pt>
                <c:pt idx="2" formatCode="0">
                  <c:v>55.276190476190365</c:v>
                </c:pt>
                <c:pt idx="3" formatCode="0">
                  <c:v>49.226006191950162</c:v>
                </c:pt>
                <c:pt idx="5" formatCode="0">
                  <c:v>53.272624646354373</c:v>
                </c:pt>
                <c:pt idx="6" formatCode="0">
                  <c:v>40.952912692100412</c:v>
                </c:pt>
                <c:pt idx="7" formatCode="0">
                  <c:v>55.034371872487782</c:v>
                </c:pt>
                <c:pt idx="8" formatCode="0">
                  <c:v>42.623337792115805</c:v>
                </c:pt>
                <c:pt idx="9" formatCode="0">
                  <c:v>40.545231120455192</c:v>
                </c:pt>
              </c:numCache>
            </c:numRef>
          </c:val>
          <c:extLst>
            <c:ext xmlns:c16="http://schemas.microsoft.com/office/drawing/2014/chart" uri="{C3380CC4-5D6E-409C-BE32-E72D297353CC}">
              <c16:uniqueId val="{00000003-2C7F-4923-A9CC-95C480C9DA24}"/>
            </c:ext>
          </c:extLst>
        </c:ser>
        <c:dLbls>
          <c:showLegendKey val="0"/>
          <c:showVal val="0"/>
          <c:showCatName val="0"/>
          <c:showSerName val="0"/>
          <c:showPercent val="0"/>
          <c:showBubbleSize val="0"/>
        </c:dLbls>
        <c:gapWidth val="30"/>
        <c:overlap val="100"/>
        <c:axId val="166604800"/>
        <c:axId val="166606336"/>
      </c:barChart>
      <c:catAx>
        <c:axId val="166604800"/>
        <c:scaling>
          <c:orientation val="maxMin"/>
        </c:scaling>
        <c:delete val="0"/>
        <c:axPos val="l"/>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v-LV"/>
          </a:p>
        </c:txPr>
        <c:crossAx val="166606336"/>
        <c:crosses val="autoZero"/>
        <c:auto val="1"/>
        <c:lblAlgn val="ctr"/>
        <c:lblOffset val="100"/>
        <c:noMultiLvlLbl val="0"/>
      </c:catAx>
      <c:valAx>
        <c:axId val="166606336"/>
        <c:scaling>
          <c:orientation val="minMax"/>
          <c:max val="110"/>
          <c:min val="0"/>
        </c:scaling>
        <c:delete val="1"/>
        <c:axPos val="t"/>
        <c:numFmt formatCode="General" sourceLinked="1"/>
        <c:majorTickMark val="out"/>
        <c:minorTickMark val="none"/>
        <c:tickLblPos val="nextTo"/>
        <c:crossAx val="166604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userShapes r:id="rId5"/>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i="1">
                <a:solidFill>
                  <a:schemeClr val="tx1"/>
                </a:solidFill>
                <a:latin typeface="Arial" panose="020B0604020202020204" pitchFamily="34" charset="0"/>
                <a:cs typeface="Arial" panose="020B0604020202020204" pitchFamily="34" charset="0"/>
              </a:rPr>
              <a:t>Indekss</a:t>
            </a:r>
          </a:p>
        </c:rich>
      </c:tx>
      <c:layout>
        <c:manualLayout>
          <c:xMode val="edge"/>
          <c:yMode val="edge"/>
          <c:x val="0.33304836895388079"/>
          <c:y val="6.2297016285427241E-2"/>
        </c:manualLayout>
      </c:layout>
      <c:overlay val="0"/>
      <c:spPr>
        <a:noFill/>
        <a:ln w="3175">
          <a:solidFill>
            <a:schemeClr val="tx1"/>
          </a:solidFill>
        </a:ln>
        <a:effectLst>
          <a:outerShdw dist="35560" dir="2700000" algn="tl" rotWithShape="0">
            <a:prstClr val="black"/>
          </a:outerShdw>
        </a:effectLst>
      </c:spPr>
    </c:title>
    <c:autoTitleDeleted val="0"/>
    <c:plotArea>
      <c:layout>
        <c:manualLayout>
          <c:layoutTarget val="inner"/>
          <c:xMode val="edge"/>
          <c:yMode val="edge"/>
          <c:x val="8.9068825910931168E-2"/>
          <c:y val="0.1646244925179301"/>
          <c:w val="0.82186234817813764"/>
          <c:h val="0.81273320775467706"/>
        </c:manualLayout>
      </c:layout>
      <c:barChart>
        <c:barDir val="bar"/>
        <c:grouping val="clustered"/>
        <c:varyColors val="0"/>
        <c:ser>
          <c:idx val="0"/>
          <c:order val="0"/>
          <c:tx>
            <c:strRef>
              <c:f>Dati!$I$106</c:f>
              <c:strCache>
                <c:ptCount val="1"/>
                <c:pt idx="0">
                  <c:v>Indekss</c:v>
                </c:pt>
              </c:strCache>
            </c:strRef>
          </c:tx>
          <c:spPr>
            <a:solidFill>
              <a:srgbClr val="84AC94"/>
            </a:solidFill>
          </c:spPr>
          <c:invertIfNegative val="0"/>
          <c:dLbls>
            <c:spPr>
              <a:no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Dati!$I$107:$I$116</c:f>
              <c:numCache>
                <c:formatCode>General</c:formatCode>
                <c:ptCount val="10"/>
                <c:pt idx="0" formatCode="0">
                  <c:v>22.337431814831014</c:v>
                </c:pt>
                <c:pt idx="2" formatCode="0">
                  <c:v>25.619047619047603</c:v>
                </c:pt>
                <c:pt idx="3" formatCode="0">
                  <c:v>21.517027863776946</c:v>
                </c:pt>
                <c:pt idx="5" formatCode="0">
                  <c:v>23.967478094982525</c:v>
                </c:pt>
                <c:pt idx="6" formatCode="0">
                  <c:v>14.535368592191517</c:v>
                </c:pt>
                <c:pt idx="7" formatCode="0">
                  <c:v>29.873359109959026</c:v>
                </c:pt>
                <c:pt idx="8" formatCode="0">
                  <c:v>12.664253678495554</c:v>
                </c:pt>
                <c:pt idx="9" formatCode="0">
                  <c:v>19.566470790357997</c:v>
                </c:pt>
              </c:numCache>
            </c:numRef>
          </c:val>
          <c:extLst>
            <c:ext xmlns:c16="http://schemas.microsoft.com/office/drawing/2014/chart" uri="{C3380CC4-5D6E-409C-BE32-E72D297353CC}">
              <c16:uniqueId val="{00000000-327B-4A7C-B814-2FF147633F0C}"/>
            </c:ext>
          </c:extLst>
        </c:ser>
        <c:dLbls>
          <c:showLegendKey val="0"/>
          <c:showVal val="0"/>
          <c:showCatName val="0"/>
          <c:showSerName val="0"/>
          <c:showPercent val="0"/>
          <c:showBubbleSize val="0"/>
        </c:dLbls>
        <c:gapWidth val="30"/>
        <c:overlap val="100"/>
        <c:axId val="166740736"/>
        <c:axId val="166742272"/>
      </c:barChart>
      <c:catAx>
        <c:axId val="166740736"/>
        <c:scaling>
          <c:orientation val="maxMin"/>
        </c:scaling>
        <c:delete val="0"/>
        <c:axPos val="l"/>
        <c:numFmt formatCode="General" sourceLinked="1"/>
        <c:majorTickMark val="none"/>
        <c:minorTickMark val="none"/>
        <c:tickLblPos val="none"/>
        <c:spPr>
          <a:noFill/>
          <a:ln w="31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66742272"/>
        <c:crosses val="autoZero"/>
        <c:auto val="1"/>
        <c:lblAlgn val="ctr"/>
        <c:lblOffset val="100"/>
        <c:noMultiLvlLbl val="0"/>
      </c:catAx>
      <c:valAx>
        <c:axId val="166742272"/>
        <c:scaling>
          <c:orientation val="minMax"/>
          <c:max val="80"/>
          <c:min val="-60"/>
        </c:scaling>
        <c:delete val="1"/>
        <c:axPos val="t"/>
        <c:numFmt formatCode="0" sourceLinked="1"/>
        <c:majorTickMark val="out"/>
        <c:minorTickMark val="none"/>
        <c:tickLblPos val="nextTo"/>
        <c:crossAx val="166740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0.27447</cdr:x>
      <cdr:y>0.10171</cdr:y>
    </cdr:from>
    <cdr:to>
      <cdr:x>0.48976</cdr:x>
      <cdr:y>0.16651</cdr:y>
    </cdr:to>
    <cdr:sp macro="" textlink="">
      <cdr:nvSpPr>
        <cdr:cNvPr id="5" name="TextBox 1">
          <a:extLst xmlns:a="http://schemas.openxmlformats.org/drawingml/2006/main">
            <a:ext uri="{FF2B5EF4-FFF2-40B4-BE49-F238E27FC236}">
              <a16:creationId xmlns:a16="http://schemas.microsoft.com/office/drawing/2014/main" id="{859DFD3C-442F-B907-11CE-ADDE630763EC}"/>
            </a:ext>
          </a:extLst>
        </cdr:cNvPr>
        <cdr:cNvSpPr txBox="1"/>
      </cdr:nvSpPr>
      <cdr:spPr>
        <a:xfrm xmlns:a="http://schemas.openxmlformats.org/drawingml/2006/main">
          <a:off x="2340682" y="565150"/>
          <a:ext cx="1836000" cy="360000"/>
        </a:xfrm>
        <a:prstGeom xmlns:a="http://schemas.openxmlformats.org/drawingml/2006/main" prst="rect">
          <a:avLst/>
        </a:prstGeom>
        <a:solidFill xmlns:a="http://schemas.openxmlformats.org/drawingml/2006/main">
          <a:srgbClr val="C3D6CC"/>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latin typeface="Arial" panose="020B0604020202020204" pitchFamily="34" charset="0"/>
              <a:cs typeface="Arial" panose="020B0604020202020204" pitchFamily="34" charset="0"/>
            </a:rPr>
            <a:t>Bija nepieciešami neoficiāli maksājumi </a:t>
          </a:r>
          <a:r>
            <a:rPr lang="lv-LV" sz="900" b="0" i="1" kern="1200" dirty="0">
              <a:latin typeface="Arial" panose="020B0604020202020204" pitchFamily="34" charset="0"/>
              <a:cs typeface="Arial" panose="020B0604020202020204" pitchFamily="34" charset="0"/>
            </a:rPr>
            <a:t>(līdz EUR 7)</a:t>
          </a:r>
          <a:endParaRPr lang="lv-LV" sz="1050" b="0" i="1" kern="1200" dirty="0"/>
        </a:p>
      </cdr:txBody>
    </cdr:sp>
  </cdr:relSizeAnchor>
  <cdr:relSizeAnchor xmlns:cdr="http://schemas.openxmlformats.org/drawingml/2006/chartDrawing">
    <cdr:from>
      <cdr:x>0.48895</cdr:x>
      <cdr:y>0.10171</cdr:y>
    </cdr:from>
    <cdr:to>
      <cdr:x>0.70424</cdr:x>
      <cdr:y>0.16651</cdr:y>
    </cdr:to>
    <cdr:sp macro="" textlink="">
      <cdr:nvSpPr>
        <cdr:cNvPr id="6" name="TextBox 1">
          <a:extLst xmlns:a="http://schemas.openxmlformats.org/drawingml/2006/main">
            <a:ext uri="{FF2B5EF4-FFF2-40B4-BE49-F238E27FC236}">
              <a16:creationId xmlns:a16="http://schemas.microsoft.com/office/drawing/2014/main" id="{30B14431-9F67-B720-8D62-D8825A46D461}"/>
            </a:ext>
          </a:extLst>
        </cdr:cNvPr>
        <cdr:cNvSpPr txBox="1"/>
      </cdr:nvSpPr>
      <cdr:spPr>
        <a:xfrm xmlns:a="http://schemas.openxmlformats.org/drawingml/2006/main">
          <a:off x="4169827" y="565150"/>
          <a:ext cx="1836000" cy="360000"/>
        </a:xfrm>
        <a:prstGeom xmlns:a="http://schemas.openxmlformats.org/drawingml/2006/main" prst="rect">
          <a:avLst/>
        </a:prstGeom>
        <a:solidFill xmlns:a="http://schemas.openxmlformats.org/drawingml/2006/main">
          <a:srgbClr val="E4C7AA"/>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latin typeface="Arial" panose="020B0604020202020204" pitchFamily="34" charset="0"/>
              <a:cs typeface="Arial" panose="020B0604020202020204" pitchFamily="34" charset="0"/>
            </a:rPr>
            <a:t>Bija nepieciešami neoficiāli maksājumi </a:t>
          </a:r>
          <a:r>
            <a:rPr lang="lv-LV" sz="900" b="0" i="1" kern="1200" dirty="0">
              <a:latin typeface="Arial" panose="020B0604020202020204" pitchFamily="34" charset="0"/>
              <a:cs typeface="Arial" panose="020B0604020202020204" pitchFamily="34" charset="0"/>
            </a:rPr>
            <a:t>(EUR 7 un vairāk)</a:t>
          </a:r>
          <a:endParaRPr lang="lv-LV" sz="1050" b="0" i="1" kern="1200" dirty="0"/>
        </a:p>
      </cdr:txBody>
    </cdr:sp>
  </cdr:relSizeAnchor>
  <cdr:relSizeAnchor xmlns:cdr="http://schemas.openxmlformats.org/drawingml/2006/chartDrawing">
    <cdr:from>
      <cdr:x>0.5248</cdr:x>
      <cdr:y>0.03668</cdr:y>
    </cdr:from>
    <cdr:to>
      <cdr:x>0.87118</cdr:x>
      <cdr:y>0.10148</cdr:y>
    </cdr:to>
    <cdr:sp macro="" textlink="">
      <cdr:nvSpPr>
        <cdr:cNvPr id="7" name="TextBox 1">
          <a:extLst xmlns:a="http://schemas.openxmlformats.org/drawingml/2006/main">
            <a:ext uri="{FF2B5EF4-FFF2-40B4-BE49-F238E27FC236}">
              <a16:creationId xmlns:a16="http://schemas.microsoft.com/office/drawing/2014/main" id="{15A5A533-E3E4-E234-8B33-578C709B540C}"/>
            </a:ext>
          </a:extLst>
        </cdr:cNvPr>
        <cdr:cNvSpPr txBox="1"/>
      </cdr:nvSpPr>
      <cdr:spPr>
        <a:xfrm xmlns:a="http://schemas.openxmlformats.org/drawingml/2006/main">
          <a:off x="4475528" y="203827"/>
          <a:ext cx="2953972" cy="360000"/>
        </a:xfrm>
        <a:prstGeom xmlns:a="http://schemas.openxmlformats.org/drawingml/2006/main" prst="rect">
          <a:avLst/>
        </a:prstGeom>
        <a:solidFill xmlns:a="http://schemas.openxmlformats.org/drawingml/2006/main">
          <a:srgbClr val="C89058"/>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latin typeface="Arial" panose="020B0604020202020204" pitchFamily="34" charset="0"/>
              <a:cs typeface="Arial" panose="020B0604020202020204" pitchFamily="34" charset="0"/>
            </a:rPr>
            <a:t>Lietu nokārtoja bez kādiem neoficiāliem maksājumiem, dāvanām vai sakariem</a:t>
          </a:r>
          <a:endParaRPr lang="lv-LV" sz="1100" kern="1200" dirty="0"/>
        </a:p>
      </cdr:txBody>
    </cdr:sp>
  </cdr:relSizeAnchor>
  <cdr:relSizeAnchor xmlns:cdr="http://schemas.openxmlformats.org/drawingml/2006/chartDrawing">
    <cdr:from>
      <cdr:x>0.17424</cdr:x>
      <cdr:y>0.10514</cdr:y>
    </cdr:from>
    <cdr:to>
      <cdr:x>0.17498</cdr:x>
      <cdr:y>0.17829</cdr:y>
    </cdr:to>
    <cdr:cxnSp macro="">
      <cdr:nvCxnSpPr>
        <cdr:cNvPr id="4" name="Straight Arrow Connector 3">
          <a:extLst xmlns:a="http://schemas.openxmlformats.org/drawingml/2006/main">
            <a:ext uri="{FF2B5EF4-FFF2-40B4-BE49-F238E27FC236}">
              <a16:creationId xmlns:a16="http://schemas.microsoft.com/office/drawing/2014/main" id="{7278F544-7AC3-D013-B19B-4F474D8AFF11}"/>
            </a:ext>
          </a:extLst>
        </cdr:cNvPr>
        <cdr:cNvCxnSpPr/>
      </cdr:nvCxnSpPr>
      <cdr:spPr>
        <a:xfrm xmlns:a="http://schemas.openxmlformats.org/drawingml/2006/main" flipH="1">
          <a:off x="1485900" y="584200"/>
          <a:ext cx="6350" cy="406400"/>
        </a:xfrm>
        <a:prstGeom xmlns:a="http://schemas.openxmlformats.org/drawingml/2006/main" prst="straightConnector1">
          <a:avLst/>
        </a:prstGeom>
        <a:ln xmlns:a="http://schemas.openxmlformats.org/drawingml/2006/main" w="12700">
          <a:solidFill>
            <a:srgbClr val="4C826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cdr:x>
      <cdr:y>0.09464</cdr:y>
    </cdr:from>
    <cdr:to>
      <cdr:x>0.18826</cdr:x>
      <cdr:y>0.16767</cdr:y>
    </cdr:to>
    <cdr:sp macro="" textlink="">
      <cdr:nvSpPr>
        <cdr:cNvPr id="2" name="TextBox 1">
          <a:extLst xmlns:a="http://schemas.openxmlformats.org/drawingml/2006/main">
            <a:ext uri="{FF2B5EF4-FFF2-40B4-BE49-F238E27FC236}">
              <a16:creationId xmlns:a16="http://schemas.microsoft.com/office/drawing/2014/main" id="{7F125A42-4536-A5E4-D12F-16AC19A32BA3}"/>
            </a:ext>
          </a:extLst>
        </cdr:cNvPr>
        <cdr:cNvSpPr txBox="1"/>
      </cdr:nvSpPr>
      <cdr:spPr>
        <a:xfrm xmlns:a="http://schemas.openxmlformats.org/drawingml/2006/main">
          <a:off x="0" y="555936"/>
          <a:ext cx="1260005" cy="428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Dzimums</a:t>
          </a:r>
        </a:p>
      </cdr:txBody>
    </cdr:sp>
  </cdr:relSizeAnchor>
  <cdr:relSizeAnchor xmlns:cdr="http://schemas.openxmlformats.org/drawingml/2006/chartDrawing">
    <cdr:from>
      <cdr:x>0</cdr:x>
      <cdr:y>0.18417</cdr:y>
    </cdr:from>
    <cdr:to>
      <cdr:x>0.18826</cdr:x>
      <cdr:y>0.25721</cdr:y>
    </cdr:to>
    <cdr:sp macro="" textlink="">
      <cdr:nvSpPr>
        <cdr:cNvPr id="3" name="TextBox 1">
          <a:extLst xmlns:a="http://schemas.openxmlformats.org/drawingml/2006/main">
            <a:ext uri="{FF2B5EF4-FFF2-40B4-BE49-F238E27FC236}">
              <a16:creationId xmlns:a16="http://schemas.microsoft.com/office/drawing/2014/main" id="{B16B41A7-EA94-C1E3-0899-5C7709BF4384}"/>
            </a:ext>
          </a:extLst>
        </cdr:cNvPr>
        <cdr:cNvSpPr txBox="1"/>
      </cdr:nvSpPr>
      <cdr:spPr>
        <a:xfrm xmlns:a="http://schemas.openxmlformats.org/drawingml/2006/main">
          <a:off x="0" y="1081827"/>
          <a:ext cx="1260005" cy="4290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Vecums</a:t>
          </a:r>
        </a:p>
      </cdr:txBody>
    </cdr:sp>
  </cdr:relSizeAnchor>
  <cdr:relSizeAnchor xmlns:cdr="http://schemas.openxmlformats.org/drawingml/2006/chartDrawing">
    <cdr:from>
      <cdr:x>0</cdr:x>
      <cdr:y>0.4223</cdr:y>
    </cdr:from>
    <cdr:to>
      <cdr:x>0.18826</cdr:x>
      <cdr:y>0.49534</cdr:y>
    </cdr:to>
    <cdr:sp macro="" textlink="">
      <cdr:nvSpPr>
        <cdr:cNvPr id="4" name="TextBox 1">
          <a:extLst xmlns:a="http://schemas.openxmlformats.org/drawingml/2006/main">
            <a:ext uri="{FF2B5EF4-FFF2-40B4-BE49-F238E27FC236}">
              <a16:creationId xmlns:a16="http://schemas.microsoft.com/office/drawing/2014/main" id="{754D4B4E-E750-08D7-50E1-64B8D1BA55E6}"/>
            </a:ext>
          </a:extLst>
        </cdr:cNvPr>
        <cdr:cNvSpPr txBox="1"/>
      </cdr:nvSpPr>
      <cdr:spPr>
        <a:xfrm xmlns:a="http://schemas.openxmlformats.org/drawingml/2006/main">
          <a:off x="0" y="2480592"/>
          <a:ext cx="1260005" cy="4290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Sarunvaloda ģimenē</a:t>
          </a:r>
        </a:p>
      </cdr:txBody>
    </cdr:sp>
  </cdr:relSizeAnchor>
  <cdr:relSizeAnchor xmlns:cdr="http://schemas.openxmlformats.org/drawingml/2006/chartDrawing">
    <cdr:from>
      <cdr:x>0</cdr:x>
      <cdr:y>0.51342</cdr:y>
    </cdr:from>
    <cdr:to>
      <cdr:x>0.18826</cdr:x>
      <cdr:y>0.58645</cdr:y>
    </cdr:to>
    <cdr:sp macro="" textlink="">
      <cdr:nvSpPr>
        <cdr:cNvPr id="5" name="TextBox 1">
          <a:extLst xmlns:a="http://schemas.openxmlformats.org/drawingml/2006/main">
            <a:ext uri="{FF2B5EF4-FFF2-40B4-BE49-F238E27FC236}">
              <a16:creationId xmlns:a16="http://schemas.microsoft.com/office/drawing/2014/main" id="{DA1D23FE-A0DC-0566-3BB0-36CC0E786D58}"/>
            </a:ext>
          </a:extLst>
        </cdr:cNvPr>
        <cdr:cNvSpPr txBox="1"/>
      </cdr:nvSpPr>
      <cdr:spPr>
        <a:xfrm xmlns:a="http://schemas.openxmlformats.org/drawingml/2006/main">
          <a:off x="0" y="3015823"/>
          <a:ext cx="1260005" cy="4289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Izglītība</a:t>
          </a:r>
        </a:p>
      </cdr:txBody>
    </cdr:sp>
  </cdr:relSizeAnchor>
  <cdr:relSizeAnchor xmlns:cdr="http://schemas.openxmlformats.org/drawingml/2006/chartDrawing">
    <cdr:from>
      <cdr:x>0</cdr:x>
      <cdr:y>0.63483</cdr:y>
    </cdr:from>
    <cdr:to>
      <cdr:x>0.18826</cdr:x>
      <cdr:y>0.70786</cdr:y>
    </cdr:to>
    <cdr:sp macro="" textlink="">
      <cdr:nvSpPr>
        <cdr:cNvPr id="6" name="TextBox 1">
          <a:extLst xmlns:a="http://schemas.openxmlformats.org/drawingml/2006/main">
            <a:ext uri="{FF2B5EF4-FFF2-40B4-BE49-F238E27FC236}">
              <a16:creationId xmlns:a16="http://schemas.microsoft.com/office/drawing/2014/main" id="{1EF4A54D-F3EA-9CFE-32E9-98F4500891BC}"/>
            </a:ext>
          </a:extLst>
        </cdr:cNvPr>
        <cdr:cNvSpPr txBox="1"/>
      </cdr:nvSpPr>
      <cdr:spPr>
        <a:xfrm xmlns:a="http://schemas.openxmlformats.org/drawingml/2006/main">
          <a:off x="0" y="2870200"/>
          <a:ext cx="1260005" cy="3301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Ienākumi uz vienu cilvēku ģimenē</a:t>
          </a:r>
        </a:p>
      </cdr:txBody>
    </cdr:sp>
  </cdr:relSizeAnchor>
  <cdr:relSizeAnchor xmlns:cdr="http://schemas.openxmlformats.org/drawingml/2006/chartDrawing">
    <cdr:from>
      <cdr:x>0</cdr:x>
      <cdr:y>0.81191</cdr:y>
    </cdr:from>
    <cdr:to>
      <cdr:x>0.18826</cdr:x>
      <cdr:y>0.88494</cdr:y>
    </cdr:to>
    <cdr:sp macro="" textlink="">
      <cdr:nvSpPr>
        <cdr:cNvPr id="7" name="TextBox 1">
          <a:extLst xmlns:a="http://schemas.openxmlformats.org/drawingml/2006/main">
            <a:ext uri="{FF2B5EF4-FFF2-40B4-BE49-F238E27FC236}">
              <a16:creationId xmlns:a16="http://schemas.microsoft.com/office/drawing/2014/main" id="{7FE4013F-EA27-7A4A-B18A-693E1A6313B2}"/>
            </a:ext>
          </a:extLst>
        </cdr:cNvPr>
        <cdr:cNvSpPr txBox="1"/>
      </cdr:nvSpPr>
      <cdr:spPr>
        <a:xfrm xmlns:a="http://schemas.openxmlformats.org/drawingml/2006/main">
          <a:off x="0" y="4769186"/>
          <a:ext cx="1260005" cy="4289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Reģions</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0.15189</cdr:y>
    </cdr:from>
    <cdr:to>
      <cdr:x>0.14404</cdr:x>
      <cdr:y>0.22492</cdr:y>
    </cdr:to>
    <cdr:sp macro="" textlink="">
      <cdr:nvSpPr>
        <cdr:cNvPr id="2" name="TextBox 1">
          <a:extLst xmlns:a="http://schemas.openxmlformats.org/drawingml/2006/main">
            <a:ext uri="{FF2B5EF4-FFF2-40B4-BE49-F238E27FC236}">
              <a16:creationId xmlns:a16="http://schemas.microsoft.com/office/drawing/2014/main" id="{7F125A42-4536-A5E4-D12F-16AC19A32BA3}"/>
            </a:ext>
          </a:extLst>
        </cdr:cNvPr>
        <cdr:cNvSpPr txBox="1"/>
      </cdr:nvSpPr>
      <cdr:spPr>
        <a:xfrm xmlns:a="http://schemas.openxmlformats.org/drawingml/2006/main">
          <a:off x="0" y="753285"/>
          <a:ext cx="1232954" cy="362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b="1" kern="1200">
              <a:solidFill>
                <a:sysClr val="windowText" lastClr="000000"/>
              </a:solidFill>
              <a:latin typeface="Arial" panose="020B0604020202020204" pitchFamily="34" charset="0"/>
              <a:cs typeface="Arial" panose="020B0604020202020204" pitchFamily="34" charset="0"/>
            </a:rPr>
            <a:t>Dzimums</a:t>
          </a:r>
        </a:p>
      </cdr:txBody>
    </cdr:sp>
  </cdr:relSizeAnchor>
  <cdr:relSizeAnchor xmlns:cdr="http://schemas.openxmlformats.org/drawingml/2006/chartDrawing">
    <cdr:from>
      <cdr:x>0</cdr:x>
      <cdr:y>0.23421</cdr:y>
    </cdr:from>
    <cdr:to>
      <cdr:x>0.14404</cdr:x>
      <cdr:y>0.30725</cdr:y>
    </cdr:to>
    <cdr:sp macro="" textlink="">
      <cdr:nvSpPr>
        <cdr:cNvPr id="3" name="TextBox 1">
          <a:extLst xmlns:a="http://schemas.openxmlformats.org/drawingml/2006/main">
            <a:ext uri="{FF2B5EF4-FFF2-40B4-BE49-F238E27FC236}">
              <a16:creationId xmlns:a16="http://schemas.microsoft.com/office/drawing/2014/main" id="{B16B41A7-EA94-C1E3-0899-5C7709BF4384}"/>
            </a:ext>
          </a:extLst>
        </cdr:cNvPr>
        <cdr:cNvSpPr txBox="1"/>
      </cdr:nvSpPr>
      <cdr:spPr>
        <a:xfrm xmlns:a="http://schemas.openxmlformats.org/drawingml/2006/main">
          <a:off x="0" y="1161537"/>
          <a:ext cx="1232954" cy="362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a:solidFill>
                <a:sysClr val="windowText" lastClr="000000"/>
              </a:solidFill>
              <a:latin typeface="Arial" panose="020B0604020202020204" pitchFamily="34" charset="0"/>
              <a:cs typeface="Arial" panose="020B0604020202020204" pitchFamily="34" charset="0"/>
            </a:rPr>
            <a:t>Vecums</a:t>
          </a:r>
        </a:p>
      </cdr:txBody>
    </cdr:sp>
  </cdr:relSizeAnchor>
  <cdr:relSizeAnchor xmlns:cdr="http://schemas.openxmlformats.org/drawingml/2006/chartDrawing">
    <cdr:from>
      <cdr:x>0</cdr:x>
      <cdr:y>0.45323</cdr:y>
    </cdr:from>
    <cdr:to>
      <cdr:x>0.14404</cdr:x>
      <cdr:y>0.52627</cdr:y>
    </cdr:to>
    <cdr:sp macro="" textlink="">
      <cdr:nvSpPr>
        <cdr:cNvPr id="4" name="TextBox 1">
          <a:extLst xmlns:a="http://schemas.openxmlformats.org/drawingml/2006/main">
            <a:ext uri="{FF2B5EF4-FFF2-40B4-BE49-F238E27FC236}">
              <a16:creationId xmlns:a16="http://schemas.microsoft.com/office/drawing/2014/main" id="{754D4B4E-E750-08D7-50E1-64B8D1BA55E6}"/>
            </a:ext>
          </a:extLst>
        </cdr:cNvPr>
        <cdr:cNvSpPr txBox="1"/>
      </cdr:nvSpPr>
      <cdr:spPr>
        <a:xfrm xmlns:a="http://schemas.openxmlformats.org/drawingml/2006/main">
          <a:off x="0" y="2247735"/>
          <a:ext cx="1232954" cy="362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a:solidFill>
                <a:sysClr val="windowText" lastClr="000000"/>
              </a:solidFill>
              <a:latin typeface="Arial" panose="020B0604020202020204" pitchFamily="34" charset="0"/>
              <a:cs typeface="Arial" panose="020B0604020202020204" pitchFamily="34" charset="0"/>
            </a:rPr>
            <a:t>Sarunvaloda ģimenē</a:t>
          </a:r>
        </a:p>
      </cdr:txBody>
    </cdr:sp>
  </cdr:relSizeAnchor>
  <cdr:relSizeAnchor xmlns:cdr="http://schemas.openxmlformats.org/drawingml/2006/chartDrawing">
    <cdr:from>
      <cdr:x>0</cdr:x>
      <cdr:y>0.54172</cdr:y>
    </cdr:from>
    <cdr:to>
      <cdr:x>0.14404</cdr:x>
      <cdr:y>0.61475</cdr:y>
    </cdr:to>
    <cdr:sp macro="" textlink="">
      <cdr:nvSpPr>
        <cdr:cNvPr id="5" name="TextBox 1">
          <a:extLst xmlns:a="http://schemas.openxmlformats.org/drawingml/2006/main">
            <a:ext uri="{FF2B5EF4-FFF2-40B4-BE49-F238E27FC236}">
              <a16:creationId xmlns:a16="http://schemas.microsoft.com/office/drawing/2014/main" id="{DA1D23FE-A0DC-0566-3BB0-36CC0E786D58}"/>
            </a:ext>
          </a:extLst>
        </cdr:cNvPr>
        <cdr:cNvSpPr txBox="1"/>
      </cdr:nvSpPr>
      <cdr:spPr>
        <a:xfrm xmlns:a="http://schemas.openxmlformats.org/drawingml/2006/main">
          <a:off x="0" y="2686602"/>
          <a:ext cx="1232954" cy="3621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a:solidFill>
                <a:sysClr val="windowText" lastClr="000000"/>
              </a:solidFill>
              <a:latin typeface="Arial" panose="020B0604020202020204" pitchFamily="34" charset="0"/>
              <a:cs typeface="Arial" panose="020B0604020202020204" pitchFamily="34" charset="0"/>
            </a:rPr>
            <a:t>Izglītība</a:t>
          </a:r>
        </a:p>
      </cdr:txBody>
    </cdr:sp>
  </cdr:relSizeAnchor>
  <cdr:relSizeAnchor xmlns:cdr="http://schemas.openxmlformats.org/drawingml/2006/chartDrawing">
    <cdr:from>
      <cdr:x>0</cdr:x>
      <cdr:y>0.64292</cdr:y>
    </cdr:from>
    <cdr:to>
      <cdr:x>0.14404</cdr:x>
      <cdr:y>0.71595</cdr:y>
    </cdr:to>
    <cdr:sp macro="" textlink="">
      <cdr:nvSpPr>
        <cdr:cNvPr id="6" name="TextBox 1">
          <a:extLst xmlns:a="http://schemas.openxmlformats.org/drawingml/2006/main">
            <a:ext uri="{FF2B5EF4-FFF2-40B4-BE49-F238E27FC236}">
              <a16:creationId xmlns:a16="http://schemas.microsoft.com/office/drawing/2014/main" id="{1EF4A54D-F3EA-9CFE-32E9-98F4500891BC}"/>
            </a:ext>
          </a:extLst>
        </cdr:cNvPr>
        <cdr:cNvSpPr txBox="1"/>
      </cdr:nvSpPr>
      <cdr:spPr>
        <a:xfrm xmlns:a="http://schemas.openxmlformats.org/drawingml/2006/main">
          <a:off x="0" y="3188480"/>
          <a:ext cx="1232954" cy="3621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a:solidFill>
                <a:sysClr val="windowText" lastClr="000000"/>
              </a:solidFill>
              <a:latin typeface="Arial" panose="020B0604020202020204" pitchFamily="34" charset="0"/>
              <a:cs typeface="Arial" panose="020B0604020202020204" pitchFamily="34" charset="0"/>
            </a:rPr>
            <a:t>Ienākumi uz vienu cilvēku ģimenē</a:t>
          </a:r>
        </a:p>
      </cdr:txBody>
    </cdr:sp>
  </cdr:relSizeAnchor>
  <cdr:relSizeAnchor xmlns:cdr="http://schemas.openxmlformats.org/drawingml/2006/chartDrawing">
    <cdr:from>
      <cdr:x>0</cdr:x>
      <cdr:y>0.81247</cdr:y>
    </cdr:from>
    <cdr:to>
      <cdr:x>0.14404</cdr:x>
      <cdr:y>0.8855</cdr:y>
    </cdr:to>
    <cdr:sp macro="" textlink="">
      <cdr:nvSpPr>
        <cdr:cNvPr id="7" name="TextBox 1">
          <a:extLst xmlns:a="http://schemas.openxmlformats.org/drawingml/2006/main">
            <a:ext uri="{FF2B5EF4-FFF2-40B4-BE49-F238E27FC236}">
              <a16:creationId xmlns:a16="http://schemas.microsoft.com/office/drawing/2014/main" id="{7FE4013F-EA27-7A4A-B18A-693E1A6313B2}"/>
            </a:ext>
          </a:extLst>
        </cdr:cNvPr>
        <cdr:cNvSpPr txBox="1"/>
      </cdr:nvSpPr>
      <cdr:spPr>
        <a:xfrm xmlns:a="http://schemas.openxmlformats.org/drawingml/2006/main">
          <a:off x="0" y="4029309"/>
          <a:ext cx="1232954" cy="3621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a:solidFill>
                <a:sysClr val="windowText" lastClr="000000"/>
              </a:solidFill>
              <a:latin typeface="Arial" panose="020B0604020202020204" pitchFamily="34" charset="0"/>
              <a:cs typeface="Arial" panose="020B0604020202020204" pitchFamily="34" charset="0"/>
            </a:rPr>
            <a:t>Reģions</a:t>
          </a:r>
        </a:p>
      </cdr:txBody>
    </cdr:sp>
  </cdr:relSizeAnchor>
  <cdr:relSizeAnchor xmlns:cdr="http://schemas.openxmlformats.org/drawingml/2006/chartDrawing">
    <cdr:from>
      <cdr:x>0.33695</cdr:x>
      <cdr:y>0</cdr:y>
    </cdr:from>
    <cdr:to>
      <cdr:x>0.56528</cdr:x>
      <cdr:y>0.07259</cdr:y>
    </cdr:to>
    <cdr:sp macro="" textlink="">
      <cdr:nvSpPr>
        <cdr:cNvPr id="8" name="TextBox 7">
          <a:extLst xmlns:a="http://schemas.openxmlformats.org/drawingml/2006/main">
            <a:ext uri="{FF2B5EF4-FFF2-40B4-BE49-F238E27FC236}">
              <a16:creationId xmlns:a16="http://schemas.microsoft.com/office/drawing/2014/main" id="{3023A152-AF69-3CA4-2D07-874C45F3A0B9}"/>
            </a:ext>
          </a:extLst>
        </cdr:cNvPr>
        <cdr:cNvSpPr txBox="1"/>
      </cdr:nvSpPr>
      <cdr:spPr>
        <a:xfrm xmlns:a="http://schemas.openxmlformats.org/drawingml/2006/main">
          <a:off x="2884225" y="-1028837"/>
          <a:ext cx="1954459" cy="415924"/>
        </a:xfrm>
        <a:prstGeom xmlns:a="http://schemas.openxmlformats.org/drawingml/2006/main" prst="rect">
          <a:avLst/>
        </a:prstGeom>
        <a:solidFill xmlns:a="http://schemas.openxmlformats.org/drawingml/2006/main">
          <a:srgbClr val="996633"/>
        </a:solidFill>
      </cdr:spPr>
      <cdr:txBody>
        <a:bodyPr xmlns:a="http://schemas.openxmlformats.org/drawingml/2006/main" vertOverflow="overflow" horzOverflow="overflow" wrap="square" rtlCol="0" anchor="ctr" anchorCtr="0"/>
        <a:lstStyle xmlns:a="http://schemas.openxmlformats.org/drawingml/2006/main"/>
        <a:p xmlns:a="http://schemas.openxmlformats.org/drawingml/2006/main">
          <a:pPr algn="ctr"/>
          <a:r>
            <a:rPr lang="lv-LV" sz="1000" b="1" kern="1200" dirty="0">
              <a:solidFill>
                <a:schemeClr val="bg1"/>
              </a:solidFill>
              <a:latin typeface="Arial" panose="020B0604020202020204" pitchFamily="34" charset="0"/>
              <a:cs typeface="Arial" panose="020B0604020202020204" pitchFamily="34" charset="0"/>
            </a:rPr>
            <a:t>Tas nav svarīgi</a:t>
          </a:r>
        </a:p>
      </cdr:txBody>
    </cdr:sp>
  </cdr:relSizeAnchor>
  <cdr:relSizeAnchor xmlns:cdr="http://schemas.openxmlformats.org/drawingml/2006/chartDrawing">
    <cdr:from>
      <cdr:x>0.74885</cdr:x>
      <cdr:y>0</cdr:y>
    </cdr:from>
    <cdr:to>
      <cdr:x>0.83717</cdr:x>
      <cdr:y>0.07259</cdr:y>
    </cdr:to>
    <cdr:sp macro="" textlink="">
      <cdr:nvSpPr>
        <cdr:cNvPr id="9" name="TextBox 1">
          <a:extLst xmlns:a="http://schemas.openxmlformats.org/drawingml/2006/main">
            <a:ext uri="{FF2B5EF4-FFF2-40B4-BE49-F238E27FC236}">
              <a16:creationId xmlns:a16="http://schemas.microsoft.com/office/drawing/2014/main" id="{3D32974E-9452-4FE6-E524-D965CA3997BB}"/>
            </a:ext>
          </a:extLst>
        </cdr:cNvPr>
        <cdr:cNvSpPr txBox="1"/>
      </cdr:nvSpPr>
      <cdr:spPr>
        <a:xfrm xmlns:a="http://schemas.openxmlformats.org/drawingml/2006/main">
          <a:off x="6410006" y="-1028837"/>
          <a:ext cx="756002" cy="415924"/>
        </a:xfrm>
        <a:prstGeom xmlns:a="http://schemas.openxmlformats.org/drawingml/2006/main" prst="rect">
          <a:avLst/>
        </a:prstGeom>
        <a:solidFill xmlns:a="http://schemas.openxmlformats.org/drawingml/2006/main">
          <a:srgbClr val="4C8264"/>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baseline="0" dirty="0">
              <a:solidFill>
                <a:schemeClr val="bg1"/>
              </a:solidFill>
              <a:latin typeface="Arial" panose="020B0604020202020204" pitchFamily="34" charset="0"/>
              <a:cs typeface="Arial" panose="020B0604020202020204" pitchFamily="34" charset="0"/>
            </a:rPr>
            <a:t>Tas ir ļoti svarīgi</a:t>
          </a:r>
          <a:endParaRPr lang="lv-LV" sz="1000" b="1" kern="12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0.56157</cdr:x>
      <cdr:y>0</cdr:y>
    </cdr:from>
    <cdr:to>
      <cdr:x>0.75445</cdr:x>
      <cdr:y>0.07259</cdr:y>
    </cdr:to>
    <cdr:sp macro="" textlink="">
      <cdr:nvSpPr>
        <cdr:cNvPr id="10" name="TextBox 1">
          <a:extLst xmlns:a="http://schemas.openxmlformats.org/drawingml/2006/main">
            <a:ext uri="{FF2B5EF4-FFF2-40B4-BE49-F238E27FC236}">
              <a16:creationId xmlns:a16="http://schemas.microsoft.com/office/drawing/2014/main" id="{F04A039E-723A-C458-D483-7F7128CFC6B3}"/>
            </a:ext>
          </a:extLst>
        </cdr:cNvPr>
        <cdr:cNvSpPr txBox="1"/>
      </cdr:nvSpPr>
      <cdr:spPr>
        <a:xfrm xmlns:a="http://schemas.openxmlformats.org/drawingml/2006/main">
          <a:off x="4806927" y="-1028837"/>
          <a:ext cx="1651014" cy="415924"/>
        </a:xfrm>
        <a:prstGeom xmlns:a="http://schemas.openxmlformats.org/drawingml/2006/main" prst="rect">
          <a:avLst/>
        </a:prstGeom>
        <a:solidFill xmlns:a="http://schemas.openxmlformats.org/drawingml/2006/main">
          <a:srgbClr val="84AC94"/>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a:solidFill>
                <a:schemeClr val="tx1"/>
              </a:solidFill>
              <a:latin typeface="Arial" panose="020B0604020202020204" pitchFamily="34" charset="0"/>
              <a:cs typeface="Arial" panose="020B0604020202020204" pitchFamily="34" charset="0"/>
            </a:rPr>
            <a:t>Tas ir svarīgi</a:t>
          </a:r>
        </a:p>
      </cdr:txBody>
    </cdr:sp>
  </cdr:relSizeAnchor>
  <cdr:relSizeAnchor xmlns:cdr="http://schemas.openxmlformats.org/drawingml/2006/chartDrawing">
    <cdr:from>
      <cdr:x>0.83409</cdr:x>
      <cdr:y>0</cdr:y>
    </cdr:from>
    <cdr:to>
      <cdr:x>0.93924</cdr:x>
      <cdr:y>0.07259</cdr:y>
    </cdr:to>
    <cdr:sp macro="" textlink="">
      <cdr:nvSpPr>
        <cdr:cNvPr id="11" name="TextBox 1">
          <a:extLst xmlns:a="http://schemas.openxmlformats.org/drawingml/2006/main">
            <a:ext uri="{FF2B5EF4-FFF2-40B4-BE49-F238E27FC236}">
              <a16:creationId xmlns:a16="http://schemas.microsoft.com/office/drawing/2014/main" id="{F4078467-D663-7E67-4309-29D51BB59C8E}"/>
            </a:ext>
          </a:extLst>
        </cdr:cNvPr>
        <cdr:cNvSpPr txBox="1"/>
      </cdr:nvSpPr>
      <cdr:spPr>
        <a:xfrm xmlns:a="http://schemas.openxmlformats.org/drawingml/2006/main">
          <a:off x="7139654" y="-1028837"/>
          <a:ext cx="900063" cy="415924"/>
        </a:xfrm>
        <a:prstGeom xmlns:a="http://schemas.openxmlformats.org/drawingml/2006/main" prst="rect">
          <a:avLst/>
        </a:prstGeom>
        <a:solidFill xmlns:a="http://schemas.openxmlformats.org/drawingml/2006/main">
          <a:schemeClr val="bg1">
            <a:lumMod val="75000"/>
          </a:schemeClr>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Grūti</a:t>
          </a:r>
          <a:r>
            <a:rPr lang="lv-LV" sz="1000" b="1" kern="1200" baseline="0" dirty="0">
              <a:solidFill>
                <a:sysClr val="windowText" lastClr="000000"/>
              </a:solidFill>
              <a:latin typeface="Arial" panose="020B0604020202020204" pitchFamily="34" charset="0"/>
              <a:cs typeface="Arial" panose="020B0604020202020204" pitchFamily="34" charset="0"/>
            </a:rPr>
            <a:t> pateikt / NA</a:t>
          </a:r>
          <a:endParaRPr lang="lv-LV" sz="1000" b="1" kern="1200"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0.03282</cdr:x>
      <cdr:y>0.34827</cdr:y>
    </cdr:from>
    <cdr:to>
      <cdr:x>0.07756</cdr:x>
      <cdr:y>0.74682</cdr:y>
    </cdr:to>
    <cdr:sp macro="" textlink="">
      <cdr:nvSpPr>
        <cdr:cNvPr id="2" name="Left Brace 1">
          <a:extLst xmlns:a="http://schemas.openxmlformats.org/drawingml/2006/main">
            <a:ext uri="{FF2B5EF4-FFF2-40B4-BE49-F238E27FC236}">
              <a16:creationId xmlns:a16="http://schemas.microsoft.com/office/drawing/2014/main" id="{B567FAE3-636A-3715-4172-406E27769B2B}"/>
            </a:ext>
          </a:extLst>
        </cdr:cNvPr>
        <cdr:cNvSpPr/>
      </cdr:nvSpPr>
      <cdr:spPr>
        <a:xfrm xmlns:a="http://schemas.openxmlformats.org/drawingml/2006/main">
          <a:off x="166205" y="1031134"/>
          <a:ext cx="226600" cy="1180000"/>
        </a:xfrm>
        <a:prstGeom xmlns:a="http://schemas.openxmlformats.org/drawingml/2006/main" prst="leftBrace">
          <a:avLst>
            <a:gd name="adj1" fmla="val 35416"/>
            <a:gd name="adj2" fmla="val 50000"/>
          </a:avLst>
        </a:prstGeom>
        <a:ln xmlns:a="http://schemas.openxmlformats.org/drawingml/2006/main" w="12700">
          <a:solidFill>
            <a:srgbClr val="99663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lv-LV" kern="1200" dirty="0"/>
        </a:p>
      </cdr:txBody>
    </cdr:sp>
  </cdr:relSizeAnchor>
  <cdr:relSizeAnchor xmlns:cdr="http://schemas.openxmlformats.org/drawingml/2006/chartDrawing">
    <cdr:from>
      <cdr:x>0.8727</cdr:x>
      <cdr:y>0.1589</cdr:y>
    </cdr:from>
    <cdr:to>
      <cdr:x>0.91744</cdr:x>
      <cdr:y>0.93063</cdr:y>
    </cdr:to>
    <cdr:sp macro="" textlink="">
      <cdr:nvSpPr>
        <cdr:cNvPr id="4" name="Left Brace 3">
          <a:extLst xmlns:a="http://schemas.openxmlformats.org/drawingml/2006/main">
            <a:ext uri="{FF2B5EF4-FFF2-40B4-BE49-F238E27FC236}">
              <a16:creationId xmlns:a16="http://schemas.microsoft.com/office/drawing/2014/main" id="{CAFEDA4B-BEE0-DE29-F9DB-281A9412528D}"/>
            </a:ext>
          </a:extLst>
        </cdr:cNvPr>
        <cdr:cNvSpPr/>
      </cdr:nvSpPr>
      <cdr:spPr>
        <a:xfrm xmlns:a="http://schemas.openxmlformats.org/drawingml/2006/main" rot="10800000">
          <a:off x="4420047" y="470456"/>
          <a:ext cx="226600" cy="2284887"/>
        </a:xfrm>
        <a:prstGeom xmlns:a="http://schemas.openxmlformats.org/drawingml/2006/main" prst="leftBrace">
          <a:avLst>
            <a:gd name="adj1" fmla="val 35416"/>
            <a:gd name="adj2" fmla="val 50000"/>
          </a:avLst>
        </a:prstGeom>
        <a:ln xmlns:a="http://schemas.openxmlformats.org/drawingml/2006/main" w="12700">
          <a:solidFill>
            <a:srgbClr val="4C826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lv-LV" kern="1200" dirty="0">
            <a:solidFill>
              <a:srgbClr val="4C8264"/>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0.13781</cdr:y>
    </cdr:from>
    <cdr:to>
      <cdr:x>0.14404</cdr:x>
      <cdr:y>0.21084</cdr:y>
    </cdr:to>
    <cdr:sp macro="" textlink="">
      <cdr:nvSpPr>
        <cdr:cNvPr id="2" name="TextBox 1">
          <a:extLst xmlns:a="http://schemas.openxmlformats.org/drawingml/2006/main">
            <a:ext uri="{FF2B5EF4-FFF2-40B4-BE49-F238E27FC236}">
              <a16:creationId xmlns:a16="http://schemas.microsoft.com/office/drawing/2014/main" id="{7F125A42-4536-A5E4-D12F-16AC19A32BA3}"/>
            </a:ext>
          </a:extLst>
        </cdr:cNvPr>
        <cdr:cNvSpPr txBox="1"/>
      </cdr:nvSpPr>
      <cdr:spPr>
        <a:xfrm xmlns:a="http://schemas.openxmlformats.org/drawingml/2006/main">
          <a:off x="0" y="683435"/>
          <a:ext cx="1403994" cy="362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Dzimums</a:t>
          </a:r>
        </a:p>
      </cdr:txBody>
    </cdr:sp>
  </cdr:relSizeAnchor>
  <cdr:relSizeAnchor xmlns:cdr="http://schemas.openxmlformats.org/drawingml/2006/chartDrawing">
    <cdr:from>
      <cdr:x>0</cdr:x>
      <cdr:y>0.22397</cdr:y>
    </cdr:from>
    <cdr:to>
      <cdr:x>0.14404</cdr:x>
      <cdr:y>0.29701</cdr:y>
    </cdr:to>
    <cdr:sp macro="" textlink="">
      <cdr:nvSpPr>
        <cdr:cNvPr id="3" name="TextBox 1">
          <a:extLst xmlns:a="http://schemas.openxmlformats.org/drawingml/2006/main">
            <a:ext uri="{FF2B5EF4-FFF2-40B4-BE49-F238E27FC236}">
              <a16:creationId xmlns:a16="http://schemas.microsoft.com/office/drawing/2014/main" id="{B16B41A7-EA94-C1E3-0899-5C7709BF4384}"/>
            </a:ext>
          </a:extLst>
        </cdr:cNvPr>
        <cdr:cNvSpPr txBox="1"/>
      </cdr:nvSpPr>
      <cdr:spPr>
        <a:xfrm xmlns:a="http://schemas.openxmlformats.org/drawingml/2006/main">
          <a:off x="0" y="1110737"/>
          <a:ext cx="1403994" cy="362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Vecums</a:t>
          </a:r>
        </a:p>
      </cdr:txBody>
    </cdr:sp>
  </cdr:relSizeAnchor>
  <cdr:relSizeAnchor xmlns:cdr="http://schemas.openxmlformats.org/drawingml/2006/chartDrawing">
    <cdr:from>
      <cdr:x>0</cdr:x>
      <cdr:y>0.44683</cdr:y>
    </cdr:from>
    <cdr:to>
      <cdr:x>0.14404</cdr:x>
      <cdr:y>0.51987</cdr:y>
    </cdr:to>
    <cdr:sp macro="" textlink="">
      <cdr:nvSpPr>
        <cdr:cNvPr id="4" name="TextBox 1">
          <a:extLst xmlns:a="http://schemas.openxmlformats.org/drawingml/2006/main">
            <a:ext uri="{FF2B5EF4-FFF2-40B4-BE49-F238E27FC236}">
              <a16:creationId xmlns:a16="http://schemas.microsoft.com/office/drawing/2014/main" id="{754D4B4E-E750-08D7-50E1-64B8D1BA55E6}"/>
            </a:ext>
          </a:extLst>
        </cdr:cNvPr>
        <cdr:cNvSpPr txBox="1"/>
      </cdr:nvSpPr>
      <cdr:spPr>
        <a:xfrm xmlns:a="http://schemas.openxmlformats.org/drawingml/2006/main">
          <a:off x="0" y="2215985"/>
          <a:ext cx="1403994" cy="362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Sarunvaloda ģimenē</a:t>
          </a:r>
        </a:p>
      </cdr:txBody>
    </cdr:sp>
  </cdr:relSizeAnchor>
  <cdr:relSizeAnchor xmlns:cdr="http://schemas.openxmlformats.org/drawingml/2006/chartDrawing">
    <cdr:from>
      <cdr:x>0</cdr:x>
      <cdr:y>0.5302</cdr:y>
    </cdr:from>
    <cdr:to>
      <cdr:x>0.14404</cdr:x>
      <cdr:y>0.60323</cdr:y>
    </cdr:to>
    <cdr:sp macro="" textlink="">
      <cdr:nvSpPr>
        <cdr:cNvPr id="5" name="TextBox 1">
          <a:extLst xmlns:a="http://schemas.openxmlformats.org/drawingml/2006/main">
            <a:ext uri="{FF2B5EF4-FFF2-40B4-BE49-F238E27FC236}">
              <a16:creationId xmlns:a16="http://schemas.microsoft.com/office/drawing/2014/main" id="{DA1D23FE-A0DC-0566-3BB0-36CC0E786D58}"/>
            </a:ext>
          </a:extLst>
        </cdr:cNvPr>
        <cdr:cNvSpPr txBox="1"/>
      </cdr:nvSpPr>
      <cdr:spPr>
        <a:xfrm xmlns:a="http://schemas.openxmlformats.org/drawingml/2006/main">
          <a:off x="0" y="2629452"/>
          <a:ext cx="1403994" cy="3621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Izglītība</a:t>
          </a:r>
        </a:p>
      </cdr:txBody>
    </cdr:sp>
  </cdr:relSizeAnchor>
  <cdr:relSizeAnchor xmlns:cdr="http://schemas.openxmlformats.org/drawingml/2006/chartDrawing">
    <cdr:from>
      <cdr:x>0</cdr:x>
      <cdr:y>0.64676</cdr:y>
    </cdr:from>
    <cdr:to>
      <cdr:x>0.14404</cdr:x>
      <cdr:y>0.71979</cdr:y>
    </cdr:to>
    <cdr:sp macro="" textlink="">
      <cdr:nvSpPr>
        <cdr:cNvPr id="6" name="TextBox 1">
          <a:extLst xmlns:a="http://schemas.openxmlformats.org/drawingml/2006/main">
            <a:ext uri="{FF2B5EF4-FFF2-40B4-BE49-F238E27FC236}">
              <a16:creationId xmlns:a16="http://schemas.microsoft.com/office/drawing/2014/main" id="{1EF4A54D-F3EA-9CFE-32E9-98F4500891BC}"/>
            </a:ext>
          </a:extLst>
        </cdr:cNvPr>
        <cdr:cNvSpPr txBox="1"/>
      </cdr:nvSpPr>
      <cdr:spPr>
        <a:xfrm xmlns:a="http://schemas.openxmlformats.org/drawingml/2006/main">
          <a:off x="0" y="3207530"/>
          <a:ext cx="1403994" cy="3621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Ienākumi uz vienu cilvēku ģimenē</a:t>
          </a:r>
        </a:p>
      </cdr:txBody>
    </cdr:sp>
  </cdr:relSizeAnchor>
  <cdr:relSizeAnchor xmlns:cdr="http://schemas.openxmlformats.org/drawingml/2006/chartDrawing">
    <cdr:from>
      <cdr:x>0</cdr:x>
      <cdr:y>0.80735</cdr:y>
    </cdr:from>
    <cdr:to>
      <cdr:x>0.14404</cdr:x>
      <cdr:y>0.88038</cdr:y>
    </cdr:to>
    <cdr:sp macro="" textlink="">
      <cdr:nvSpPr>
        <cdr:cNvPr id="7" name="TextBox 1">
          <a:extLst xmlns:a="http://schemas.openxmlformats.org/drawingml/2006/main">
            <a:ext uri="{FF2B5EF4-FFF2-40B4-BE49-F238E27FC236}">
              <a16:creationId xmlns:a16="http://schemas.microsoft.com/office/drawing/2014/main" id="{7FE4013F-EA27-7A4A-B18A-693E1A6313B2}"/>
            </a:ext>
          </a:extLst>
        </cdr:cNvPr>
        <cdr:cNvSpPr txBox="1"/>
      </cdr:nvSpPr>
      <cdr:spPr>
        <a:xfrm xmlns:a="http://schemas.openxmlformats.org/drawingml/2006/main">
          <a:off x="0" y="4003909"/>
          <a:ext cx="1403994" cy="3621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Reģions</a:t>
          </a:r>
        </a:p>
      </cdr:txBody>
    </cdr:sp>
  </cdr:relSizeAnchor>
  <cdr:relSizeAnchor xmlns:cdr="http://schemas.openxmlformats.org/drawingml/2006/chartDrawing">
    <cdr:from>
      <cdr:x>0.32964</cdr:x>
      <cdr:y>0</cdr:y>
    </cdr:from>
    <cdr:to>
      <cdr:x>0.44044</cdr:x>
      <cdr:y>0.07259</cdr:y>
    </cdr:to>
    <cdr:sp macro="" textlink="">
      <cdr:nvSpPr>
        <cdr:cNvPr id="8" name="TextBox 7">
          <a:extLst xmlns:a="http://schemas.openxmlformats.org/drawingml/2006/main">
            <a:ext uri="{FF2B5EF4-FFF2-40B4-BE49-F238E27FC236}">
              <a16:creationId xmlns:a16="http://schemas.microsoft.com/office/drawing/2014/main" id="{3023A152-AF69-3CA4-2D07-874C45F3A0B9}"/>
            </a:ext>
          </a:extLst>
        </cdr:cNvPr>
        <cdr:cNvSpPr txBox="1"/>
      </cdr:nvSpPr>
      <cdr:spPr>
        <a:xfrm xmlns:a="http://schemas.openxmlformats.org/drawingml/2006/main">
          <a:off x="3213116" y="0"/>
          <a:ext cx="1079995" cy="360000"/>
        </a:xfrm>
        <a:prstGeom xmlns:a="http://schemas.openxmlformats.org/drawingml/2006/main" prst="rect">
          <a:avLst/>
        </a:prstGeom>
        <a:solidFill xmlns:a="http://schemas.openxmlformats.org/drawingml/2006/main">
          <a:srgbClr val="C89058"/>
        </a:solidFill>
      </cdr:spPr>
      <cdr:txBody>
        <a:bodyPr xmlns:a="http://schemas.openxmlformats.org/drawingml/2006/main" vertOverflow="overflow" horzOverflow="overflow" wrap="square" rtlCol="0" anchor="ctr" anchorCtr="0"/>
        <a:lstStyle xmlns:a="http://schemas.openxmlformats.org/drawingml/2006/main"/>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Kopumā </a:t>
          </a:r>
        </a:p>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samazinājušās</a:t>
          </a:r>
        </a:p>
      </cdr:txBody>
    </cdr:sp>
  </cdr:relSizeAnchor>
  <cdr:relSizeAnchor xmlns:cdr="http://schemas.openxmlformats.org/drawingml/2006/chartDrawing">
    <cdr:from>
      <cdr:x>0.66481</cdr:x>
      <cdr:y>0</cdr:y>
    </cdr:from>
    <cdr:to>
      <cdr:x>0.82866</cdr:x>
      <cdr:y>0.07259</cdr:y>
    </cdr:to>
    <cdr:sp macro="" textlink="">
      <cdr:nvSpPr>
        <cdr:cNvPr id="9" name="TextBox 1">
          <a:extLst xmlns:a="http://schemas.openxmlformats.org/drawingml/2006/main">
            <a:ext uri="{FF2B5EF4-FFF2-40B4-BE49-F238E27FC236}">
              <a16:creationId xmlns:a16="http://schemas.microsoft.com/office/drawing/2014/main" id="{3D32974E-9452-4FE6-E524-D965CA3997BB}"/>
            </a:ext>
          </a:extLst>
        </cdr:cNvPr>
        <cdr:cNvSpPr txBox="1"/>
      </cdr:nvSpPr>
      <cdr:spPr>
        <a:xfrm xmlns:a="http://schemas.openxmlformats.org/drawingml/2006/main">
          <a:off x="6480113" y="0"/>
          <a:ext cx="1597087" cy="360000"/>
        </a:xfrm>
        <a:prstGeom xmlns:a="http://schemas.openxmlformats.org/drawingml/2006/main" prst="rect">
          <a:avLst/>
        </a:prstGeom>
        <a:solidFill xmlns:a="http://schemas.openxmlformats.org/drawingml/2006/main">
          <a:schemeClr val="accent4">
            <a:lumMod val="40000"/>
            <a:lumOff val="60000"/>
          </a:schemeClr>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baseline="0" dirty="0">
              <a:solidFill>
                <a:schemeClr val="tx1"/>
              </a:solidFill>
              <a:latin typeface="Arial" panose="020B0604020202020204" pitchFamily="34" charset="0"/>
              <a:cs typeface="Arial" panose="020B0604020202020204" pitchFamily="34" charset="0"/>
            </a:rPr>
            <a:t>Palikušas nemainīgas</a:t>
          </a:r>
          <a:endParaRPr lang="lv-LV" sz="1000" b="1" kern="120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0.43583</cdr:x>
      <cdr:y>0</cdr:y>
    </cdr:from>
    <cdr:to>
      <cdr:x>0.66515</cdr:x>
      <cdr:y>0.07259</cdr:y>
    </cdr:to>
    <cdr:sp macro="" textlink="">
      <cdr:nvSpPr>
        <cdr:cNvPr id="10" name="TextBox 1">
          <a:extLst xmlns:a="http://schemas.openxmlformats.org/drawingml/2006/main">
            <a:ext uri="{FF2B5EF4-FFF2-40B4-BE49-F238E27FC236}">
              <a16:creationId xmlns:a16="http://schemas.microsoft.com/office/drawing/2014/main" id="{F04A039E-723A-C458-D483-7F7128CFC6B3}"/>
            </a:ext>
          </a:extLst>
        </cdr:cNvPr>
        <cdr:cNvSpPr txBox="1"/>
      </cdr:nvSpPr>
      <cdr:spPr>
        <a:xfrm xmlns:a="http://schemas.openxmlformats.org/drawingml/2006/main">
          <a:off x="4248176" y="0"/>
          <a:ext cx="2235174" cy="360000"/>
        </a:xfrm>
        <a:prstGeom xmlns:a="http://schemas.openxmlformats.org/drawingml/2006/main" prst="rect">
          <a:avLst/>
        </a:prstGeom>
        <a:solidFill xmlns:a="http://schemas.openxmlformats.org/drawingml/2006/main">
          <a:srgbClr val="84AC94"/>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chemeClr val="tx1"/>
              </a:solidFill>
              <a:latin typeface="Arial" panose="020B0604020202020204" pitchFamily="34" charset="0"/>
              <a:cs typeface="Arial" panose="020B0604020202020204" pitchFamily="34" charset="0"/>
            </a:rPr>
            <a:t>Kopumā</a:t>
          </a:r>
          <a:r>
            <a:rPr lang="lv-LV" sz="1000" b="1" kern="1200" baseline="0" dirty="0">
              <a:solidFill>
                <a:schemeClr val="tx1"/>
              </a:solidFill>
              <a:latin typeface="Arial" panose="020B0604020202020204" pitchFamily="34" charset="0"/>
              <a:cs typeface="Arial" panose="020B0604020202020204" pitchFamily="34" charset="0"/>
            </a:rPr>
            <a:t> palielinājušās</a:t>
          </a:r>
          <a:endParaRPr lang="lv-LV" sz="1000" b="1" kern="120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0.82641</cdr:x>
      <cdr:y>0</cdr:y>
    </cdr:from>
    <cdr:to>
      <cdr:x>0.9409</cdr:x>
      <cdr:y>0.07259</cdr:y>
    </cdr:to>
    <cdr:sp macro="" textlink="">
      <cdr:nvSpPr>
        <cdr:cNvPr id="11" name="TextBox 1">
          <a:extLst xmlns:a="http://schemas.openxmlformats.org/drawingml/2006/main">
            <a:ext uri="{FF2B5EF4-FFF2-40B4-BE49-F238E27FC236}">
              <a16:creationId xmlns:a16="http://schemas.microsoft.com/office/drawing/2014/main" id="{F4078467-D663-7E67-4309-29D51BB59C8E}"/>
            </a:ext>
          </a:extLst>
        </cdr:cNvPr>
        <cdr:cNvSpPr txBox="1"/>
      </cdr:nvSpPr>
      <cdr:spPr>
        <a:xfrm xmlns:a="http://schemas.openxmlformats.org/drawingml/2006/main">
          <a:off x="8055266" y="0"/>
          <a:ext cx="1115962" cy="360000"/>
        </a:xfrm>
        <a:prstGeom xmlns:a="http://schemas.openxmlformats.org/drawingml/2006/main" prst="rect">
          <a:avLst/>
        </a:prstGeom>
        <a:solidFill xmlns:a="http://schemas.openxmlformats.org/drawingml/2006/main">
          <a:schemeClr val="bg1">
            <a:lumMod val="75000"/>
          </a:schemeClr>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Grūti</a:t>
          </a:r>
          <a:r>
            <a:rPr lang="lv-LV" sz="1000" b="1" kern="1200" baseline="0" dirty="0">
              <a:solidFill>
                <a:sysClr val="windowText" lastClr="000000"/>
              </a:solidFill>
              <a:latin typeface="Arial" panose="020B0604020202020204" pitchFamily="34" charset="0"/>
              <a:cs typeface="Arial" panose="020B0604020202020204" pitchFamily="34" charset="0"/>
            </a:rPr>
            <a:t> pateikt / NA</a:t>
          </a:r>
          <a:endParaRPr lang="lv-LV" sz="1000" b="1" kern="1200"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0.11732</cdr:x>
      <cdr:y>0.37466</cdr:y>
    </cdr:from>
    <cdr:to>
      <cdr:x>0.16206</cdr:x>
      <cdr:y>0.71358</cdr:y>
    </cdr:to>
    <cdr:sp macro="" textlink="">
      <cdr:nvSpPr>
        <cdr:cNvPr id="2" name="Left Brace 1">
          <a:extLst xmlns:a="http://schemas.openxmlformats.org/drawingml/2006/main">
            <a:ext uri="{FF2B5EF4-FFF2-40B4-BE49-F238E27FC236}">
              <a16:creationId xmlns:a16="http://schemas.microsoft.com/office/drawing/2014/main" id="{B567FAE3-636A-3715-4172-406E27769B2B}"/>
            </a:ext>
          </a:extLst>
        </cdr:cNvPr>
        <cdr:cNvSpPr/>
      </cdr:nvSpPr>
      <cdr:spPr>
        <a:xfrm xmlns:a="http://schemas.openxmlformats.org/drawingml/2006/main">
          <a:off x="730696" y="1078797"/>
          <a:ext cx="278658" cy="975877"/>
        </a:xfrm>
        <a:prstGeom xmlns:a="http://schemas.openxmlformats.org/drawingml/2006/main" prst="leftBrace">
          <a:avLst>
            <a:gd name="adj1" fmla="val 35416"/>
            <a:gd name="adj2" fmla="val 50000"/>
          </a:avLst>
        </a:prstGeom>
        <a:ln xmlns:a="http://schemas.openxmlformats.org/drawingml/2006/main" w="12700">
          <a:solidFill>
            <a:srgbClr val="99663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lv-LV" kern="1200" dirty="0"/>
        </a:p>
      </cdr:txBody>
    </cdr:sp>
  </cdr:relSizeAnchor>
  <cdr:relSizeAnchor xmlns:cdr="http://schemas.openxmlformats.org/drawingml/2006/chartDrawing">
    <cdr:from>
      <cdr:x>0.78392</cdr:x>
      <cdr:y>0.19667</cdr:y>
    </cdr:from>
    <cdr:to>
      <cdr:x>0.82866</cdr:x>
      <cdr:y>0.86515</cdr:y>
    </cdr:to>
    <cdr:sp macro="" textlink="">
      <cdr:nvSpPr>
        <cdr:cNvPr id="4" name="Left Brace 3">
          <a:extLst xmlns:a="http://schemas.openxmlformats.org/drawingml/2006/main">
            <a:ext uri="{FF2B5EF4-FFF2-40B4-BE49-F238E27FC236}">
              <a16:creationId xmlns:a16="http://schemas.microsoft.com/office/drawing/2014/main" id="{CAFEDA4B-BEE0-DE29-F9DB-281A9412528D}"/>
            </a:ext>
          </a:extLst>
        </cdr:cNvPr>
        <cdr:cNvSpPr/>
      </cdr:nvSpPr>
      <cdr:spPr>
        <a:xfrm xmlns:a="http://schemas.openxmlformats.org/drawingml/2006/main" rot="10800000">
          <a:off x="4882544" y="566293"/>
          <a:ext cx="278658" cy="1924802"/>
        </a:xfrm>
        <a:prstGeom xmlns:a="http://schemas.openxmlformats.org/drawingml/2006/main" prst="leftBrace">
          <a:avLst>
            <a:gd name="adj1" fmla="val 35416"/>
            <a:gd name="adj2" fmla="val 50000"/>
          </a:avLst>
        </a:prstGeom>
        <a:ln xmlns:a="http://schemas.openxmlformats.org/drawingml/2006/main" w="12700">
          <a:solidFill>
            <a:srgbClr val="4C826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lv-LV" kern="1200" dirty="0">
            <a:solidFill>
              <a:srgbClr val="4C8264"/>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0.14549</cdr:y>
    </cdr:from>
    <cdr:to>
      <cdr:x>0.14404</cdr:x>
      <cdr:y>0.21852</cdr:y>
    </cdr:to>
    <cdr:sp macro="" textlink="">
      <cdr:nvSpPr>
        <cdr:cNvPr id="2" name="TextBox 1">
          <a:extLst xmlns:a="http://schemas.openxmlformats.org/drawingml/2006/main">
            <a:ext uri="{FF2B5EF4-FFF2-40B4-BE49-F238E27FC236}">
              <a16:creationId xmlns:a16="http://schemas.microsoft.com/office/drawing/2014/main" id="{7F125A42-4536-A5E4-D12F-16AC19A32BA3}"/>
            </a:ext>
          </a:extLst>
        </cdr:cNvPr>
        <cdr:cNvSpPr txBox="1"/>
      </cdr:nvSpPr>
      <cdr:spPr>
        <a:xfrm xmlns:a="http://schemas.openxmlformats.org/drawingml/2006/main">
          <a:off x="0" y="721535"/>
          <a:ext cx="1403994" cy="362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Dzimums</a:t>
          </a:r>
        </a:p>
      </cdr:txBody>
    </cdr:sp>
  </cdr:relSizeAnchor>
  <cdr:relSizeAnchor xmlns:cdr="http://schemas.openxmlformats.org/drawingml/2006/chartDrawing">
    <cdr:from>
      <cdr:x>0</cdr:x>
      <cdr:y>0.22653</cdr:y>
    </cdr:from>
    <cdr:to>
      <cdr:x>0.14404</cdr:x>
      <cdr:y>0.29957</cdr:y>
    </cdr:to>
    <cdr:sp macro="" textlink="">
      <cdr:nvSpPr>
        <cdr:cNvPr id="3" name="TextBox 1">
          <a:extLst xmlns:a="http://schemas.openxmlformats.org/drawingml/2006/main">
            <a:ext uri="{FF2B5EF4-FFF2-40B4-BE49-F238E27FC236}">
              <a16:creationId xmlns:a16="http://schemas.microsoft.com/office/drawing/2014/main" id="{B16B41A7-EA94-C1E3-0899-5C7709BF4384}"/>
            </a:ext>
          </a:extLst>
        </cdr:cNvPr>
        <cdr:cNvSpPr txBox="1"/>
      </cdr:nvSpPr>
      <cdr:spPr>
        <a:xfrm xmlns:a="http://schemas.openxmlformats.org/drawingml/2006/main">
          <a:off x="0" y="1123437"/>
          <a:ext cx="1403994" cy="362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Vecums</a:t>
          </a:r>
        </a:p>
      </cdr:txBody>
    </cdr:sp>
  </cdr:relSizeAnchor>
  <cdr:relSizeAnchor xmlns:cdr="http://schemas.openxmlformats.org/drawingml/2006/chartDrawing">
    <cdr:from>
      <cdr:x>0</cdr:x>
      <cdr:y>0.44555</cdr:y>
    </cdr:from>
    <cdr:to>
      <cdr:x>0.14404</cdr:x>
      <cdr:y>0.51859</cdr:y>
    </cdr:to>
    <cdr:sp macro="" textlink="">
      <cdr:nvSpPr>
        <cdr:cNvPr id="4" name="TextBox 1">
          <a:extLst xmlns:a="http://schemas.openxmlformats.org/drawingml/2006/main">
            <a:ext uri="{FF2B5EF4-FFF2-40B4-BE49-F238E27FC236}">
              <a16:creationId xmlns:a16="http://schemas.microsoft.com/office/drawing/2014/main" id="{754D4B4E-E750-08D7-50E1-64B8D1BA55E6}"/>
            </a:ext>
          </a:extLst>
        </cdr:cNvPr>
        <cdr:cNvSpPr txBox="1"/>
      </cdr:nvSpPr>
      <cdr:spPr>
        <a:xfrm xmlns:a="http://schemas.openxmlformats.org/drawingml/2006/main">
          <a:off x="0" y="2209635"/>
          <a:ext cx="1403994" cy="362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Sarunvaloda ģimenē</a:t>
          </a:r>
        </a:p>
      </cdr:txBody>
    </cdr:sp>
  </cdr:relSizeAnchor>
  <cdr:relSizeAnchor xmlns:cdr="http://schemas.openxmlformats.org/drawingml/2006/chartDrawing">
    <cdr:from>
      <cdr:x>0</cdr:x>
      <cdr:y>0.5302</cdr:y>
    </cdr:from>
    <cdr:to>
      <cdr:x>0.14404</cdr:x>
      <cdr:y>0.60323</cdr:y>
    </cdr:to>
    <cdr:sp macro="" textlink="">
      <cdr:nvSpPr>
        <cdr:cNvPr id="5" name="TextBox 1">
          <a:extLst xmlns:a="http://schemas.openxmlformats.org/drawingml/2006/main">
            <a:ext uri="{FF2B5EF4-FFF2-40B4-BE49-F238E27FC236}">
              <a16:creationId xmlns:a16="http://schemas.microsoft.com/office/drawing/2014/main" id="{DA1D23FE-A0DC-0566-3BB0-36CC0E786D58}"/>
            </a:ext>
          </a:extLst>
        </cdr:cNvPr>
        <cdr:cNvSpPr txBox="1"/>
      </cdr:nvSpPr>
      <cdr:spPr>
        <a:xfrm xmlns:a="http://schemas.openxmlformats.org/drawingml/2006/main">
          <a:off x="0" y="2629452"/>
          <a:ext cx="1403994" cy="3621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Izglītība</a:t>
          </a:r>
        </a:p>
      </cdr:txBody>
    </cdr:sp>
  </cdr:relSizeAnchor>
  <cdr:relSizeAnchor xmlns:cdr="http://schemas.openxmlformats.org/drawingml/2006/chartDrawing">
    <cdr:from>
      <cdr:x>0</cdr:x>
      <cdr:y>0.64676</cdr:y>
    </cdr:from>
    <cdr:to>
      <cdr:x>0.14404</cdr:x>
      <cdr:y>0.71979</cdr:y>
    </cdr:to>
    <cdr:sp macro="" textlink="">
      <cdr:nvSpPr>
        <cdr:cNvPr id="6" name="TextBox 1">
          <a:extLst xmlns:a="http://schemas.openxmlformats.org/drawingml/2006/main">
            <a:ext uri="{FF2B5EF4-FFF2-40B4-BE49-F238E27FC236}">
              <a16:creationId xmlns:a16="http://schemas.microsoft.com/office/drawing/2014/main" id="{1EF4A54D-F3EA-9CFE-32E9-98F4500891BC}"/>
            </a:ext>
          </a:extLst>
        </cdr:cNvPr>
        <cdr:cNvSpPr txBox="1"/>
      </cdr:nvSpPr>
      <cdr:spPr>
        <a:xfrm xmlns:a="http://schemas.openxmlformats.org/drawingml/2006/main">
          <a:off x="0" y="3207530"/>
          <a:ext cx="1403994" cy="3621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Ienākumi uz vienu cilvēku ģimenē</a:t>
          </a:r>
        </a:p>
      </cdr:txBody>
    </cdr:sp>
  </cdr:relSizeAnchor>
  <cdr:relSizeAnchor xmlns:cdr="http://schemas.openxmlformats.org/drawingml/2006/chartDrawing">
    <cdr:from>
      <cdr:x>0</cdr:x>
      <cdr:y>0.81119</cdr:y>
    </cdr:from>
    <cdr:to>
      <cdr:x>0.14404</cdr:x>
      <cdr:y>0.88422</cdr:y>
    </cdr:to>
    <cdr:sp macro="" textlink="">
      <cdr:nvSpPr>
        <cdr:cNvPr id="7" name="TextBox 1">
          <a:extLst xmlns:a="http://schemas.openxmlformats.org/drawingml/2006/main">
            <a:ext uri="{FF2B5EF4-FFF2-40B4-BE49-F238E27FC236}">
              <a16:creationId xmlns:a16="http://schemas.microsoft.com/office/drawing/2014/main" id="{7FE4013F-EA27-7A4A-B18A-693E1A6313B2}"/>
            </a:ext>
          </a:extLst>
        </cdr:cNvPr>
        <cdr:cNvSpPr txBox="1"/>
      </cdr:nvSpPr>
      <cdr:spPr>
        <a:xfrm xmlns:a="http://schemas.openxmlformats.org/drawingml/2006/main">
          <a:off x="0" y="4022959"/>
          <a:ext cx="1403994" cy="3621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Reģions</a:t>
          </a:r>
        </a:p>
      </cdr:txBody>
    </cdr:sp>
  </cdr:relSizeAnchor>
  <cdr:relSizeAnchor xmlns:cdr="http://schemas.openxmlformats.org/drawingml/2006/chartDrawing">
    <cdr:from>
      <cdr:x>0.32183</cdr:x>
      <cdr:y>0.00128</cdr:y>
    </cdr:from>
    <cdr:to>
      <cdr:x>0.43263</cdr:x>
      <cdr:y>0.07387</cdr:y>
    </cdr:to>
    <cdr:sp macro="" textlink="">
      <cdr:nvSpPr>
        <cdr:cNvPr id="8" name="TextBox 7">
          <a:extLst xmlns:a="http://schemas.openxmlformats.org/drawingml/2006/main">
            <a:ext uri="{FF2B5EF4-FFF2-40B4-BE49-F238E27FC236}">
              <a16:creationId xmlns:a16="http://schemas.microsoft.com/office/drawing/2014/main" id="{3023A152-AF69-3CA4-2D07-874C45F3A0B9}"/>
            </a:ext>
          </a:extLst>
        </cdr:cNvPr>
        <cdr:cNvSpPr txBox="1"/>
      </cdr:nvSpPr>
      <cdr:spPr>
        <a:xfrm xmlns:a="http://schemas.openxmlformats.org/drawingml/2006/main">
          <a:off x="3136920" y="6348"/>
          <a:ext cx="1079995" cy="360000"/>
        </a:xfrm>
        <a:prstGeom xmlns:a="http://schemas.openxmlformats.org/drawingml/2006/main" prst="rect">
          <a:avLst/>
        </a:prstGeom>
        <a:solidFill xmlns:a="http://schemas.openxmlformats.org/drawingml/2006/main">
          <a:srgbClr val="C89058"/>
        </a:solidFill>
      </cdr:spPr>
      <cdr:txBody>
        <a:bodyPr xmlns:a="http://schemas.openxmlformats.org/drawingml/2006/main" vertOverflow="overflow" horzOverflow="overflow" wrap="square" rtlCol="0" anchor="ctr" anchorCtr="0"/>
        <a:lstStyle xmlns:a="http://schemas.openxmlformats.org/drawingml/2006/main"/>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Kopumā </a:t>
          </a:r>
        </a:p>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samazinājušās</a:t>
          </a:r>
        </a:p>
      </cdr:txBody>
    </cdr:sp>
  </cdr:relSizeAnchor>
  <cdr:relSizeAnchor xmlns:cdr="http://schemas.openxmlformats.org/drawingml/2006/chartDrawing">
    <cdr:from>
      <cdr:x>0.61596</cdr:x>
      <cdr:y>0</cdr:y>
    </cdr:from>
    <cdr:to>
      <cdr:x>0.79609</cdr:x>
      <cdr:y>0.07259</cdr:y>
    </cdr:to>
    <cdr:sp macro="" textlink="">
      <cdr:nvSpPr>
        <cdr:cNvPr id="9" name="TextBox 1">
          <a:extLst xmlns:a="http://schemas.openxmlformats.org/drawingml/2006/main">
            <a:ext uri="{FF2B5EF4-FFF2-40B4-BE49-F238E27FC236}">
              <a16:creationId xmlns:a16="http://schemas.microsoft.com/office/drawing/2014/main" id="{3D32974E-9452-4FE6-E524-D965CA3997BB}"/>
            </a:ext>
          </a:extLst>
        </cdr:cNvPr>
        <cdr:cNvSpPr txBox="1"/>
      </cdr:nvSpPr>
      <cdr:spPr>
        <a:xfrm xmlns:a="http://schemas.openxmlformats.org/drawingml/2006/main">
          <a:off x="6003896" y="0"/>
          <a:ext cx="1755803" cy="360000"/>
        </a:xfrm>
        <a:prstGeom xmlns:a="http://schemas.openxmlformats.org/drawingml/2006/main" prst="rect">
          <a:avLst/>
        </a:prstGeom>
        <a:solidFill xmlns:a="http://schemas.openxmlformats.org/drawingml/2006/main">
          <a:schemeClr val="accent4">
            <a:lumMod val="40000"/>
            <a:lumOff val="60000"/>
          </a:schemeClr>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baseline="0" dirty="0">
              <a:solidFill>
                <a:schemeClr val="tx1"/>
              </a:solidFill>
              <a:latin typeface="Arial" panose="020B0604020202020204" pitchFamily="34" charset="0"/>
              <a:cs typeface="Arial" panose="020B0604020202020204" pitchFamily="34" charset="0"/>
            </a:rPr>
            <a:t>Palikušas nemainīgas</a:t>
          </a:r>
          <a:endParaRPr lang="lv-LV" sz="1000" b="1" kern="120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0.42802</cdr:x>
      <cdr:y>0.00128</cdr:y>
    </cdr:from>
    <cdr:to>
      <cdr:x>0.61694</cdr:x>
      <cdr:y>0.07387</cdr:y>
    </cdr:to>
    <cdr:sp macro="" textlink="">
      <cdr:nvSpPr>
        <cdr:cNvPr id="10" name="TextBox 1">
          <a:extLst xmlns:a="http://schemas.openxmlformats.org/drawingml/2006/main">
            <a:ext uri="{FF2B5EF4-FFF2-40B4-BE49-F238E27FC236}">
              <a16:creationId xmlns:a16="http://schemas.microsoft.com/office/drawing/2014/main" id="{F04A039E-723A-C458-D483-7F7128CFC6B3}"/>
            </a:ext>
          </a:extLst>
        </cdr:cNvPr>
        <cdr:cNvSpPr txBox="1"/>
      </cdr:nvSpPr>
      <cdr:spPr>
        <a:xfrm xmlns:a="http://schemas.openxmlformats.org/drawingml/2006/main">
          <a:off x="4171980" y="6348"/>
          <a:ext cx="1841470" cy="360000"/>
        </a:xfrm>
        <a:prstGeom xmlns:a="http://schemas.openxmlformats.org/drawingml/2006/main" prst="rect">
          <a:avLst/>
        </a:prstGeom>
        <a:solidFill xmlns:a="http://schemas.openxmlformats.org/drawingml/2006/main">
          <a:srgbClr val="84AC94"/>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chemeClr val="tx1"/>
              </a:solidFill>
              <a:latin typeface="Arial" panose="020B0604020202020204" pitchFamily="34" charset="0"/>
              <a:cs typeface="Arial" panose="020B0604020202020204" pitchFamily="34" charset="0"/>
            </a:rPr>
            <a:t>Kopumā</a:t>
          </a:r>
          <a:r>
            <a:rPr lang="lv-LV" sz="1000" b="1" kern="1200" baseline="0" dirty="0">
              <a:solidFill>
                <a:schemeClr val="tx1"/>
              </a:solidFill>
              <a:latin typeface="Arial" panose="020B0604020202020204" pitchFamily="34" charset="0"/>
              <a:cs typeface="Arial" panose="020B0604020202020204" pitchFamily="34" charset="0"/>
            </a:rPr>
            <a:t> palielinājušās</a:t>
          </a:r>
          <a:endParaRPr lang="lv-LV" sz="1000" b="1" kern="120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0.79579</cdr:x>
      <cdr:y>0</cdr:y>
    </cdr:from>
    <cdr:to>
      <cdr:x>0.92182</cdr:x>
      <cdr:y>0.07259</cdr:y>
    </cdr:to>
    <cdr:sp macro="" textlink="">
      <cdr:nvSpPr>
        <cdr:cNvPr id="11" name="TextBox 1">
          <a:extLst xmlns:a="http://schemas.openxmlformats.org/drawingml/2006/main">
            <a:ext uri="{FF2B5EF4-FFF2-40B4-BE49-F238E27FC236}">
              <a16:creationId xmlns:a16="http://schemas.microsoft.com/office/drawing/2014/main" id="{F4078467-D663-7E67-4309-29D51BB59C8E}"/>
            </a:ext>
          </a:extLst>
        </cdr:cNvPr>
        <cdr:cNvSpPr txBox="1"/>
      </cdr:nvSpPr>
      <cdr:spPr>
        <a:xfrm xmlns:a="http://schemas.openxmlformats.org/drawingml/2006/main">
          <a:off x="7756805" y="0"/>
          <a:ext cx="1228446" cy="360000"/>
        </a:xfrm>
        <a:prstGeom xmlns:a="http://schemas.openxmlformats.org/drawingml/2006/main" prst="rect">
          <a:avLst/>
        </a:prstGeom>
        <a:solidFill xmlns:a="http://schemas.openxmlformats.org/drawingml/2006/main">
          <a:schemeClr val="bg1">
            <a:lumMod val="75000"/>
          </a:schemeClr>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Grūti</a:t>
          </a:r>
          <a:r>
            <a:rPr lang="lv-LV" sz="1000" b="1" kern="1200" baseline="0" dirty="0">
              <a:solidFill>
                <a:sysClr val="windowText" lastClr="000000"/>
              </a:solidFill>
              <a:latin typeface="Arial" panose="020B0604020202020204" pitchFamily="34" charset="0"/>
              <a:cs typeface="Arial" panose="020B0604020202020204" pitchFamily="34" charset="0"/>
            </a:rPr>
            <a:t> pateikt / NA</a:t>
          </a:r>
          <a:endParaRPr lang="lv-LV" sz="1000" b="1" kern="1200"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0.10094</cdr:x>
      <cdr:y>0.19203</cdr:y>
    </cdr:from>
    <cdr:to>
      <cdr:x>0.14568</cdr:x>
      <cdr:y>0.7192</cdr:y>
    </cdr:to>
    <cdr:sp macro="" textlink="">
      <cdr:nvSpPr>
        <cdr:cNvPr id="2" name="Left Brace 1">
          <a:extLst xmlns:a="http://schemas.openxmlformats.org/drawingml/2006/main">
            <a:ext uri="{FF2B5EF4-FFF2-40B4-BE49-F238E27FC236}">
              <a16:creationId xmlns:a16="http://schemas.microsoft.com/office/drawing/2014/main" id="{B567FAE3-636A-3715-4172-406E27769B2B}"/>
            </a:ext>
          </a:extLst>
        </cdr:cNvPr>
        <cdr:cNvSpPr/>
      </cdr:nvSpPr>
      <cdr:spPr>
        <a:xfrm xmlns:a="http://schemas.openxmlformats.org/drawingml/2006/main">
          <a:off x="615949" y="673100"/>
          <a:ext cx="273019" cy="1847833"/>
        </a:xfrm>
        <a:prstGeom xmlns:a="http://schemas.openxmlformats.org/drawingml/2006/main" prst="leftBrace">
          <a:avLst>
            <a:gd name="adj1" fmla="val 35416"/>
            <a:gd name="adj2" fmla="val 50000"/>
          </a:avLst>
        </a:prstGeom>
        <a:ln xmlns:a="http://schemas.openxmlformats.org/drawingml/2006/main" w="12700">
          <a:solidFill>
            <a:srgbClr val="99663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lv-LV" kern="1200"/>
        </a:p>
      </cdr:txBody>
    </cdr:sp>
  </cdr:relSizeAnchor>
  <cdr:relSizeAnchor xmlns:cdr="http://schemas.openxmlformats.org/drawingml/2006/chartDrawing">
    <cdr:from>
      <cdr:x>0.83939</cdr:x>
      <cdr:y>0.20729</cdr:y>
    </cdr:from>
    <cdr:to>
      <cdr:x>0.88413</cdr:x>
      <cdr:y>0.79271</cdr:y>
    </cdr:to>
    <cdr:sp macro="" textlink="">
      <cdr:nvSpPr>
        <cdr:cNvPr id="4" name="Left Brace 3">
          <a:extLst xmlns:a="http://schemas.openxmlformats.org/drawingml/2006/main">
            <a:ext uri="{FF2B5EF4-FFF2-40B4-BE49-F238E27FC236}">
              <a16:creationId xmlns:a16="http://schemas.microsoft.com/office/drawing/2014/main" id="{CAFEDA4B-BEE0-DE29-F9DB-281A9412528D}"/>
            </a:ext>
          </a:extLst>
        </cdr:cNvPr>
        <cdr:cNvSpPr/>
      </cdr:nvSpPr>
      <cdr:spPr>
        <a:xfrm xmlns:a="http://schemas.openxmlformats.org/drawingml/2006/main" rot="10800000">
          <a:off x="5122241" y="726600"/>
          <a:ext cx="273020" cy="2052000"/>
        </a:xfrm>
        <a:prstGeom xmlns:a="http://schemas.openxmlformats.org/drawingml/2006/main" prst="leftBrace">
          <a:avLst>
            <a:gd name="adj1" fmla="val 35416"/>
            <a:gd name="adj2" fmla="val 50000"/>
          </a:avLst>
        </a:prstGeom>
        <a:ln xmlns:a="http://schemas.openxmlformats.org/drawingml/2006/main" w="12700">
          <a:solidFill>
            <a:srgbClr val="4C826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lv-LV" kern="1200">
            <a:solidFill>
              <a:srgbClr val="4C8264"/>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0.16576</cdr:y>
    </cdr:from>
    <cdr:to>
      <cdr:x>0.14404</cdr:x>
      <cdr:y>0.23879</cdr:y>
    </cdr:to>
    <cdr:sp macro="" textlink="">
      <cdr:nvSpPr>
        <cdr:cNvPr id="2" name="TextBox 1">
          <a:extLst xmlns:a="http://schemas.openxmlformats.org/drawingml/2006/main">
            <a:ext uri="{FF2B5EF4-FFF2-40B4-BE49-F238E27FC236}">
              <a16:creationId xmlns:a16="http://schemas.microsoft.com/office/drawing/2014/main" id="{7F125A42-4536-A5E4-D12F-16AC19A32BA3}"/>
            </a:ext>
          </a:extLst>
        </cdr:cNvPr>
        <cdr:cNvSpPr txBox="1"/>
      </cdr:nvSpPr>
      <cdr:spPr>
        <a:xfrm xmlns:a="http://schemas.openxmlformats.org/drawingml/2006/main">
          <a:off x="0" y="853405"/>
          <a:ext cx="1232954" cy="3759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Dzimums</a:t>
          </a:r>
        </a:p>
      </cdr:txBody>
    </cdr:sp>
  </cdr:relSizeAnchor>
  <cdr:relSizeAnchor xmlns:cdr="http://schemas.openxmlformats.org/drawingml/2006/chartDrawing">
    <cdr:from>
      <cdr:x>0</cdr:x>
      <cdr:y>0.23845</cdr:y>
    </cdr:from>
    <cdr:to>
      <cdr:x>0.14404</cdr:x>
      <cdr:y>0.31149</cdr:y>
    </cdr:to>
    <cdr:sp macro="" textlink="">
      <cdr:nvSpPr>
        <cdr:cNvPr id="3" name="TextBox 1">
          <a:extLst xmlns:a="http://schemas.openxmlformats.org/drawingml/2006/main">
            <a:ext uri="{FF2B5EF4-FFF2-40B4-BE49-F238E27FC236}">
              <a16:creationId xmlns:a16="http://schemas.microsoft.com/office/drawing/2014/main" id="{B16B41A7-EA94-C1E3-0899-5C7709BF4384}"/>
            </a:ext>
          </a:extLst>
        </cdr:cNvPr>
        <cdr:cNvSpPr txBox="1"/>
      </cdr:nvSpPr>
      <cdr:spPr>
        <a:xfrm xmlns:a="http://schemas.openxmlformats.org/drawingml/2006/main">
          <a:off x="0" y="1227640"/>
          <a:ext cx="1232954" cy="3760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Vecums</a:t>
          </a:r>
        </a:p>
      </cdr:txBody>
    </cdr:sp>
  </cdr:relSizeAnchor>
  <cdr:relSizeAnchor xmlns:cdr="http://schemas.openxmlformats.org/drawingml/2006/chartDrawing">
    <cdr:from>
      <cdr:x>0</cdr:x>
      <cdr:y>0.46012</cdr:y>
    </cdr:from>
    <cdr:to>
      <cdr:x>0.14404</cdr:x>
      <cdr:y>0.53316</cdr:y>
    </cdr:to>
    <cdr:sp macro="" textlink="">
      <cdr:nvSpPr>
        <cdr:cNvPr id="4" name="TextBox 1">
          <a:extLst xmlns:a="http://schemas.openxmlformats.org/drawingml/2006/main">
            <a:ext uri="{FF2B5EF4-FFF2-40B4-BE49-F238E27FC236}">
              <a16:creationId xmlns:a16="http://schemas.microsoft.com/office/drawing/2014/main" id="{754D4B4E-E750-08D7-50E1-64B8D1BA55E6}"/>
            </a:ext>
          </a:extLst>
        </cdr:cNvPr>
        <cdr:cNvSpPr txBox="1"/>
      </cdr:nvSpPr>
      <cdr:spPr>
        <a:xfrm xmlns:a="http://schemas.openxmlformats.org/drawingml/2006/main">
          <a:off x="0" y="2368927"/>
          <a:ext cx="1232954" cy="3760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Sarunvaloda ģimenē</a:t>
          </a:r>
        </a:p>
      </cdr:txBody>
    </cdr:sp>
  </cdr:relSizeAnchor>
  <cdr:relSizeAnchor xmlns:cdr="http://schemas.openxmlformats.org/drawingml/2006/chartDrawing">
    <cdr:from>
      <cdr:x>0</cdr:x>
      <cdr:y>0.54221</cdr:y>
    </cdr:from>
    <cdr:to>
      <cdr:x>0.14404</cdr:x>
      <cdr:y>0.61524</cdr:y>
    </cdr:to>
    <cdr:sp macro="" textlink="">
      <cdr:nvSpPr>
        <cdr:cNvPr id="5" name="TextBox 1">
          <a:extLst xmlns:a="http://schemas.openxmlformats.org/drawingml/2006/main">
            <a:ext uri="{FF2B5EF4-FFF2-40B4-BE49-F238E27FC236}">
              <a16:creationId xmlns:a16="http://schemas.microsoft.com/office/drawing/2014/main" id="{DA1D23FE-A0DC-0566-3BB0-36CC0E786D58}"/>
            </a:ext>
          </a:extLst>
        </cdr:cNvPr>
        <cdr:cNvSpPr txBox="1"/>
      </cdr:nvSpPr>
      <cdr:spPr>
        <a:xfrm xmlns:a="http://schemas.openxmlformats.org/drawingml/2006/main">
          <a:off x="0" y="2791565"/>
          <a:ext cx="1232954" cy="375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Izglītība</a:t>
          </a:r>
        </a:p>
      </cdr:txBody>
    </cdr:sp>
  </cdr:relSizeAnchor>
  <cdr:relSizeAnchor xmlns:cdr="http://schemas.openxmlformats.org/drawingml/2006/chartDrawing">
    <cdr:from>
      <cdr:x>0</cdr:x>
      <cdr:y>0.65118</cdr:y>
    </cdr:from>
    <cdr:to>
      <cdr:x>0.14404</cdr:x>
      <cdr:y>0.72421</cdr:y>
    </cdr:to>
    <cdr:sp macro="" textlink="">
      <cdr:nvSpPr>
        <cdr:cNvPr id="6" name="TextBox 1">
          <a:extLst xmlns:a="http://schemas.openxmlformats.org/drawingml/2006/main">
            <a:ext uri="{FF2B5EF4-FFF2-40B4-BE49-F238E27FC236}">
              <a16:creationId xmlns:a16="http://schemas.microsoft.com/office/drawing/2014/main" id="{1EF4A54D-F3EA-9CFE-32E9-98F4500891BC}"/>
            </a:ext>
          </a:extLst>
        </cdr:cNvPr>
        <cdr:cNvSpPr txBox="1"/>
      </cdr:nvSpPr>
      <cdr:spPr>
        <a:xfrm xmlns:a="http://schemas.openxmlformats.org/drawingml/2006/main">
          <a:off x="0" y="3352563"/>
          <a:ext cx="1232954" cy="375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Ienākumi uz vienu cilvēku ģimenē</a:t>
          </a:r>
        </a:p>
      </cdr:txBody>
    </cdr:sp>
  </cdr:relSizeAnchor>
  <cdr:relSizeAnchor xmlns:cdr="http://schemas.openxmlformats.org/drawingml/2006/chartDrawing">
    <cdr:from>
      <cdr:x>0</cdr:x>
      <cdr:y>0.82143</cdr:y>
    </cdr:from>
    <cdr:to>
      <cdr:x>0.14404</cdr:x>
      <cdr:y>0.89446</cdr:y>
    </cdr:to>
    <cdr:sp macro="" textlink="">
      <cdr:nvSpPr>
        <cdr:cNvPr id="7" name="TextBox 1">
          <a:extLst xmlns:a="http://schemas.openxmlformats.org/drawingml/2006/main">
            <a:ext uri="{FF2B5EF4-FFF2-40B4-BE49-F238E27FC236}">
              <a16:creationId xmlns:a16="http://schemas.microsoft.com/office/drawing/2014/main" id="{7FE4013F-EA27-7A4A-B18A-693E1A6313B2}"/>
            </a:ext>
          </a:extLst>
        </cdr:cNvPr>
        <cdr:cNvSpPr txBox="1"/>
      </cdr:nvSpPr>
      <cdr:spPr>
        <a:xfrm xmlns:a="http://schemas.openxmlformats.org/drawingml/2006/main">
          <a:off x="0" y="4073736"/>
          <a:ext cx="1404000" cy="3621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a:solidFill>
                <a:sysClr val="windowText" lastClr="000000"/>
              </a:solidFill>
              <a:latin typeface="Arial" panose="020B0604020202020204" pitchFamily="34" charset="0"/>
              <a:cs typeface="Arial" panose="020B0604020202020204" pitchFamily="34" charset="0"/>
            </a:rPr>
            <a:t>Reģions</a:t>
          </a:r>
        </a:p>
      </cdr:txBody>
    </cdr:sp>
  </cdr:relSizeAnchor>
  <cdr:relSizeAnchor xmlns:cdr="http://schemas.openxmlformats.org/drawingml/2006/chartDrawing">
    <cdr:from>
      <cdr:x>0.33695</cdr:x>
      <cdr:y>0.01572</cdr:y>
    </cdr:from>
    <cdr:to>
      <cdr:x>0.45252</cdr:x>
      <cdr:y>0.08831</cdr:y>
    </cdr:to>
    <cdr:sp macro="" textlink="">
      <cdr:nvSpPr>
        <cdr:cNvPr id="8" name="TextBox 7">
          <a:extLst xmlns:a="http://schemas.openxmlformats.org/drawingml/2006/main">
            <a:ext uri="{FF2B5EF4-FFF2-40B4-BE49-F238E27FC236}">
              <a16:creationId xmlns:a16="http://schemas.microsoft.com/office/drawing/2014/main" id="{3023A152-AF69-3CA4-2D07-874C45F3A0B9}"/>
            </a:ext>
          </a:extLst>
        </cdr:cNvPr>
        <cdr:cNvSpPr txBox="1"/>
      </cdr:nvSpPr>
      <cdr:spPr>
        <a:xfrm xmlns:a="http://schemas.openxmlformats.org/drawingml/2006/main">
          <a:off x="2884225" y="80910"/>
          <a:ext cx="989256" cy="373728"/>
        </a:xfrm>
        <a:prstGeom xmlns:a="http://schemas.openxmlformats.org/drawingml/2006/main" prst="rect">
          <a:avLst/>
        </a:prstGeom>
        <a:solidFill xmlns:a="http://schemas.openxmlformats.org/drawingml/2006/main">
          <a:srgbClr val="C89058"/>
        </a:solidFill>
      </cdr:spPr>
      <cdr:txBody>
        <a:bodyPr xmlns:a="http://schemas.openxmlformats.org/drawingml/2006/main" vertOverflow="overflow" horzOverflow="overflow" wrap="square" rtlCol="0" anchor="ctr" anchorCtr="0"/>
        <a:lstStyle xmlns:a="http://schemas.openxmlformats.org/drawingml/2006/main"/>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Kopumā</a:t>
          </a:r>
          <a:r>
            <a:rPr lang="lv-LV" sz="1000" b="1" kern="1200" baseline="0" dirty="0">
              <a:solidFill>
                <a:sysClr val="windowText" lastClr="000000"/>
              </a:solidFill>
              <a:latin typeface="Arial" panose="020B0604020202020204" pitchFamily="34" charset="0"/>
              <a:cs typeface="Arial" panose="020B0604020202020204" pitchFamily="34" charset="0"/>
            </a:rPr>
            <a:t> negodīgi</a:t>
          </a:r>
          <a:endParaRPr lang="lv-LV" sz="1000" b="1" kern="12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0.57081</cdr:x>
      <cdr:y>0.01572</cdr:y>
    </cdr:from>
    <cdr:to>
      <cdr:x>0.75668</cdr:x>
      <cdr:y>0.08831</cdr:y>
    </cdr:to>
    <cdr:sp macro="" textlink="">
      <cdr:nvSpPr>
        <cdr:cNvPr id="9" name="TextBox 1">
          <a:extLst xmlns:a="http://schemas.openxmlformats.org/drawingml/2006/main">
            <a:ext uri="{FF2B5EF4-FFF2-40B4-BE49-F238E27FC236}">
              <a16:creationId xmlns:a16="http://schemas.microsoft.com/office/drawing/2014/main" id="{3D32974E-9452-4FE6-E524-D965CA3997BB}"/>
            </a:ext>
          </a:extLst>
        </cdr:cNvPr>
        <cdr:cNvSpPr txBox="1"/>
      </cdr:nvSpPr>
      <cdr:spPr>
        <a:xfrm xmlns:a="http://schemas.openxmlformats.org/drawingml/2006/main">
          <a:off x="4886019" y="80910"/>
          <a:ext cx="1591010" cy="373728"/>
        </a:xfrm>
        <a:prstGeom xmlns:a="http://schemas.openxmlformats.org/drawingml/2006/main" prst="rect">
          <a:avLst/>
        </a:prstGeom>
        <a:solidFill xmlns:a="http://schemas.openxmlformats.org/drawingml/2006/main">
          <a:srgbClr val="84AC94"/>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baseline="0">
              <a:solidFill>
                <a:sysClr val="windowText" lastClr="000000"/>
              </a:solidFill>
              <a:latin typeface="Arial" panose="020B0604020202020204" pitchFamily="34" charset="0"/>
              <a:cs typeface="Arial" panose="020B0604020202020204" pitchFamily="34" charset="0"/>
            </a:rPr>
            <a:t>Kopumā godīgi</a:t>
          </a:r>
          <a:endParaRPr lang="lv-LV" sz="1000" b="1" kern="12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0.45104</cdr:x>
      <cdr:y>0.01572</cdr:y>
    </cdr:from>
    <cdr:to>
      <cdr:x>0.57047</cdr:x>
      <cdr:y>0.08831</cdr:y>
    </cdr:to>
    <cdr:sp macro="" textlink="">
      <cdr:nvSpPr>
        <cdr:cNvPr id="10" name="TextBox 1">
          <a:extLst xmlns:a="http://schemas.openxmlformats.org/drawingml/2006/main">
            <a:ext uri="{FF2B5EF4-FFF2-40B4-BE49-F238E27FC236}">
              <a16:creationId xmlns:a16="http://schemas.microsoft.com/office/drawing/2014/main" id="{F04A039E-723A-C458-D483-7F7128CFC6B3}"/>
            </a:ext>
          </a:extLst>
        </cdr:cNvPr>
        <cdr:cNvSpPr txBox="1"/>
      </cdr:nvSpPr>
      <cdr:spPr>
        <a:xfrm xmlns:a="http://schemas.openxmlformats.org/drawingml/2006/main">
          <a:off x="3860812" y="80910"/>
          <a:ext cx="1022297" cy="373728"/>
        </a:xfrm>
        <a:prstGeom xmlns:a="http://schemas.openxmlformats.org/drawingml/2006/main" prst="rect">
          <a:avLst/>
        </a:prstGeom>
        <a:solidFill xmlns:a="http://schemas.openxmlformats.org/drawingml/2006/main">
          <a:schemeClr val="accent4">
            <a:lumMod val="40000"/>
            <a:lumOff val="60000"/>
          </a:schemeClr>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a:solidFill>
                <a:schemeClr val="tx1"/>
              </a:solidFill>
              <a:latin typeface="Arial" panose="020B0604020202020204" pitchFamily="34" charset="0"/>
              <a:cs typeface="Arial" panose="020B0604020202020204" pitchFamily="34" charset="0"/>
            </a:rPr>
            <a:t>Ne godīgi, ne negodīgi</a:t>
          </a:r>
        </a:p>
      </cdr:txBody>
    </cdr:sp>
  </cdr:relSizeAnchor>
  <cdr:relSizeAnchor xmlns:cdr="http://schemas.openxmlformats.org/drawingml/2006/chartDrawing">
    <cdr:from>
      <cdr:x>0.75445</cdr:x>
      <cdr:y>0.01572</cdr:y>
    </cdr:from>
    <cdr:to>
      <cdr:x>0.93808</cdr:x>
      <cdr:y>0.08831</cdr:y>
    </cdr:to>
    <cdr:sp macro="" textlink="">
      <cdr:nvSpPr>
        <cdr:cNvPr id="11" name="TextBox 1">
          <a:extLst xmlns:a="http://schemas.openxmlformats.org/drawingml/2006/main">
            <a:ext uri="{FF2B5EF4-FFF2-40B4-BE49-F238E27FC236}">
              <a16:creationId xmlns:a16="http://schemas.microsoft.com/office/drawing/2014/main" id="{F4078467-D663-7E67-4309-29D51BB59C8E}"/>
            </a:ext>
          </a:extLst>
        </cdr:cNvPr>
        <cdr:cNvSpPr txBox="1"/>
      </cdr:nvSpPr>
      <cdr:spPr>
        <a:xfrm xmlns:a="http://schemas.openxmlformats.org/drawingml/2006/main">
          <a:off x="6457941" y="80910"/>
          <a:ext cx="1571836" cy="373728"/>
        </a:xfrm>
        <a:prstGeom xmlns:a="http://schemas.openxmlformats.org/drawingml/2006/main" prst="rect">
          <a:avLst/>
        </a:prstGeom>
        <a:solidFill xmlns:a="http://schemas.openxmlformats.org/drawingml/2006/main">
          <a:schemeClr val="bg1">
            <a:lumMod val="75000"/>
          </a:schemeClr>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a:solidFill>
                <a:sysClr val="windowText" lastClr="000000"/>
              </a:solidFill>
              <a:latin typeface="Arial" panose="020B0604020202020204" pitchFamily="34" charset="0"/>
              <a:cs typeface="Arial" panose="020B0604020202020204" pitchFamily="34" charset="0"/>
            </a:rPr>
            <a:t>Nezina </a:t>
          </a:r>
          <a:r>
            <a:rPr lang="lv-LV" sz="1000" b="1" kern="1200" baseline="0">
              <a:solidFill>
                <a:sysClr val="windowText" lastClr="000000"/>
              </a:solidFill>
              <a:latin typeface="Arial" panose="020B0604020202020204" pitchFamily="34" charset="0"/>
              <a:cs typeface="Arial" panose="020B0604020202020204" pitchFamily="34" charset="0"/>
            </a:rPr>
            <a:t>/ NA</a:t>
          </a:r>
          <a:endParaRPr lang="lv-LV" sz="1000" b="1" kern="120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0.60155</cdr:x>
      <cdr:y>0</cdr:y>
    </cdr:from>
    <cdr:to>
      <cdr:x>0.72117</cdr:x>
      <cdr:y>0.11787</cdr:y>
    </cdr:to>
    <cdr:sp macro="" textlink="">
      <cdr:nvSpPr>
        <cdr:cNvPr id="3" name="TextBox 1">
          <a:extLst xmlns:a="http://schemas.openxmlformats.org/drawingml/2006/main">
            <a:ext uri="{FF2B5EF4-FFF2-40B4-BE49-F238E27FC236}">
              <a16:creationId xmlns:a16="http://schemas.microsoft.com/office/drawing/2014/main" id="{2329648F-DE18-4C65-5607-D64FA8FE76D9}"/>
            </a:ext>
          </a:extLst>
        </cdr:cNvPr>
        <cdr:cNvSpPr txBox="1"/>
      </cdr:nvSpPr>
      <cdr:spPr>
        <a:xfrm xmlns:a="http://schemas.openxmlformats.org/drawingml/2006/main">
          <a:off x="4438650" y="0"/>
          <a:ext cx="882650" cy="393700"/>
        </a:xfrm>
        <a:prstGeom xmlns:a="http://schemas.openxmlformats.org/drawingml/2006/main" prst="rect">
          <a:avLst/>
        </a:prstGeom>
        <a:solidFill xmlns:a="http://schemas.openxmlformats.org/drawingml/2006/main">
          <a:srgbClr val="C3D6CC"/>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ysClr val="windowText" lastClr="000000"/>
              </a:solidFill>
              <a:latin typeface="Arial" panose="020B0604020202020204" pitchFamily="34" charset="0"/>
              <a:cs typeface="Arial" panose="020B0604020202020204" pitchFamily="34" charset="0"/>
            </a:rPr>
            <a:t>Vismaz reizi pusgadā</a:t>
          </a:r>
          <a:endParaRPr lang="lv-LV" sz="1000" b="1" kern="12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0.11274</cdr:x>
      <cdr:y>0</cdr:y>
    </cdr:from>
    <cdr:to>
      <cdr:x>0.23666</cdr:x>
      <cdr:y>0.11787</cdr:y>
    </cdr:to>
    <cdr:sp macro="" textlink="">
      <cdr:nvSpPr>
        <cdr:cNvPr id="9" name="TextBox 1">
          <a:extLst xmlns:a="http://schemas.openxmlformats.org/drawingml/2006/main">
            <a:ext uri="{FF2B5EF4-FFF2-40B4-BE49-F238E27FC236}">
              <a16:creationId xmlns:a16="http://schemas.microsoft.com/office/drawing/2014/main" id="{300CFEEB-BB5A-AECC-FD05-A274A81BE1AF}"/>
            </a:ext>
          </a:extLst>
        </cdr:cNvPr>
        <cdr:cNvSpPr txBox="1"/>
      </cdr:nvSpPr>
      <cdr:spPr>
        <a:xfrm xmlns:a="http://schemas.openxmlformats.org/drawingml/2006/main">
          <a:off x="831850" y="0"/>
          <a:ext cx="914394" cy="393700"/>
        </a:xfrm>
        <a:prstGeom xmlns:a="http://schemas.openxmlformats.org/drawingml/2006/main" prst="rect">
          <a:avLst/>
        </a:prstGeom>
        <a:solidFill xmlns:a="http://schemas.openxmlformats.org/drawingml/2006/main">
          <a:srgbClr val="0F552E"/>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chemeClr val="bg1"/>
              </a:solidFill>
              <a:latin typeface="Arial" panose="020B0604020202020204" pitchFamily="34" charset="0"/>
              <a:cs typeface="Arial" panose="020B0604020202020204" pitchFamily="34" charset="0"/>
            </a:rPr>
            <a:t>Vairākas reizes nedēļā</a:t>
          </a:r>
          <a:endParaRPr lang="lv-LV" sz="1000" b="1" kern="120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0.72117</cdr:x>
      <cdr:y>0</cdr:y>
    </cdr:from>
    <cdr:to>
      <cdr:x>0.81497</cdr:x>
      <cdr:y>0.11787</cdr:y>
    </cdr:to>
    <cdr:sp macro="" textlink="">
      <cdr:nvSpPr>
        <cdr:cNvPr id="10" name="TextBox 1">
          <a:extLst xmlns:a="http://schemas.openxmlformats.org/drawingml/2006/main">
            <a:ext uri="{FF2B5EF4-FFF2-40B4-BE49-F238E27FC236}">
              <a16:creationId xmlns:a16="http://schemas.microsoft.com/office/drawing/2014/main" id="{300CFEEB-BB5A-AECC-FD05-A274A81BE1AF}"/>
            </a:ext>
          </a:extLst>
        </cdr:cNvPr>
        <cdr:cNvSpPr txBox="1"/>
      </cdr:nvSpPr>
      <cdr:spPr>
        <a:xfrm xmlns:a="http://schemas.openxmlformats.org/drawingml/2006/main">
          <a:off x="5321300" y="0"/>
          <a:ext cx="692150" cy="393700"/>
        </a:xfrm>
        <a:prstGeom xmlns:a="http://schemas.openxmlformats.org/drawingml/2006/main" prst="rect">
          <a:avLst/>
        </a:prstGeom>
        <a:solidFill xmlns:a="http://schemas.openxmlformats.org/drawingml/2006/main">
          <a:srgbClr val="E4C7AA"/>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ysClr val="windowText" lastClr="000000"/>
              </a:solidFill>
              <a:latin typeface="Arial" panose="020B0604020202020204" pitchFamily="34" charset="0"/>
              <a:cs typeface="Arial" panose="020B0604020202020204" pitchFamily="34" charset="0"/>
            </a:rPr>
            <a:t>Vismaz reizi gadā</a:t>
          </a:r>
          <a:endParaRPr lang="lv-LV" sz="1000" b="1" kern="12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0.23666</cdr:x>
      <cdr:y>0</cdr:y>
    </cdr:from>
    <cdr:to>
      <cdr:x>0.34509</cdr:x>
      <cdr:y>0.11787</cdr:y>
    </cdr:to>
    <cdr:sp macro="" textlink="">
      <cdr:nvSpPr>
        <cdr:cNvPr id="11" name="TextBox 1">
          <a:extLst xmlns:a="http://schemas.openxmlformats.org/drawingml/2006/main">
            <a:ext uri="{FF2B5EF4-FFF2-40B4-BE49-F238E27FC236}">
              <a16:creationId xmlns:a16="http://schemas.microsoft.com/office/drawing/2014/main" id="{300CFEEB-BB5A-AECC-FD05-A274A81BE1AF}"/>
            </a:ext>
          </a:extLst>
        </cdr:cNvPr>
        <cdr:cNvSpPr txBox="1"/>
      </cdr:nvSpPr>
      <cdr:spPr>
        <a:xfrm xmlns:a="http://schemas.openxmlformats.org/drawingml/2006/main">
          <a:off x="1746250" y="0"/>
          <a:ext cx="800094" cy="393700"/>
        </a:xfrm>
        <a:prstGeom xmlns:a="http://schemas.openxmlformats.org/drawingml/2006/main" prst="rect">
          <a:avLst/>
        </a:prstGeom>
        <a:solidFill xmlns:a="http://schemas.openxmlformats.org/drawingml/2006/main">
          <a:srgbClr val="4C8264"/>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chemeClr val="bg1"/>
              </a:solidFill>
              <a:latin typeface="Arial" panose="020B0604020202020204" pitchFamily="34" charset="0"/>
              <a:cs typeface="Arial" panose="020B0604020202020204" pitchFamily="34" charset="0"/>
            </a:rPr>
            <a:t>Vismaz reizi nedēļā</a:t>
          </a:r>
          <a:endParaRPr lang="lv-LV" sz="1000" b="1" kern="120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0.34509</cdr:x>
      <cdr:y>0</cdr:y>
    </cdr:from>
    <cdr:to>
      <cdr:x>0.60155</cdr:x>
      <cdr:y>0.11787</cdr:y>
    </cdr:to>
    <cdr:sp macro="" textlink="">
      <cdr:nvSpPr>
        <cdr:cNvPr id="12" name="TextBox 1">
          <a:extLst xmlns:a="http://schemas.openxmlformats.org/drawingml/2006/main">
            <a:ext uri="{FF2B5EF4-FFF2-40B4-BE49-F238E27FC236}">
              <a16:creationId xmlns:a16="http://schemas.microsoft.com/office/drawing/2014/main" id="{300CFEEB-BB5A-AECC-FD05-A274A81BE1AF}"/>
            </a:ext>
          </a:extLst>
        </cdr:cNvPr>
        <cdr:cNvSpPr txBox="1"/>
      </cdr:nvSpPr>
      <cdr:spPr>
        <a:xfrm xmlns:a="http://schemas.openxmlformats.org/drawingml/2006/main">
          <a:off x="2546350" y="0"/>
          <a:ext cx="1892300" cy="393700"/>
        </a:xfrm>
        <a:prstGeom xmlns:a="http://schemas.openxmlformats.org/drawingml/2006/main" prst="rect">
          <a:avLst/>
        </a:prstGeom>
        <a:solidFill xmlns:a="http://schemas.openxmlformats.org/drawingml/2006/main">
          <a:srgbClr val="84AC94"/>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chemeClr val="tx1"/>
              </a:solidFill>
              <a:latin typeface="Arial" panose="020B0604020202020204" pitchFamily="34" charset="0"/>
              <a:cs typeface="Arial" panose="020B0604020202020204" pitchFamily="34" charset="0"/>
            </a:rPr>
            <a:t>Vismaz</a:t>
          </a:r>
          <a:r>
            <a:rPr lang="en-GB" sz="1000" b="1" kern="1200" baseline="0">
              <a:solidFill>
                <a:schemeClr val="tx1"/>
              </a:solidFill>
              <a:latin typeface="Arial" panose="020B0604020202020204" pitchFamily="34" charset="0"/>
              <a:cs typeface="Arial" panose="020B0604020202020204" pitchFamily="34" charset="0"/>
            </a:rPr>
            <a:t> reizi mēnesī</a:t>
          </a:r>
          <a:endParaRPr lang="lv-LV" sz="1000" b="1" kern="120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0.81497</cdr:x>
      <cdr:y>0</cdr:y>
    </cdr:from>
    <cdr:to>
      <cdr:x>0.88468</cdr:x>
      <cdr:y>0.11787</cdr:y>
    </cdr:to>
    <cdr:sp macro="" textlink="">
      <cdr:nvSpPr>
        <cdr:cNvPr id="13" name="TextBox 1">
          <a:extLst xmlns:a="http://schemas.openxmlformats.org/drawingml/2006/main">
            <a:ext uri="{FF2B5EF4-FFF2-40B4-BE49-F238E27FC236}">
              <a16:creationId xmlns:a16="http://schemas.microsoft.com/office/drawing/2014/main" id="{300CFEEB-BB5A-AECC-FD05-A274A81BE1AF}"/>
            </a:ext>
          </a:extLst>
        </cdr:cNvPr>
        <cdr:cNvSpPr txBox="1"/>
      </cdr:nvSpPr>
      <cdr:spPr>
        <a:xfrm xmlns:a="http://schemas.openxmlformats.org/drawingml/2006/main">
          <a:off x="6013450" y="0"/>
          <a:ext cx="514350" cy="393700"/>
        </a:xfrm>
        <a:prstGeom xmlns:a="http://schemas.openxmlformats.org/drawingml/2006/main" prst="rect">
          <a:avLst/>
        </a:prstGeom>
        <a:solidFill xmlns:a="http://schemas.openxmlformats.org/drawingml/2006/main">
          <a:srgbClr val="C89058"/>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ysClr val="windowText" lastClr="000000"/>
              </a:solidFill>
              <a:latin typeface="Arial" panose="020B0604020202020204" pitchFamily="34" charset="0"/>
              <a:cs typeface="Arial" panose="020B0604020202020204" pitchFamily="34" charset="0"/>
            </a:rPr>
            <a:t>Retāk</a:t>
          </a:r>
          <a:endParaRPr lang="lv-LV" sz="1000" b="1" kern="120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0.60155</cdr:x>
      <cdr:y>0</cdr:y>
    </cdr:from>
    <cdr:to>
      <cdr:x>0.72117</cdr:x>
      <cdr:y>0.11787</cdr:y>
    </cdr:to>
    <cdr:sp macro="" textlink="">
      <cdr:nvSpPr>
        <cdr:cNvPr id="3" name="TextBox 1">
          <a:extLst xmlns:a="http://schemas.openxmlformats.org/drawingml/2006/main">
            <a:ext uri="{FF2B5EF4-FFF2-40B4-BE49-F238E27FC236}">
              <a16:creationId xmlns:a16="http://schemas.microsoft.com/office/drawing/2014/main" id="{2329648F-DE18-4C65-5607-D64FA8FE76D9}"/>
            </a:ext>
          </a:extLst>
        </cdr:cNvPr>
        <cdr:cNvSpPr txBox="1"/>
      </cdr:nvSpPr>
      <cdr:spPr>
        <a:xfrm xmlns:a="http://schemas.openxmlformats.org/drawingml/2006/main">
          <a:off x="4438650" y="0"/>
          <a:ext cx="882650" cy="393700"/>
        </a:xfrm>
        <a:prstGeom xmlns:a="http://schemas.openxmlformats.org/drawingml/2006/main" prst="rect">
          <a:avLst/>
        </a:prstGeom>
        <a:solidFill xmlns:a="http://schemas.openxmlformats.org/drawingml/2006/main">
          <a:srgbClr val="C3D6CC"/>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ysClr val="windowText" lastClr="000000"/>
              </a:solidFill>
              <a:latin typeface="Arial" panose="020B0604020202020204" pitchFamily="34" charset="0"/>
              <a:cs typeface="Arial" panose="020B0604020202020204" pitchFamily="34" charset="0"/>
            </a:rPr>
            <a:t>Vismaz reizi pusgadā</a:t>
          </a:r>
          <a:endParaRPr lang="lv-LV" sz="1000" b="1" kern="12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0.11274</cdr:x>
      <cdr:y>0</cdr:y>
    </cdr:from>
    <cdr:to>
      <cdr:x>0.23666</cdr:x>
      <cdr:y>0.11787</cdr:y>
    </cdr:to>
    <cdr:sp macro="" textlink="">
      <cdr:nvSpPr>
        <cdr:cNvPr id="9" name="TextBox 1">
          <a:extLst xmlns:a="http://schemas.openxmlformats.org/drawingml/2006/main">
            <a:ext uri="{FF2B5EF4-FFF2-40B4-BE49-F238E27FC236}">
              <a16:creationId xmlns:a16="http://schemas.microsoft.com/office/drawing/2014/main" id="{300CFEEB-BB5A-AECC-FD05-A274A81BE1AF}"/>
            </a:ext>
          </a:extLst>
        </cdr:cNvPr>
        <cdr:cNvSpPr txBox="1"/>
      </cdr:nvSpPr>
      <cdr:spPr>
        <a:xfrm xmlns:a="http://schemas.openxmlformats.org/drawingml/2006/main">
          <a:off x="831850" y="0"/>
          <a:ext cx="914394" cy="393700"/>
        </a:xfrm>
        <a:prstGeom xmlns:a="http://schemas.openxmlformats.org/drawingml/2006/main" prst="rect">
          <a:avLst/>
        </a:prstGeom>
        <a:solidFill xmlns:a="http://schemas.openxmlformats.org/drawingml/2006/main">
          <a:srgbClr val="0F552E"/>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chemeClr val="bg1"/>
              </a:solidFill>
              <a:latin typeface="Arial" panose="020B0604020202020204" pitchFamily="34" charset="0"/>
              <a:cs typeface="Arial" panose="020B0604020202020204" pitchFamily="34" charset="0"/>
            </a:rPr>
            <a:t>Vairākas reizes nedēļā</a:t>
          </a:r>
          <a:endParaRPr lang="lv-LV" sz="1000" b="1" kern="120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0.72117</cdr:x>
      <cdr:y>0</cdr:y>
    </cdr:from>
    <cdr:to>
      <cdr:x>0.81497</cdr:x>
      <cdr:y>0.11787</cdr:y>
    </cdr:to>
    <cdr:sp macro="" textlink="">
      <cdr:nvSpPr>
        <cdr:cNvPr id="10" name="TextBox 1">
          <a:extLst xmlns:a="http://schemas.openxmlformats.org/drawingml/2006/main">
            <a:ext uri="{FF2B5EF4-FFF2-40B4-BE49-F238E27FC236}">
              <a16:creationId xmlns:a16="http://schemas.microsoft.com/office/drawing/2014/main" id="{300CFEEB-BB5A-AECC-FD05-A274A81BE1AF}"/>
            </a:ext>
          </a:extLst>
        </cdr:cNvPr>
        <cdr:cNvSpPr txBox="1"/>
      </cdr:nvSpPr>
      <cdr:spPr>
        <a:xfrm xmlns:a="http://schemas.openxmlformats.org/drawingml/2006/main">
          <a:off x="5321300" y="0"/>
          <a:ext cx="692150" cy="393700"/>
        </a:xfrm>
        <a:prstGeom xmlns:a="http://schemas.openxmlformats.org/drawingml/2006/main" prst="rect">
          <a:avLst/>
        </a:prstGeom>
        <a:solidFill xmlns:a="http://schemas.openxmlformats.org/drawingml/2006/main">
          <a:srgbClr val="E4C7AA"/>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ysClr val="windowText" lastClr="000000"/>
              </a:solidFill>
              <a:latin typeface="Arial" panose="020B0604020202020204" pitchFamily="34" charset="0"/>
              <a:cs typeface="Arial" panose="020B0604020202020204" pitchFamily="34" charset="0"/>
            </a:rPr>
            <a:t>Vismaz reizi gadā</a:t>
          </a:r>
          <a:endParaRPr lang="lv-LV" sz="1000" b="1" kern="12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0.23666</cdr:x>
      <cdr:y>0</cdr:y>
    </cdr:from>
    <cdr:to>
      <cdr:x>0.34509</cdr:x>
      <cdr:y>0.11787</cdr:y>
    </cdr:to>
    <cdr:sp macro="" textlink="">
      <cdr:nvSpPr>
        <cdr:cNvPr id="11" name="TextBox 1">
          <a:extLst xmlns:a="http://schemas.openxmlformats.org/drawingml/2006/main">
            <a:ext uri="{FF2B5EF4-FFF2-40B4-BE49-F238E27FC236}">
              <a16:creationId xmlns:a16="http://schemas.microsoft.com/office/drawing/2014/main" id="{300CFEEB-BB5A-AECC-FD05-A274A81BE1AF}"/>
            </a:ext>
          </a:extLst>
        </cdr:cNvPr>
        <cdr:cNvSpPr txBox="1"/>
      </cdr:nvSpPr>
      <cdr:spPr>
        <a:xfrm xmlns:a="http://schemas.openxmlformats.org/drawingml/2006/main">
          <a:off x="1746250" y="0"/>
          <a:ext cx="800094" cy="393700"/>
        </a:xfrm>
        <a:prstGeom xmlns:a="http://schemas.openxmlformats.org/drawingml/2006/main" prst="rect">
          <a:avLst/>
        </a:prstGeom>
        <a:solidFill xmlns:a="http://schemas.openxmlformats.org/drawingml/2006/main">
          <a:srgbClr val="4C8264"/>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chemeClr val="bg1"/>
              </a:solidFill>
              <a:latin typeface="Arial" panose="020B0604020202020204" pitchFamily="34" charset="0"/>
              <a:cs typeface="Arial" panose="020B0604020202020204" pitchFamily="34" charset="0"/>
            </a:rPr>
            <a:t>Vismaz reizi nedēļā</a:t>
          </a:r>
          <a:endParaRPr lang="lv-LV" sz="1000" b="1" kern="120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0.34509</cdr:x>
      <cdr:y>0</cdr:y>
    </cdr:from>
    <cdr:to>
      <cdr:x>0.60155</cdr:x>
      <cdr:y>0.11787</cdr:y>
    </cdr:to>
    <cdr:sp macro="" textlink="">
      <cdr:nvSpPr>
        <cdr:cNvPr id="12" name="TextBox 1">
          <a:extLst xmlns:a="http://schemas.openxmlformats.org/drawingml/2006/main">
            <a:ext uri="{FF2B5EF4-FFF2-40B4-BE49-F238E27FC236}">
              <a16:creationId xmlns:a16="http://schemas.microsoft.com/office/drawing/2014/main" id="{300CFEEB-BB5A-AECC-FD05-A274A81BE1AF}"/>
            </a:ext>
          </a:extLst>
        </cdr:cNvPr>
        <cdr:cNvSpPr txBox="1"/>
      </cdr:nvSpPr>
      <cdr:spPr>
        <a:xfrm xmlns:a="http://schemas.openxmlformats.org/drawingml/2006/main">
          <a:off x="2546350" y="0"/>
          <a:ext cx="1892300" cy="393700"/>
        </a:xfrm>
        <a:prstGeom xmlns:a="http://schemas.openxmlformats.org/drawingml/2006/main" prst="rect">
          <a:avLst/>
        </a:prstGeom>
        <a:solidFill xmlns:a="http://schemas.openxmlformats.org/drawingml/2006/main">
          <a:srgbClr val="84AC94"/>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chemeClr val="tx1"/>
              </a:solidFill>
              <a:latin typeface="Arial" panose="020B0604020202020204" pitchFamily="34" charset="0"/>
              <a:cs typeface="Arial" panose="020B0604020202020204" pitchFamily="34" charset="0"/>
            </a:rPr>
            <a:t>Vismaz</a:t>
          </a:r>
          <a:r>
            <a:rPr lang="en-GB" sz="1000" b="1" kern="1200" baseline="0">
              <a:solidFill>
                <a:schemeClr val="tx1"/>
              </a:solidFill>
              <a:latin typeface="Arial" panose="020B0604020202020204" pitchFamily="34" charset="0"/>
              <a:cs typeface="Arial" panose="020B0604020202020204" pitchFamily="34" charset="0"/>
            </a:rPr>
            <a:t> reizi mēnesī</a:t>
          </a:r>
          <a:endParaRPr lang="lv-LV" sz="1000" b="1" kern="120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0.81497</cdr:x>
      <cdr:y>0</cdr:y>
    </cdr:from>
    <cdr:to>
      <cdr:x>0.88468</cdr:x>
      <cdr:y>0.11787</cdr:y>
    </cdr:to>
    <cdr:sp macro="" textlink="">
      <cdr:nvSpPr>
        <cdr:cNvPr id="13" name="TextBox 1">
          <a:extLst xmlns:a="http://schemas.openxmlformats.org/drawingml/2006/main">
            <a:ext uri="{FF2B5EF4-FFF2-40B4-BE49-F238E27FC236}">
              <a16:creationId xmlns:a16="http://schemas.microsoft.com/office/drawing/2014/main" id="{300CFEEB-BB5A-AECC-FD05-A274A81BE1AF}"/>
            </a:ext>
          </a:extLst>
        </cdr:cNvPr>
        <cdr:cNvSpPr txBox="1"/>
      </cdr:nvSpPr>
      <cdr:spPr>
        <a:xfrm xmlns:a="http://schemas.openxmlformats.org/drawingml/2006/main">
          <a:off x="6013450" y="0"/>
          <a:ext cx="514350" cy="393700"/>
        </a:xfrm>
        <a:prstGeom xmlns:a="http://schemas.openxmlformats.org/drawingml/2006/main" prst="rect">
          <a:avLst/>
        </a:prstGeom>
        <a:solidFill xmlns:a="http://schemas.openxmlformats.org/drawingml/2006/main">
          <a:srgbClr val="C89058"/>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ysClr val="windowText" lastClr="000000"/>
              </a:solidFill>
              <a:latin typeface="Arial" panose="020B0604020202020204" pitchFamily="34" charset="0"/>
              <a:cs typeface="Arial" panose="020B0604020202020204" pitchFamily="34" charset="0"/>
            </a:rPr>
            <a:t>Retāk</a:t>
          </a:r>
          <a:endParaRPr lang="lv-LV" sz="1000" b="1" kern="120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0.12763</cdr:y>
    </cdr:from>
    <cdr:to>
      <cdr:x>0.18826</cdr:x>
      <cdr:y>0.20066</cdr:y>
    </cdr:to>
    <cdr:sp macro="" textlink="">
      <cdr:nvSpPr>
        <cdr:cNvPr id="2" name="TextBox 1">
          <a:extLst xmlns:a="http://schemas.openxmlformats.org/drawingml/2006/main">
            <a:ext uri="{FF2B5EF4-FFF2-40B4-BE49-F238E27FC236}">
              <a16:creationId xmlns:a16="http://schemas.microsoft.com/office/drawing/2014/main" id="{7F125A42-4536-A5E4-D12F-16AC19A32BA3}"/>
            </a:ext>
          </a:extLst>
        </cdr:cNvPr>
        <cdr:cNvSpPr txBox="1"/>
      </cdr:nvSpPr>
      <cdr:spPr>
        <a:xfrm xmlns:a="http://schemas.openxmlformats.org/drawingml/2006/main">
          <a:off x="0" y="767795"/>
          <a:ext cx="1260005" cy="4393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Dzimums</a:t>
          </a:r>
        </a:p>
      </cdr:txBody>
    </cdr:sp>
  </cdr:relSizeAnchor>
  <cdr:relSizeAnchor xmlns:cdr="http://schemas.openxmlformats.org/drawingml/2006/chartDrawing">
    <cdr:from>
      <cdr:x>0</cdr:x>
      <cdr:y>0.22058</cdr:y>
    </cdr:from>
    <cdr:to>
      <cdr:x>0.18826</cdr:x>
      <cdr:y>0.29362</cdr:y>
    </cdr:to>
    <cdr:sp macro="" textlink="">
      <cdr:nvSpPr>
        <cdr:cNvPr id="3" name="TextBox 1">
          <a:extLst xmlns:a="http://schemas.openxmlformats.org/drawingml/2006/main">
            <a:ext uri="{FF2B5EF4-FFF2-40B4-BE49-F238E27FC236}">
              <a16:creationId xmlns:a16="http://schemas.microsoft.com/office/drawing/2014/main" id="{B16B41A7-EA94-C1E3-0899-5C7709BF4384}"/>
            </a:ext>
          </a:extLst>
        </cdr:cNvPr>
        <cdr:cNvSpPr txBox="1"/>
      </cdr:nvSpPr>
      <cdr:spPr>
        <a:xfrm xmlns:a="http://schemas.openxmlformats.org/drawingml/2006/main">
          <a:off x="0" y="1326946"/>
          <a:ext cx="1260005" cy="4393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Vecums</a:t>
          </a:r>
        </a:p>
      </cdr:txBody>
    </cdr:sp>
  </cdr:relSizeAnchor>
  <cdr:relSizeAnchor xmlns:cdr="http://schemas.openxmlformats.org/drawingml/2006/chartDrawing">
    <cdr:from>
      <cdr:x>0</cdr:x>
      <cdr:y>0.43773</cdr:y>
    </cdr:from>
    <cdr:to>
      <cdr:x>0.18826</cdr:x>
      <cdr:y>0.51076</cdr:y>
    </cdr:to>
    <cdr:sp macro="" textlink="">
      <cdr:nvSpPr>
        <cdr:cNvPr id="4" name="TextBox 1">
          <a:extLst xmlns:a="http://schemas.openxmlformats.org/drawingml/2006/main">
            <a:ext uri="{FF2B5EF4-FFF2-40B4-BE49-F238E27FC236}">
              <a16:creationId xmlns:a16="http://schemas.microsoft.com/office/drawing/2014/main" id="{754D4B4E-E750-08D7-50E1-64B8D1BA55E6}"/>
            </a:ext>
          </a:extLst>
        </cdr:cNvPr>
        <cdr:cNvSpPr txBox="1"/>
      </cdr:nvSpPr>
      <cdr:spPr>
        <a:xfrm xmlns:a="http://schemas.openxmlformats.org/drawingml/2006/main">
          <a:off x="0" y="2633204"/>
          <a:ext cx="1260005" cy="4393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Sarunvaloda ģimenē</a:t>
          </a:r>
        </a:p>
      </cdr:txBody>
    </cdr:sp>
  </cdr:relSizeAnchor>
  <cdr:relSizeAnchor xmlns:cdr="http://schemas.openxmlformats.org/drawingml/2006/chartDrawing">
    <cdr:from>
      <cdr:x>0</cdr:x>
      <cdr:y>0.53313</cdr:y>
    </cdr:from>
    <cdr:to>
      <cdr:x>0.18826</cdr:x>
      <cdr:y>0.60616</cdr:y>
    </cdr:to>
    <cdr:sp macro="" textlink="">
      <cdr:nvSpPr>
        <cdr:cNvPr id="5" name="TextBox 1">
          <a:extLst xmlns:a="http://schemas.openxmlformats.org/drawingml/2006/main">
            <a:ext uri="{FF2B5EF4-FFF2-40B4-BE49-F238E27FC236}">
              <a16:creationId xmlns:a16="http://schemas.microsoft.com/office/drawing/2014/main" id="{DA1D23FE-A0DC-0566-3BB0-36CC0E786D58}"/>
            </a:ext>
          </a:extLst>
        </cdr:cNvPr>
        <cdr:cNvSpPr txBox="1"/>
      </cdr:nvSpPr>
      <cdr:spPr>
        <a:xfrm xmlns:a="http://schemas.openxmlformats.org/drawingml/2006/main">
          <a:off x="0" y="3207109"/>
          <a:ext cx="1260005" cy="4393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Izglītība</a:t>
          </a:r>
        </a:p>
      </cdr:txBody>
    </cdr:sp>
  </cdr:relSizeAnchor>
  <cdr:relSizeAnchor xmlns:cdr="http://schemas.openxmlformats.org/drawingml/2006/chartDrawing">
    <cdr:from>
      <cdr:x>0</cdr:x>
      <cdr:y>0.6426</cdr:y>
    </cdr:from>
    <cdr:to>
      <cdr:x>0.18826</cdr:x>
      <cdr:y>0.71563</cdr:y>
    </cdr:to>
    <cdr:sp macro="" textlink="">
      <cdr:nvSpPr>
        <cdr:cNvPr id="6" name="TextBox 1">
          <a:extLst xmlns:a="http://schemas.openxmlformats.org/drawingml/2006/main">
            <a:ext uri="{FF2B5EF4-FFF2-40B4-BE49-F238E27FC236}">
              <a16:creationId xmlns:a16="http://schemas.microsoft.com/office/drawing/2014/main" id="{1EF4A54D-F3EA-9CFE-32E9-98F4500891BC}"/>
            </a:ext>
          </a:extLst>
        </cdr:cNvPr>
        <cdr:cNvSpPr txBox="1"/>
      </cdr:nvSpPr>
      <cdr:spPr>
        <a:xfrm xmlns:a="http://schemas.openxmlformats.org/drawingml/2006/main">
          <a:off x="0" y="3865620"/>
          <a:ext cx="1260005" cy="4393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Ienākumi uz vienu cilvēku ģimenē</a:t>
          </a:r>
        </a:p>
      </cdr:txBody>
    </cdr:sp>
  </cdr:relSizeAnchor>
  <cdr:relSizeAnchor xmlns:cdr="http://schemas.openxmlformats.org/drawingml/2006/chartDrawing">
    <cdr:from>
      <cdr:x>0</cdr:x>
      <cdr:y>0.81635</cdr:y>
    </cdr:from>
    <cdr:to>
      <cdr:x>0.18826</cdr:x>
      <cdr:y>0.88938</cdr:y>
    </cdr:to>
    <cdr:sp macro="" textlink="">
      <cdr:nvSpPr>
        <cdr:cNvPr id="7" name="TextBox 1">
          <a:extLst xmlns:a="http://schemas.openxmlformats.org/drawingml/2006/main">
            <a:ext uri="{FF2B5EF4-FFF2-40B4-BE49-F238E27FC236}">
              <a16:creationId xmlns:a16="http://schemas.microsoft.com/office/drawing/2014/main" id="{7FE4013F-EA27-7A4A-B18A-693E1A6313B2}"/>
            </a:ext>
          </a:extLst>
        </cdr:cNvPr>
        <cdr:cNvSpPr txBox="1"/>
      </cdr:nvSpPr>
      <cdr:spPr>
        <a:xfrm xmlns:a="http://schemas.openxmlformats.org/drawingml/2006/main">
          <a:off x="0" y="4910828"/>
          <a:ext cx="1260005" cy="4393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Reģions</a:t>
          </a:r>
        </a:p>
      </cdr:txBody>
    </cdr:sp>
  </cdr:relSizeAnchor>
</c:userShapes>
</file>

<file path=ppt/drawings/drawing20.xml><?xml version="1.0" encoding="utf-8"?>
<c:userShapes xmlns:c="http://schemas.openxmlformats.org/drawingml/2006/chart">
  <cdr:relSizeAnchor xmlns:cdr="http://schemas.openxmlformats.org/drawingml/2006/chartDrawing">
    <cdr:from>
      <cdr:x>0.65595</cdr:x>
      <cdr:y>0.08686</cdr:y>
    </cdr:from>
    <cdr:to>
      <cdr:x>0.98603</cdr:x>
      <cdr:y>0.17143</cdr:y>
    </cdr:to>
    <cdr:sp macro="" textlink="">
      <cdr:nvSpPr>
        <cdr:cNvPr id="7" name="TextBox 1">
          <a:extLst xmlns:a="http://schemas.openxmlformats.org/drawingml/2006/main">
            <a:ext uri="{FF2B5EF4-FFF2-40B4-BE49-F238E27FC236}">
              <a16:creationId xmlns:a16="http://schemas.microsoft.com/office/drawing/2014/main" id="{15A5A533-E3E4-E234-8B33-578C709B540C}"/>
            </a:ext>
          </a:extLst>
        </cdr:cNvPr>
        <cdr:cNvSpPr txBox="1"/>
      </cdr:nvSpPr>
      <cdr:spPr>
        <a:xfrm xmlns:a="http://schemas.openxmlformats.org/drawingml/2006/main">
          <a:off x="5069147" y="482616"/>
          <a:ext cx="2550844" cy="469892"/>
        </a:xfrm>
        <a:prstGeom xmlns:a="http://schemas.openxmlformats.org/drawingml/2006/main" prst="rect">
          <a:avLst/>
        </a:prstGeom>
        <a:solidFill xmlns:a="http://schemas.openxmlformats.org/drawingml/2006/main">
          <a:srgbClr val="C89058"/>
        </a:solidFill>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latin typeface="Arial" panose="020B0604020202020204" pitchFamily="34" charset="0"/>
              <a:cs typeface="Arial" panose="020B0604020202020204" pitchFamily="34" charset="0"/>
            </a:rPr>
            <a:t>Lietu nokārtoja bez kādiem neoficiāliem maksājumiem,</a:t>
          </a:r>
          <a:r>
            <a:rPr lang="en-GB" sz="1000" b="1" kern="1200" baseline="0" dirty="0">
              <a:latin typeface="Arial" panose="020B0604020202020204" pitchFamily="34" charset="0"/>
              <a:cs typeface="Arial" panose="020B0604020202020204" pitchFamily="34" charset="0"/>
            </a:rPr>
            <a:t> </a:t>
          </a:r>
          <a:r>
            <a:rPr lang="lv-LV" sz="1000" b="1" kern="1200" dirty="0">
              <a:latin typeface="Arial" panose="020B0604020202020204" pitchFamily="34" charset="0"/>
              <a:cs typeface="Arial" panose="020B0604020202020204" pitchFamily="34" charset="0"/>
            </a:rPr>
            <a:t>dāvanām vai sakariem</a:t>
          </a:r>
          <a:endParaRPr lang="lv-LV" sz="1100" kern="1200" dirty="0"/>
        </a:p>
      </cdr:txBody>
    </cdr:sp>
  </cdr:relSizeAnchor>
  <cdr:relSizeAnchor xmlns:cdr="http://schemas.openxmlformats.org/drawingml/2006/chartDrawing">
    <cdr:from>
      <cdr:x>0.11996</cdr:x>
      <cdr:y>0.08686</cdr:y>
    </cdr:from>
    <cdr:to>
      <cdr:x>0.27609</cdr:x>
      <cdr:y>0.17143</cdr:y>
    </cdr:to>
    <cdr:sp macro="" textlink="">
      <cdr:nvSpPr>
        <cdr:cNvPr id="3" name="TextBox 1">
          <a:extLst xmlns:a="http://schemas.openxmlformats.org/drawingml/2006/main">
            <a:ext uri="{FF2B5EF4-FFF2-40B4-BE49-F238E27FC236}">
              <a16:creationId xmlns:a16="http://schemas.microsoft.com/office/drawing/2014/main" id="{95829DE5-F2CC-C43B-DDAF-FCE067465086}"/>
            </a:ext>
          </a:extLst>
        </cdr:cNvPr>
        <cdr:cNvSpPr txBox="1"/>
      </cdr:nvSpPr>
      <cdr:spPr>
        <a:xfrm xmlns:a="http://schemas.openxmlformats.org/drawingml/2006/main">
          <a:off x="927063" y="482616"/>
          <a:ext cx="1206565" cy="469884"/>
        </a:xfrm>
        <a:prstGeom xmlns:a="http://schemas.openxmlformats.org/drawingml/2006/main" prst="rect">
          <a:avLst/>
        </a:prstGeom>
        <a:solidFill xmlns:a="http://schemas.openxmlformats.org/drawingml/2006/main">
          <a:srgbClr val="4C8264"/>
        </a:solidFill>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chemeClr val="bg1"/>
              </a:solidFill>
              <a:latin typeface="Arial" panose="020B0604020202020204" pitchFamily="34" charset="0"/>
              <a:cs typeface="Arial" panose="020B0604020202020204" pitchFamily="34" charset="0"/>
            </a:rPr>
            <a:t>Pasniedza nelielas dāvanas </a:t>
          </a:r>
          <a:r>
            <a:rPr lang="en-GB" sz="900" b="0" i="1" kern="1200">
              <a:solidFill>
                <a:schemeClr val="bg1"/>
              </a:solidFill>
              <a:latin typeface="Arial" panose="020B0604020202020204" pitchFamily="34" charset="0"/>
              <a:cs typeface="Arial" panose="020B0604020202020204" pitchFamily="34" charset="0"/>
            </a:rPr>
            <a:t>(suvenīrus, ziedus, saldumus)</a:t>
          </a:r>
          <a:endParaRPr lang="lv-LV" sz="1100" b="0" i="1" kern="1200">
            <a:solidFill>
              <a:schemeClr val="bg1"/>
            </a:solidFill>
          </a:endParaRPr>
        </a:p>
      </cdr:txBody>
    </cdr:sp>
  </cdr:relSizeAnchor>
  <cdr:relSizeAnchor xmlns:cdr="http://schemas.openxmlformats.org/drawingml/2006/chartDrawing">
    <cdr:from>
      <cdr:x>0.26212</cdr:x>
      <cdr:y>0.02743</cdr:y>
    </cdr:from>
    <cdr:to>
      <cdr:x>0.52424</cdr:x>
      <cdr:y>0.08686</cdr:y>
    </cdr:to>
    <cdr:sp macro="" textlink="">
      <cdr:nvSpPr>
        <cdr:cNvPr id="8" name="TextBox 1">
          <a:extLst xmlns:a="http://schemas.openxmlformats.org/drawingml/2006/main">
            <a:ext uri="{FF2B5EF4-FFF2-40B4-BE49-F238E27FC236}">
              <a16:creationId xmlns:a16="http://schemas.microsoft.com/office/drawing/2014/main" id="{95829DE5-F2CC-C43B-DDAF-FCE067465086}"/>
            </a:ext>
          </a:extLst>
        </cdr:cNvPr>
        <cdr:cNvSpPr txBox="1"/>
      </cdr:nvSpPr>
      <cdr:spPr>
        <a:xfrm xmlns:a="http://schemas.openxmlformats.org/drawingml/2006/main">
          <a:off x="2025650" y="152400"/>
          <a:ext cx="2025650" cy="330200"/>
        </a:xfrm>
        <a:prstGeom xmlns:a="http://schemas.openxmlformats.org/drawingml/2006/main" prst="rect">
          <a:avLst/>
        </a:prstGeom>
        <a:solidFill xmlns:a="http://schemas.openxmlformats.org/drawingml/2006/main">
          <a:srgbClr val="84AC94"/>
        </a:solidFill>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latin typeface="Arial" panose="020B0604020202020204" pitchFamily="34" charset="0"/>
              <a:cs typeface="Arial" panose="020B0604020202020204" pitchFamily="34" charset="0"/>
            </a:rPr>
            <a:t>Apmaksāja</a:t>
          </a:r>
          <a:r>
            <a:rPr lang="en-GB" sz="1000" b="1" kern="1200" baseline="0">
              <a:latin typeface="Arial" panose="020B0604020202020204" pitchFamily="34" charset="0"/>
              <a:cs typeface="Arial" panose="020B0604020202020204" pitchFamily="34" charset="0"/>
            </a:rPr>
            <a:t> pusdienas, kādus izklaides pasākumus</a:t>
          </a:r>
          <a:endParaRPr lang="lv-LV" sz="1100" kern="1200"/>
        </a:p>
      </cdr:txBody>
    </cdr:sp>
  </cdr:relSizeAnchor>
  <cdr:relSizeAnchor xmlns:cdr="http://schemas.openxmlformats.org/drawingml/2006/chartDrawing">
    <cdr:from>
      <cdr:x>0.35908</cdr:x>
      <cdr:y>0.08686</cdr:y>
    </cdr:from>
    <cdr:to>
      <cdr:x>0.44952</cdr:x>
      <cdr:y>0.17143</cdr:y>
    </cdr:to>
    <cdr:sp macro="" textlink="">
      <cdr:nvSpPr>
        <cdr:cNvPr id="9" name="TextBox 1">
          <a:extLst xmlns:a="http://schemas.openxmlformats.org/drawingml/2006/main">
            <a:ext uri="{FF2B5EF4-FFF2-40B4-BE49-F238E27FC236}">
              <a16:creationId xmlns:a16="http://schemas.microsoft.com/office/drawing/2014/main" id="{95829DE5-F2CC-C43B-DDAF-FCE067465086}"/>
            </a:ext>
          </a:extLst>
        </cdr:cNvPr>
        <cdr:cNvSpPr txBox="1"/>
      </cdr:nvSpPr>
      <cdr:spPr>
        <a:xfrm xmlns:a="http://schemas.openxmlformats.org/drawingml/2006/main">
          <a:off x="2774920" y="482616"/>
          <a:ext cx="698916" cy="469884"/>
        </a:xfrm>
        <a:prstGeom xmlns:a="http://schemas.openxmlformats.org/drawingml/2006/main" prst="rect">
          <a:avLst/>
        </a:prstGeom>
        <a:solidFill xmlns:a="http://schemas.openxmlformats.org/drawingml/2006/main">
          <a:srgbClr val="C3D6CC"/>
        </a:solidFill>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latin typeface="Arial" panose="020B0604020202020204" pitchFamily="34" charset="0"/>
              <a:cs typeface="Arial" panose="020B0604020202020204" pitchFamily="34" charset="0"/>
            </a:rPr>
            <a:t>Pasniedza lielākas dāvanas</a:t>
          </a:r>
          <a:endParaRPr lang="lv-LV" sz="1100" kern="1200"/>
        </a:p>
      </cdr:txBody>
    </cdr:sp>
  </cdr:relSizeAnchor>
  <cdr:relSizeAnchor xmlns:cdr="http://schemas.openxmlformats.org/drawingml/2006/chartDrawing">
    <cdr:from>
      <cdr:x>0.44947</cdr:x>
      <cdr:y>0.08686</cdr:y>
    </cdr:from>
    <cdr:to>
      <cdr:x>0.56292</cdr:x>
      <cdr:y>0.17143</cdr:y>
    </cdr:to>
    <cdr:sp macro="" textlink="">
      <cdr:nvSpPr>
        <cdr:cNvPr id="10" name="TextBox 1">
          <a:extLst xmlns:a="http://schemas.openxmlformats.org/drawingml/2006/main">
            <a:ext uri="{FF2B5EF4-FFF2-40B4-BE49-F238E27FC236}">
              <a16:creationId xmlns:a16="http://schemas.microsoft.com/office/drawing/2014/main" id="{95829DE5-F2CC-C43B-DDAF-FCE067465086}"/>
            </a:ext>
          </a:extLst>
        </cdr:cNvPr>
        <cdr:cNvSpPr txBox="1"/>
      </cdr:nvSpPr>
      <cdr:spPr>
        <a:xfrm xmlns:a="http://schemas.openxmlformats.org/drawingml/2006/main">
          <a:off x="3473450" y="482616"/>
          <a:ext cx="876736" cy="469884"/>
        </a:xfrm>
        <a:prstGeom xmlns:a="http://schemas.openxmlformats.org/drawingml/2006/main" prst="rect">
          <a:avLst/>
        </a:prstGeom>
        <a:solidFill xmlns:a="http://schemas.openxmlformats.org/drawingml/2006/main">
          <a:srgbClr val="E6EEEA"/>
        </a:solidFill>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latin typeface="Arial" panose="020B0604020202020204" pitchFamily="34" charset="0"/>
              <a:cs typeface="Arial" panose="020B0604020202020204" pitchFamily="34" charset="0"/>
            </a:rPr>
            <a:t>Veica neoficiālus maksājumus</a:t>
          </a:r>
          <a:endParaRPr lang="lv-LV" sz="1100" kern="1200"/>
        </a:p>
      </cdr:txBody>
    </cdr:sp>
  </cdr:relSizeAnchor>
  <cdr:relSizeAnchor xmlns:cdr="http://schemas.openxmlformats.org/drawingml/2006/chartDrawing">
    <cdr:from>
      <cdr:x>0.56286</cdr:x>
      <cdr:y>0.08686</cdr:y>
    </cdr:from>
    <cdr:to>
      <cdr:x>0.65595</cdr:x>
      <cdr:y>0.17143</cdr:y>
    </cdr:to>
    <cdr:sp macro="" textlink="">
      <cdr:nvSpPr>
        <cdr:cNvPr id="11" name="TextBox 1">
          <a:extLst xmlns:a="http://schemas.openxmlformats.org/drawingml/2006/main">
            <a:ext uri="{FF2B5EF4-FFF2-40B4-BE49-F238E27FC236}">
              <a16:creationId xmlns:a16="http://schemas.microsoft.com/office/drawing/2014/main" id="{95829DE5-F2CC-C43B-DDAF-FCE067465086}"/>
            </a:ext>
          </a:extLst>
        </cdr:cNvPr>
        <cdr:cNvSpPr txBox="1"/>
      </cdr:nvSpPr>
      <cdr:spPr>
        <a:xfrm xmlns:a="http://schemas.openxmlformats.org/drawingml/2006/main">
          <a:off x="4349754" y="482616"/>
          <a:ext cx="719393" cy="469892"/>
        </a:xfrm>
        <a:prstGeom xmlns:a="http://schemas.openxmlformats.org/drawingml/2006/main" prst="rect">
          <a:avLst/>
        </a:prstGeom>
        <a:solidFill xmlns:a="http://schemas.openxmlformats.org/drawingml/2006/main">
          <a:srgbClr val="E4C7AA"/>
        </a:solidFill>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noProof="1">
              <a:latin typeface="Arial" panose="020B0604020202020204" pitchFamily="34" charset="0"/>
              <a:cs typeface="Arial" panose="020B0604020202020204" pitchFamily="34" charset="0"/>
            </a:rPr>
            <a:t>Darīja kaut ko citu*</a:t>
          </a:r>
          <a:endParaRPr lang="lv-LV" sz="1100" kern="1200" noProof="1"/>
        </a:p>
      </cdr:txBody>
    </cdr:sp>
  </cdr:relSizeAnchor>
  <cdr:relSizeAnchor xmlns:cdr="http://schemas.openxmlformats.org/drawingml/2006/chartDrawing">
    <cdr:from>
      <cdr:x>0</cdr:x>
      <cdr:y>0.02743</cdr:y>
    </cdr:from>
    <cdr:to>
      <cdr:x>0.26212</cdr:x>
      <cdr:y>0.08686</cdr:y>
    </cdr:to>
    <cdr:sp macro="" textlink="">
      <cdr:nvSpPr>
        <cdr:cNvPr id="12" name="TextBox 1">
          <a:extLst xmlns:a="http://schemas.openxmlformats.org/drawingml/2006/main">
            <a:ext uri="{FF2B5EF4-FFF2-40B4-BE49-F238E27FC236}">
              <a16:creationId xmlns:a16="http://schemas.microsoft.com/office/drawing/2014/main" id="{2C722A9C-9393-45B6-8940-A6B799FEF933}"/>
            </a:ext>
          </a:extLst>
        </cdr:cNvPr>
        <cdr:cNvSpPr txBox="1"/>
      </cdr:nvSpPr>
      <cdr:spPr>
        <a:xfrm xmlns:a="http://schemas.openxmlformats.org/drawingml/2006/main">
          <a:off x="0" y="152400"/>
          <a:ext cx="2025650" cy="330200"/>
        </a:xfrm>
        <a:prstGeom xmlns:a="http://schemas.openxmlformats.org/drawingml/2006/main" prst="rect">
          <a:avLst/>
        </a:prstGeom>
        <a:solidFill xmlns:a="http://schemas.openxmlformats.org/drawingml/2006/main">
          <a:srgbClr val="0F552E"/>
        </a:solidFill>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chemeClr val="bg1"/>
              </a:solidFill>
              <a:latin typeface="Arial" panose="020B0604020202020204" pitchFamily="34" charset="0"/>
              <a:cs typeface="Arial" panose="020B0604020202020204" pitchFamily="34" charset="0"/>
            </a:rPr>
            <a:t>Izmantoja</a:t>
          </a:r>
          <a:r>
            <a:rPr lang="en-GB" sz="1000" b="1" kern="1200" baseline="0">
              <a:solidFill>
                <a:schemeClr val="bg1"/>
              </a:solidFill>
              <a:latin typeface="Arial" panose="020B0604020202020204" pitchFamily="34" charset="0"/>
              <a:cs typeface="Arial" panose="020B0604020202020204" pitchFamily="34" charset="0"/>
            </a:rPr>
            <a:t> personiskos sakarus </a:t>
          </a:r>
          <a:r>
            <a:rPr lang="en-GB" sz="900" b="0" i="1" kern="1200" baseline="0">
              <a:solidFill>
                <a:schemeClr val="bg1"/>
              </a:solidFill>
              <a:latin typeface="Arial" panose="020B0604020202020204" pitchFamily="34" charset="0"/>
              <a:cs typeface="Arial" panose="020B0604020202020204" pitchFamily="34" charset="0"/>
            </a:rPr>
            <a:t>(draugus, paziņas u. tml.)</a:t>
          </a:r>
          <a:endParaRPr lang="lv-LV" sz="1100" b="0" i="1" kern="1200">
            <a:solidFill>
              <a:schemeClr val="bg1"/>
            </a:solidFill>
          </a:endParaRPr>
        </a:p>
      </cdr:txBody>
    </cdr:sp>
  </cdr:relSizeAnchor>
  <cdr:relSizeAnchor xmlns:cdr="http://schemas.openxmlformats.org/drawingml/2006/chartDrawing">
    <cdr:from>
      <cdr:x>0.05415</cdr:x>
      <cdr:y>0.08457</cdr:y>
    </cdr:from>
    <cdr:to>
      <cdr:x>0.05415</cdr:x>
      <cdr:y>0.17486</cdr:y>
    </cdr:to>
    <cdr:cxnSp macro="">
      <cdr:nvCxnSpPr>
        <cdr:cNvPr id="13" name="Straight Arrow Connector 12">
          <a:extLst xmlns:a="http://schemas.openxmlformats.org/drawingml/2006/main">
            <a:ext uri="{FF2B5EF4-FFF2-40B4-BE49-F238E27FC236}">
              <a16:creationId xmlns:a16="http://schemas.microsoft.com/office/drawing/2014/main" id="{085DC2F9-52C5-699B-65FC-DEF4B2E4948C}"/>
            </a:ext>
          </a:extLst>
        </cdr:cNvPr>
        <cdr:cNvCxnSpPr/>
      </cdr:nvCxnSpPr>
      <cdr:spPr>
        <a:xfrm xmlns:a="http://schemas.openxmlformats.org/drawingml/2006/main">
          <a:off x="418469" y="469900"/>
          <a:ext cx="0" cy="501650"/>
        </a:xfrm>
        <a:prstGeom xmlns:a="http://schemas.openxmlformats.org/drawingml/2006/main" prst="straightConnector1">
          <a:avLst/>
        </a:prstGeom>
        <a:ln xmlns:a="http://schemas.openxmlformats.org/drawingml/2006/main" w="12700">
          <a:solidFill>
            <a:srgbClr val="0F552E"/>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0.29335</cdr:x>
      <cdr:y>0.08343</cdr:y>
    </cdr:from>
    <cdr:to>
      <cdr:x>0.30978</cdr:x>
      <cdr:y>0.17486</cdr:y>
    </cdr:to>
    <cdr:cxnSp macro="">
      <cdr:nvCxnSpPr>
        <cdr:cNvPr id="14" name="Straight Arrow Connector 13">
          <a:extLst xmlns:a="http://schemas.openxmlformats.org/drawingml/2006/main">
            <a:ext uri="{FF2B5EF4-FFF2-40B4-BE49-F238E27FC236}">
              <a16:creationId xmlns:a16="http://schemas.microsoft.com/office/drawing/2014/main" id="{085DC2F9-52C5-699B-65FC-DEF4B2E4948C}"/>
            </a:ext>
          </a:extLst>
        </cdr:cNvPr>
        <cdr:cNvCxnSpPr/>
      </cdr:nvCxnSpPr>
      <cdr:spPr>
        <a:xfrm xmlns:a="http://schemas.openxmlformats.org/drawingml/2006/main" flipH="1">
          <a:off x="2266960" y="463558"/>
          <a:ext cx="126970" cy="508008"/>
        </a:xfrm>
        <a:prstGeom xmlns:a="http://schemas.openxmlformats.org/drawingml/2006/main" prst="straightConnector1">
          <a:avLst/>
        </a:prstGeom>
        <a:ln xmlns:a="http://schemas.openxmlformats.org/drawingml/2006/main" w="12700">
          <a:solidFill>
            <a:srgbClr val="84AC9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1.xml><?xml version="1.0" encoding="utf-8"?>
<c:userShapes xmlns:c="http://schemas.openxmlformats.org/drawingml/2006/chart">
  <cdr:relSizeAnchor xmlns:cdr="http://schemas.openxmlformats.org/drawingml/2006/chartDrawing">
    <cdr:from>
      <cdr:x>0</cdr:x>
      <cdr:y>0.26791</cdr:y>
    </cdr:from>
    <cdr:to>
      <cdr:x>0.27917</cdr:x>
      <cdr:y>0.32441</cdr:y>
    </cdr:to>
    <cdr:sp macro="" textlink="">
      <cdr:nvSpPr>
        <cdr:cNvPr id="2" name="TextBox 1">
          <a:extLst xmlns:a="http://schemas.openxmlformats.org/drawingml/2006/main">
            <a:ext uri="{FF2B5EF4-FFF2-40B4-BE49-F238E27FC236}">
              <a16:creationId xmlns:a16="http://schemas.microsoft.com/office/drawing/2014/main" id="{2BF4EB22-C322-4576-CB2A-7A329F52A4B7}"/>
            </a:ext>
          </a:extLst>
        </cdr:cNvPr>
        <cdr:cNvSpPr txBox="1"/>
      </cdr:nvSpPr>
      <cdr:spPr>
        <a:xfrm xmlns:a="http://schemas.openxmlformats.org/drawingml/2006/main">
          <a:off x="-304800" y="1232876"/>
          <a:ext cx="1361440" cy="2600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noProof="1">
              <a:solidFill>
                <a:sysClr val="windowText" lastClr="000000"/>
              </a:solidFill>
              <a:latin typeface="Arial" panose="020B0604020202020204" pitchFamily="34" charset="0"/>
              <a:cs typeface="Arial" panose="020B0604020202020204" pitchFamily="34" charset="0"/>
            </a:rPr>
            <a:t>Uzņēmuma statuss</a:t>
          </a:r>
        </a:p>
      </cdr:txBody>
    </cdr:sp>
  </cdr:relSizeAnchor>
  <cdr:relSizeAnchor xmlns:cdr="http://schemas.openxmlformats.org/drawingml/2006/chartDrawing">
    <cdr:from>
      <cdr:x>0</cdr:x>
      <cdr:y>0.53039</cdr:y>
    </cdr:from>
    <cdr:to>
      <cdr:x>0.27917</cdr:x>
      <cdr:y>0.58689</cdr:y>
    </cdr:to>
    <cdr:sp macro="" textlink="">
      <cdr:nvSpPr>
        <cdr:cNvPr id="3" name="TextBox 1">
          <a:extLst xmlns:a="http://schemas.openxmlformats.org/drawingml/2006/main">
            <a:ext uri="{FF2B5EF4-FFF2-40B4-BE49-F238E27FC236}">
              <a16:creationId xmlns:a16="http://schemas.microsoft.com/office/drawing/2014/main" id="{65D207FD-AB14-8638-7E38-62ECFB7E49D4}"/>
            </a:ext>
          </a:extLst>
        </cdr:cNvPr>
        <cdr:cNvSpPr txBox="1"/>
      </cdr:nvSpPr>
      <cdr:spPr>
        <a:xfrm xmlns:a="http://schemas.openxmlformats.org/drawingml/2006/main">
          <a:off x="-304800" y="2440781"/>
          <a:ext cx="1361440" cy="2600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noProof="1">
              <a:solidFill>
                <a:sysClr val="windowText" lastClr="000000"/>
              </a:solidFill>
              <a:latin typeface="Arial" panose="020B0604020202020204" pitchFamily="34" charset="0"/>
              <a:cs typeface="Arial" panose="020B0604020202020204" pitchFamily="34" charset="0"/>
            </a:rPr>
            <a:t>Reģions</a:t>
          </a:r>
        </a:p>
      </cdr:txBody>
    </cdr:sp>
  </cdr:relSizeAnchor>
</c:userShapes>
</file>

<file path=ppt/drawings/drawing22.xml><?xml version="1.0" encoding="utf-8"?>
<c:userShapes xmlns:c="http://schemas.openxmlformats.org/drawingml/2006/chart">
  <cdr:relSizeAnchor xmlns:cdr="http://schemas.openxmlformats.org/drawingml/2006/chartDrawing">
    <cdr:from>
      <cdr:x>0.17244</cdr:x>
      <cdr:y>0</cdr:y>
    </cdr:from>
    <cdr:to>
      <cdr:x>0.50507</cdr:x>
      <cdr:y>0.19928</cdr:y>
    </cdr:to>
    <cdr:sp macro="" textlink="">
      <cdr:nvSpPr>
        <cdr:cNvPr id="2" name="TextBox 1">
          <a:extLst xmlns:a="http://schemas.openxmlformats.org/drawingml/2006/main">
            <a:ext uri="{FF2B5EF4-FFF2-40B4-BE49-F238E27FC236}">
              <a16:creationId xmlns:a16="http://schemas.microsoft.com/office/drawing/2014/main" id="{17AA692A-8B9A-B5A6-A22D-1E8C5B76344B}"/>
            </a:ext>
          </a:extLst>
        </cdr:cNvPr>
        <cdr:cNvSpPr txBox="1"/>
      </cdr:nvSpPr>
      <cdr:spPr>
        <a:xfrm xmlns:a="http://schemas.openxmlformats.org/drawingml/2006/main">
          <a:off x="1198908" y="0"/>
          <a:ext cx="2312641" cy="764065"/>
        </a:xfrm>
        <a:prstGeom xmlns:a="http://schemas.openxmlformats.org/drawingml/2006/main" prst="rect">
          <a:avLst/>
        </a:prstGeom>
        <a:solidFill xmlns:a="http://schemas.openxmlformats.org/drawingml/2006/main">
          <a:srgbClr val="C89058"/>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kern="1200" dirty="0">
              <a:solidFill>
                <a:sysClr val="windowText" lastClr="000000"/>
              </a:solidFill>
              <a:latin typeface="Arial" panose="020B0604020202020204" pitchFamily="34" charset="0"/>
              <a:cs typeface="Arial" panose="020B0604020202020204" pitchFamily="34" charset="0"/>
            </a:rPr>
            <a:t>Nē, atlases procedūra bija</a:t>
          </a:r>
          <a:r>
            <a:rPr lang="en-GB" sz="900" b="1" kern="1200" dirty="0">
              <a:solidFill>
                <a:sysClr val="windowText" lastClr="000000"/>
              </a:solidFill>
              <a:latin typeface="Arial" panose="020B0604020202020204" pitchFamily="34" charset="0"/>
              <a:cs typeface="Arial" panose="020B0604020202020204" pitchFamily="34" charset="0"/>
            </a:rPr>
            <a:t> </a:t>
          </a:r>
          <a:r>
            <a:rPr lang="lv-LV" sz="900" b="1" kern="1200" dirty="0">
              <a:solidFill>
                <a:sysClr val="windowText" lastClr="000000"/>
              </a:solidFill>
              <a:latin typeface="Arial" panose="020B0604020202020204" pitchFamily="34" charset="0"/>
              <a:cs typeface="Arial" panose="020B0604020202020204" pitchFamily="34" charset="0"/>
            </a:rPr>
            <a:t>caurskatāma un neradās</a:t>
          </a:r>
          <a:r>
            <a:rPr lang="en-GB" sz="900" b="1" kern="1200" dirty="0">
              <a:latin typeface="Arial" panose="020B0604020202020204" pitchFamily="34" charset="0"/>
              <a:cs typeface="Arial" panose="020B0604020202020204" pitchFamily="34" charset="0"/>
            </a:rPr>
            <a:t> </a:t>
          </a:r>
          <a:r>
            <a:rPr lang="lv-LV" sz="900" b="1" kern="1200" dirty="0">
              <a:solidFill>
                <a:sysClr val="windowText" lastClr="000000"/>
              </a:solidFill>
              <a:latin typeface="Arial" panose="020B0604020202020204" pitchFamily="34" charset="0"/>
              <a:cs typeface="Arial" panose="020B0604020202020204" pitchFamily="34" charset="0"/>
            </a:rPr>
            <a:t>nekādas šaubas</a:t>
          </a:r>
        </a:p>
      </cdr:txBody>
    </cdr:sp>
  </cdr:relSizeAnchor>
  <cdr:relSizeAnchor xmlns:cdr="http://schemas.openxmlformats.org/drawingml/2006/chartDrawing">
    <cdr:from>
      <cdr:x>0.50507</cdr:x>
      <cdr:y>0</cdr:y>
    </cdr:from>
    <cdr:to>
      <cdr:x>0.63387</cdr:x>
      <cdr:y>0.19928</cdr:y>
    </cdr:to>
    <cdr:sp macro="" textlink="">
      <cdr:nvSpPr>
        <cdr:cNvPr id="3" name="TextBox 1">
          <a:extLst xmlns:a="http://schemas.openxmlformats.org/drawingml/2006/main">
            <a:ext uri="{FF2B5EF4-FFF2-40B4-BE49-F238E27FC236}">
              <a16:creationId xmlns:a16="http://schemas.microsoft.com/office/drawing/2014/main" id="{17AA692A-8B9A-B5A6-A22D-1E8C5B76344B}"/>
            </a:ext>
          </a:extLst>
        </cdr:cNvPr>
        <cdr:cNvSpPr txBox="1"/>
      </cdr:nvSpPr>
      <cdr:spPr>
        <a:xfrm xmlns:a="http://schemas.openxmlformats.org/drawingml/2006/main">
          <a:off x="3511550" y="0"/>
          <a:ext cx="895504" cy="764065"/>
        </a:xfrm>
        <a:prstGeom xmlns:a="http://schemas.openxmlformats.org/drawingml/2006/main" prst="rect">
          <a:avLst/>
        </a:prstGeom>
        <a:solidFill xmlns:a="http://schemas.openxmlformats.org/drawingml/2006/main">
          <a:srgbClr val="C3D6CC"/>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kern="1200">
              <a:solidFill>
                <a:sysClr val="windowText" lastClr="000000"/>
              </a:solidFill>
              <a:latin typeface="Arial" panose="020B0604020202020204" pitchFamily="34" charset="0"/>
              <a:cs typeface="Arial" panose="020B0604020202020204" pitchFamily="34" charset="0"/>
            </a:rPr>
            <a:t>Daļēji varētu to pieņemt par iemeslu tam, ka uzņēmums neuzvarēja</a:t>
          </a:r>
        </a:p>
      </cdr:txBody>
    </cdr:sp>
  </cdr:relSizeAnchor>
  <cdr:relSizeAnchor xmlns:cdr="http://schemas.openxmlformats.org/drawingml/2006/chartDrawing">
    <cdr:from>
      <cdr:x>0.63387</cdr:x>
      <cdr:y>0</cdr:y>
    </cdr:from>
    <cdr:to>
      <cdr:x>0.80007</cdr:x>
      <cdr:y>0.19928</cdr:y>
    </cdr:to>
    <cdr:sp macro="" textlink="">
      <cdr:nvSpPr>
        <cdr:cNvPr id="4" name="TextBox 1">
          <a:extLst xmlns:a="http://schemas.openxmlformats.org/drawingml/2006/main">
            <a:ext uri="{FF2B5EF4-FFF2-40B4-BE49-F238E27FC236}">
              <a16:creationId xmlns:a16="http://schemas.microsoft.com/office/drawing/2014/main" id="{17AA692A-8B9A-B5A6-A22D-1E8C5B76344B}"/>
            </a:ext>
          </a:extLst>
        </cdr:cNvPr>
        <cdr:cNvSpPr txBox="1"/>
      </cdr:nvSpPr>
      <cdr:spPr>
        <a:xfrm xmlns:a="http://schemas.openxmlformats.org/drawingml/2006/main">
          <a:off x="4407054" y="0"/>
          <a:ext cx="1155546" cy="764065"/>
        </a:xfrm>
        <a:prstGeom xmlns:a="http://schemas.openxmlformats.org/drawingml/2006/main" prst="rect">
          <a:avLst/>
        </a:prstGeom>
        <a:solidFill xmlns:a="http://schemas.openxmlformats.org/drawingml/2006/main">
          <a:srgbClr val="4C8264"/>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kern="1200">
              <a:solidFill>
                <a:schemeClr val="bg1"/>
              </a:solidFill>
              <a:latin typeface="Arial" panose="020B0604020202020204" pitchFamily="34" charset="0"/>
              <a:cs typeface="Arial" panose="020B0604020202020204" pitchFamily="34" charset="0"/>
            </a:rPr>
            <a:t>Jā, korupcija ietekmēja uzņēmuma izredzes uzvarēt iepirkumu procedūrā</a:t>
          </a:r>
        </a:p>
      </cdr:txBody>
    </cdr:sp>
  </cdr:relSizeAnchor>
  <cdr:relSizeAnchor xmlns:cdr="http://schemas.openxmlformats.org/drawingml/2006/chartDrawing">
    <cdr:from>
      <cdr:x>0.80007</cdr:x>
      <cdr:y>0</cdr:y>
    </cdr:from>
    <cdr:to>
      <cdr:x>0.92429</cdr:x>
      <cdr:y>0.19928</cdr:y>
    </cdr:to>
    <cdr:sp macro="" textlink="">
      <cdr:nvSpPr>
        <cdr:cNvPr id="5" name="TextBox 1">
          <a:extLst xmlns:a="http://schemas.openxmlformats.org/drawingml/2006/main">
            <a:ext uri="{FF2B5EF4-FFF2-40B4-BE49-F238E27FC236}">
              <a16:creationId xmlns:a16="http://schemas.microsoft.com/office/drawing/2014/main" id="{17AA692A-8B9A-B5A6-A22D-1E8C5B76344B}"/>
            </a:ext>
          </a:extLst>
        </cdr:cNvPr>
        <cdr:cNvSpPr txBox="1"/>
      </cdr:nvSpPr>
      <cdr:spPr>
        <a:xfrm xmlns:a="http://schemas.openxmlformats.org/drawingml/2006/main">
          <a:off x="5562600" y="0"/>
          <a:ext cx="863600" cy="764065"/>
        </a:xfrm>
        <a:prstGeom xmlns:a="http://schemas.openxmlformats.org/drawingml/2006/main" prst="rect">
          <a:avLst/>
        </a:prstGeom>
        <a:solidFill xmlns:a="http://schemas.openxmlformats.org/drawingml/2006/main">
          <a:schemeClr val="bg1">
            <a:lumMod val="75000"/>
          </a:schemeClr>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kern="1200">
              <a:solidFill>
                <a:sysClr val="windowText" lastClr="000000"/>
              </a:solidFill>
              <a:latin typeface="Arial" panose="020B0604020202020204" pitchFamily="34" charset="0"/>
              <a:cs typeface="Arial" panose="020B0604020202020204" pitchFamily="34" charset="0"/>
            </a:rPr>
            <a:t>Grūti pateikt</a:t>
          </a:r>
          <a:endParaRPr lang="lv-LV" sz="900" b="1" kern="120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0.49409</cdr:x>
      <cdr:y>0.74949</cdr:y>
    </cdr:from>
    <cdr:to>
      <cdr:x>0.71117</cdr:x>
      <cdr:y>0.74949</cdr:y>
    </cdr:to>
    <cdr:cxnSp macro="">
      <cdr:nvCxnSpPr>
        <cdr:cNvPr id="2" name="Straight Arrow Connector 1">
          <a:extLst xmlns:a="http://schemas.openxmlformats.org/drawingml/2006/main">
            <a:ext uri="{FF2B5EF4-FFF2-40B4-BE49-F238E27FC236}">
              <a16:creationId xmlns:a16="http://schemas.microsoft.com/office/drawing/2014/main" id="{0AECBD42-CE87-B8D0-4FF8-EAE82259B112}"/>
            </a:ext>
          </a:extLst>
        </cdr:cNvPr>
        <cdr:cNvCxnSpPr/>
      </cdr:nvCxnSpPr>
      <cdr:spPr>
        <a:xfrm xmlns:a="http://schemas.openxmlformats.org/drawingml/2006/main">
          <a:off x="3319449" y="3282892"/>
          <a:ext cx="1458407" cy="0"/>
        </a:xfrm>
        <a:prstGeom xmlns:a="http://schemas.openxmlformats.org/drawingml/2006/main" prst="straightConnector1">
          <a:avLst/>
        </a:prstGeom>
        <a:ln xmlns:a="http://schemas.openxmlformats.org/drawingml/2006/main" w="12700">
          <a:solidFill>
            <a:srgbClr val="84AC9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4.xml><?xml version="1.0" encoding="utf-8"?>
<c:userShapes xmlns:c="http://schemas.openxmlformats.org/drawingml/2006/chart">
  <cdr:relSizeAnchor xmlns:cdr="http://schemas.openxmlformats.org/drawingml/2006/chartDrawing">
    <cdr:from>
      <cdr:x>0.58839</cdr:x>
      <cdr:y>0.94839</cdr:y>
    </cdr:from>
    <cdr:to>
      <cdr:x>0.69268</cdr:x>
      <cdr:y>0.94839</cdr:y>
    </cdr:to>
    <cdr:cxnSp macro="">
      <cdr:nvCxnSpPr>
        <cdr:cNvPr id="2" name="Straight Arrow Connector 1">
          <a:extLst xmlns:a="http://schemas.openxmlformats.org/drawingml/2006/main">
            <a:ext uri="{FF2B5EF4-FFF2-40B4-BE49-F238E27FC236}">
              <a16:creationId xmlns:a16="http://schemas.microsoft.com/office/drawing/2014/main" id="{A72D5269-D3CC-05AA-D393-04BD905992B9}"/>
            </a:ext>
          </a:extLst>
        </cdr:cNvPr>
        <cdr:cNvCxnSpPr/>
      </cdr:nvCxnSpPr>
      <cdr:spPr>
        <a:xfrm xmlns:a="http://schemas.openxmlformats.org/drawingml/2006/main">
          <a:off x="2719993" y="5195331"/>
          <a:ext cx="482138" cy="0"/>
        </a:xfrm>
        <a:prstGeom xmlns:a="http://schemas.openxmlformats.org/drawingml/2006/main" prst="straightConnector1">
          <a:avLst/>
        </a:prstGeom>
        <a:ln xmlns:a="http://schemas.openxmlformats.org/drawingml/2006/main" w="12700">
          <a:solidFill>
            <a:srgbClr val="84AC9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5.xml><?xml version="1.0" encoding="utf-8"?>
<c:userShapes xmlns:c="http://schemas.openxmlformats.org/drawingml/2006/chart">
  <cdr:relSizeAnchor xmlns:cdr="http://schemas.openxmlformats.org/drawingml/2006/chartDrawing">
    <cdr:from>
      <cdr:x>0</cdr:x>
      <cdr:y>0.31326</cdr:y>
    </cdr:from>
    <cdr:to>
      <cdr:x>0.234</cdr:x>
      <cdr:y>0.39269</cdr:y>
    </cdr:to>
    <cdr:sp macro="" textlink="">
      <cdr:nvSpPr>
        <cdr:cNvPr id="2" name="TextBox 1">
          <a:extLst xmlns:a="http://schemas.openxmlformats.org/drawingml/2006/main">
            <a:ext uri="{FF2B5EF4-FFF2-40B4-BE49-F238E27FC236}">
              <a16:creationId xmlns:a16="http://schemas.microsoft.com/office/drawing/2014/main" id="{2BF4EB22-C322-4576-CB2A-7A329F52A4B7}"/>
            </a:ext>
          </a:extLst>
        </cdr:cNvPr>
        <cdr:cNvSpPr txBox="1"/>
      </cdr:nvSpPr>
      <cdr:spPr>
        <a:xfrm xmlns:a="http://schemas.openxmlformats.org/drawingml/2006/main">
          <a:off x="0" y="1551564"/>
          <a:ext cx="1346225" cy="3934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000" b="1" kern="1200">
              <a:solidFill>
                <a:sysClr val="windowText" lastClr="000000"/>
              </a:solidFill>
              <a:latin typeface="Arial" panose="020B0604020202020204" pitchFamily="34" charset="0"/>
              <a:cs typeface="Arial" panose="020B0604020202020204" pitchFamily="34" charset="0"/>
            </a:rPr>
            <a:t>Uzņēmuma statuss</a:t>
          </a:r>
          <a:endParaRPr lang="lv-LV" sz="1000" b="1" kern="12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0.56273</cdr:y>
    </cdr:from>
    <cdr:to>
      <cdr:x>0.234</cdr:x>
      <cdr:y>0.64216</cdr:y>
    </cdr:to>
    <cdr:sp macro="" textlink="">
      <cdr:nvSpPr>
        <cdr:cNvPr id="3" name="TextBox 1">
          <a:extLst xmlns:a="http://schemas.openxmlformats.org/drawingml/2006/main">
            <a:ext uri="{FF2B5EF4-FFF2-40B4-BE49-F238E27FC236}">
              <a16:creationId xmlns:a16="http://schemas.microsoft.com/office/drawing/2014/main" id="{65D207FD-AB14-8638-7E38-62ECFB7E49D4}"/>
            </a:ext>
          </a:extLst>
        </cdr:cNvPr>
        <cdr:cNvSpPr txBox="1"/>
      </cdr:nvSpPr>
      <cdr:spPr>
        <a:xfrm xmlns:a="http://schemas.openxmlformats.org/drawingml/2006/main">
          <a:off x="0" y="2787184"/>
          <a:ext cx="1346225" cy="3934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000" b="1" kern="1200">
              <a:solidFill>
                <a:sysClr val="windowText" lastClr="000000"/>
              </a:solidFill>
              <a:latin typeface="Arial" panose="020B0604020202020204" pitchFamily="34" charset="0"/>
              <a:cs typeface="Arial" panose="020B0604020202020204" pitchFamily="34" charset="0"/>
            </a:rPr>
            <a:t>Reģions</a:t>
          </a:r>
          <a:endParaRPr lang="lv-LV" sz="1000" b="1" kern="120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0.15989</cdr:x>
      <cdr:y>0</cdr:y>
    </cdr:from>
    <cdr:to>
      <cdr:x>0.4456</cdr:x>
      <cdr:y>0.10069</cdr:y>
    </cdr:to>
    <cdr:sp macro="" textlink="">
      <cdr:nvSpPr>
        <cdr:cNvPr id="2" name="TextBox 1">
          <a:extLst xmlns:a="http://schemas.openxmlformats.org/drawingml/2006/main">
            <a:ext uri="{FF2B5EF4-FFF2-40B4-BE49-F238E27FC236}">
              <a16:creationId xmlns:a16="http://schemas.microsoft.com/office/drawing/2014/main" id="{5F9E13EB-ADEB-6E31-1239-B925BAF41320}"/>
            </a:ext>
          </a:extLst>
        </cdr:cNvPr>
        <cdr:cNvSpPr txBox="1"/>
      </cdr:nvSpPr>
      <cdr:spPr>
        <a:xfrm xmlns:a="http://schemas.openxmlformats.org/drawingml/2006/main">
          <a:off x="1073150" y="0"/>
          <a:ext cx="1917700" cy="368300"/>
        </a:xfrm>
        <a:prstGeom xmlns:a="http://schemas.openxmlformats.org/drawingml/2006/main" prst="rect">
          <a:avLst/>
        </a:prstGeom>
        <a:solidFill xmlns:a="http://schemas.openxmlformats.org/drawingml/2006/main">
          <a:srgbClr val="0F552E"/>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kern="1200" dirty="0">
              <a:solidFill>
                <a:schemeClr val="bg1"/>
              </a:solidFill>
              <a:latin typeface="Arial" panose="020B0604020202020204" pitchFamily="34" charset="0"/>
              <a:cs typeface="Arial" panose="020B0604020202020204" pitchFamily="34" charset="0"/>
            </a:rPr>
            <a:t>Jebkura</a:t>
          </a:r>
          <a:r>
            <a:rPr lang="en-GB" sz="900" b="1" kern="1200" baseline="0" dirty="0">
              <a:solidFill>
                <a:schemeClr val="bg1"/>
              </a:solidFill>
              <a:latin typeface="Arial" panose="020B0604020202020204" pitchFamily="34" charset="0"/>
              <a:cs typeface="Arial" panose="020B0604020202020204" pitchFamily="34" charset="0"/>
            </a:rPr>
            <a:t> dāvana ir kukulis</a:t>
          </a:r>
          <a:endParaRPr lang="lv-LV" sz="900" b="1" kern="12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0.4456</cdr:x>
      <cdr:y>0</cdr:y>
    </cdr:from>
    <cdr:to>
      <cdr:x>0.52715</cdr:x>
      <cdr:y>0.10069</cdr:y>
    </cdr:to>
    <cdr:sp macro="" textlink="">
      <cdr:nvSpPr>
        <cdr:cNvPr id="4" name="TextBox 1">
          <a:extLst xmlns:a="http://schemas.openxmlformats.org/drawingml/2006/main">
            <a:ext uri="{FF2B5EF4-FFF2-40B4-BE49-F238E27FC236}">
              <a16:creationId xmlns:a16="http://schemas.microsoft.com/office/drawing/2014/main" id="{CC6DA782-338D-1A2D-DDE3-AC0990A466B5}"/>
            </a:ext>
          </a:extLst>
        </cdr:cNvPr>
        <cdr:cNvSpPr txBox="1"/>
      </cdr:nvSpPr>
      <cdr:spPr>
        <a:xfrm xmlns:a="http://schemas.openxmlformats.org/drawingml/2006/main">
          <a:off x="2990850" y="0"/>
          <a:ext cx="547341" cy="368300"/>
        </a:xfrm>
        <a:prstGeom xmlns:a="http://schemas.openxmlformats.org/drawingml/2006/main" prst="rect">
          <a:avLst/>
        </a:prstGeom>
        <a:solidFill xmlns:a="http://schemas.openxmlformats.org/drawingml/2006/main">
          <a:srgbClr val="4C8264"/>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kern="1200" dirty="0">
              <a:solidFill>
                <a:schemeClr val="bg1"/>
              </a:solidFill>
              <a:latin typeface="Arial" panose="020B0604020202020204" pitchFamily="34" charset="0"/>
              <a:cs typeface="Arial" panose="020B0604020202020204" pitchFamily="34" charset="0"/>
            </a:rPr>
            <a:t>1–10 EUR</a:t>
          </a:r>
          <a:endParaRPr lang="lv-LV" sz="900" b="1" kern="12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0.52696</cdr:x>
      <cdr:y>0</cdr:y>
    </cdr:from>
    <cdr:to>
      <cdr:x>0.58562</cdr:x>
      <cdr:y>0.10069</cdr:y>
    </cdr:to>
    <cdr:sp macro="" textlink="">
      <cdr:nvSpPr>
        <cdr:cNvPr id="5" name="TextBox 1">
          <a:extLst xmlns:a="http://schemas.openxmlformats.org/drawingml/2006/main">
            <a:ext uri="{FF2B5EF4-FFF2-40B4-BE49-F238E27FC236}">
              <a16:creationId xmlns:a16="http://schemas.microsoft.com/office/drawing/2014/main" id="{CC6DA782-338D-1A2D-DDE3-AC0990A466B5}"/>
            </a:ext>
          </a:extLst>
        </cdr:cNvPr>
        <cdr:cNvSpPr txBox="1"/>
      </cdr:nvSpPr>
      <cdr:spPr>
        <a:xfrm xmlns:a="http://schemas.openxmlformats.org/drawingml/2006/main">
          <a:off x="3536951" y="0"/>
          <a:ext cx="393700" cy="368300"/>
        </a:xfrm>
        <a:prstGeom xmlns:a="http://schemas.openxmlformats.org/drawingml/2006/main" prst="rect">
          <a:avLst/>
        </a:prstGeom>
        <a:solidFill xmlns:a="http://schemas.openxmlformats.org/drawingml/2006/main">
          <a:srgbClr val="84AC94"/>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kern="1200" dirty="0">
              <a:solidFill>
                <a:sysClr val="windowText" lastClr="000000"/>
              </a:solidFill>
              <a:latin typeface="Arial" panose="020B0604020202020204" pitchFamily="34" charset="0"/>
              <a:cs typeface="Arial" panose="020B0604020202020204" pitchFamily="34" charset="0"/>
            </a:rPr>
            <a:t>11–30 EUR</a:t>
          </a:r>
          <a:endParaRPr lang="lv-LV" sz="900" b="1" kern="12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0.58562</cdr:x>
      <cdr:y>0</cdr:y>
    </cdr:from>
    <cdr:to>
      <cdr:x>0.65108</cdr:x>
      <cdr:y>0.10069</cdr:y>
    </cdr:to>
    <cdr:sp macro="" textlink="">
      <cdr:nvSpPr>
        <cdr:cNvPr id="6" name="TextBox 1">
          <a:extLst xmlns:a="http://schemas.openxmlformats.org/drawingml/2006/main">
            <a:ext uri="{FF2B5EF4-FFF2-40B4-BE49-F238E27FC236}">
              <a16:creationId xmlns:a16="http://schemas.microsoft.com/office/drawing/2014/main" id="{CC6DA782-338D-1A2D-DDE3-AC0990A466B5}"/>
            </a:ext>
          </a:extLst>
        </cdr:cNvPr>
        <cdr:cNvSpPr txBox="1"/>
      </cdr:nvSpPr>
      <cdr:spPr>
        <a:xfrm xmlns:a="http://schemas.openxmlformats.org/drawingml/2006/main">
          <a:off x="3930650" y="0"/>
          <a:ext cx="439391" cy="368300"/>
        </a:xfrm>
        <a:prstGeom xmlns:a="http://schemas.openxmlformats.org/drawingml/2006/main" prst="rect">
          <a:avLst/>
        </a:prstGeom>
        <a:solidFill xmlns:a="http://schemas.openxmlformats.org/drawingml/2006/main">
          <a:srgbClr val="C3D6CC"/>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kern="1200" dirty="0">
              <a:solidFill>
                <a:sysClr val="windowText" lastClr="000000"/>
              </a:solidFill>
              <a:latin typeface="Arial" panose="020B0604020202020204" pitchFamily="34" charset="0"/>
              <a:cs typeface="Arial" panose="020B0604020202020204" pitchFamily="34" charset="0"/>
            </a:rPr>
            <a:t>31–50 EUR</a:t>
          </a:r>
          <a:endParaRPr lang="lv-LV" sz="900" b="1" kern="12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0.6509</cdr:x>
      <cdr:y>0</cdr:y>
    </cdr:from>
    <cdr:to>
      <cdr:x>0.72677</cdr:x>
      <cdr:y>0.10069</cdr:y>
    </cdr:to>
    <cdr:sp macro="" textlink="">
      <cdr:nvSpPr>
        <cdr:cNvPr id="7" name="TextBox 1">
          <a:extLst xmlns:a="http://schemas.openxmlformats.org/drawingml/2006/main">
            <a:ext uri="{FF2B5EF4-FFF2-40B4-BE49-F238E27FC236}">
              <a16:creationId xmlns:a16="http://schemas.microsoft.com/office/drawing/2014/main" id="{CC6DA782-338D-1A2D-DDE3-AC0990A466B5}"/>
            </a:ext>
          </a:extLst>
        </cdr:cNvPr>
        <cdr:cNvSpPr txBox="1"/>
      </cdr:nvSpPr>
      <cdr:spPr>
        <a:xfrm xmlns:a="http://schemas.openxmlformats.org/drawingml/2006/main">
          <a:off x="4368800" y="0"/>
          <a:ext cx="509241" cy="368300"/>
        </a:xfrm>
        <a:prstGeom xmlns:a="http://schemas.openxmlformats.org/drawingml/2006/main" prst="rect">
          <a:avLst/>
        </a:prstGeom>
        <a:solidFill xmlns:a="http://schemas.openxmlformats.org/drawingml/2006/main">
          <a:srgbClr val="E4C7AA"/>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kern="1200" dirty="0">
              <a:solidFill>
                <a:sysClr val="windowText" lastClr="000000"/>
              </a:solidFill>
              <a:latin typeface="Arial" panose="020B0604020202020204" pitchFamily="34" charset="0"/>
              <a:cs typeface="Arial" panose="020B0604020202020204" pitchFamily="34" charset="0"/>
            </a:rPr>
            <a:t>51–100 EUR</a:t>
          </a:r>
          <a:endParaRPr lang="lv-LV" sz="900" b="1" kern="12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0.72658</cdr:x>
      <cdr:y>0</cdr:y>
    </cdr:from>
    <cdr:to>
      <cdr:x>0.83633</cdr:x>
      <cdr:y>0.10069</cdr:y>
    </cdr:to>
    <cdr:sp macro="" textlink="">
      <cdr:nvSpPr>
        <cdr:cNvPr id="8" name="TextBox 1">
          <a:extLst xmlns:a="http://schemas.openxmlformats.org/drawingml/2006/main">
            <a:ext uri="{FF2B5EF4-FFF2-40B4-BE49-F238E27FC236}">
              <a16:creationId xmlns:a16="http://schemas.microsoft.com/office/drawing/2014/main" id="{CC6DA782-338D-1A2D-DDE3-AC0990A466B5}"/>
            </a:ext>
          </a:extLst>
        </cdr:cNvPr>
        <cdr:cNvSpPr txBox="1"/>
      </cdr:nvSpPr>
      <cdr:spPr>
        <a:xfrm xmlns:a="http://schemas.openxmlformats.org/drawingml/2006/main">
          <a:off x="4876801" y="0"/>
          <a:ext cx="736600" cy="368300"/>
        </a:xfrm>
        <a:prstGeom xmlns:a="http://schemas.openxmlformats.org/drawingml/2006/main" prst="rect">
          <a:avLst/>
        </a:prstGeom>
        <a:solidFill xmlns:a="http://schemas.openxmlformats.org/drawingml/2006/main">
          <a:srgbClr val="C89058"/>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kern="1200" dirty="0">
              <a:solidFill>
                <a:sysClr val="windowText" lastClr="000000"/>
              </a:solidFill>
              <a:latin typeface="Arial" panose="020B0604020202020204" pitchFamily="34" charset="0"/>
              <a:cs typeface="Arial" panose="020B0604020202020204" pitchFamily="34" charset="0"/>
            </a:rPr>
            <a:t>Vairāk nekā 100 EUR</a:t>
          </a:r>
          <a:endParaRPr lang="lv-LV" sz="900" b="1" kern="12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0.83633</cdr:x>
      <cdr:y>0</cdr:y>
    </cdr:from>
    <cdr:to>
      <cdr:x>0.91391</cdr:x>
      <cdr:y>0.10069</cdr:y>
    </cdr:to>
    <cdr:sp macro="" textlink="">
      <cdr:nvSpPr>
        <cdr:cNvPr id="9" name="TextBox 1">
          <a:extLst xmlns:a="http://schemas.openxmlformats.org/drawingml/2006/main">
            <a:ext uri="{FF2B5EF4-FFF2-40B4-BE49-F238E27FC236}">
              <a16:creationId xmlns:a16="http://schemas.microsoft.com/office/drawing/2014/main" id="{CC6DA782-338D-1A2D-DDE3-AC0990A466B5}"/>
            </a:ext>
          </a:extLst>
        </cdr:cNvPr>
        <cdr:cNvSpPr txBox="1"/>
      </cdr:nvSpPr>
      <cdr:spPr>
        <a:xfrm xmlns:a="http://schemas.openxmlformats.org/drawingml/2006/main">
          <a:off x="5613401" y="0"/>
          <a:ext cx="520699" cy="368300"/>
        </a:xfrm>
        <a:prstGeom xmlns:a="http://schemas.openxmlformats.org/drawingml/2006/main" prst="rect">
          <a:avLst/>
        </a:prstGeom>
        <a:solidFill xmlns:a="http://schemas.openxmlformats.org/drawingml/2006/main">
          <a:schemeClr val="bg1">
            <a:lumMod val="75000"/>
          </a:schemeClr>
        </a:solidFill>
      </cdr:spPr>
      <cdr:txBody>
        <a:bodyPr xmlns:a="http://schemas.openxmlformats.org/drawingml/2006/main" wrap="square" lIns="36000" r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kern="1200" dirty="0">
              <a:solidFill>
                <a:sysClr val="windowText" lastClr="000000"/>
              </a:solidFill>
              <a:latin typeface="Arial" panose="020B0604020202020204" pitchFamily="34" charset="0"/>
              <a:cs typeface="Arial" panose="020B0604020202020204" pitchFamily="34" charset="0"/>
            </a:rPr>
            <a:t>Nevēlas atbildēt</a:t>
          </a:r>
          <a:endParaRPr lang="lv-LV" sz="900" b="1" kern="1200"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0.58319</cdr:x>
      <cdr:y>0.83119</cdr:y>
    </cdr:from>
    <cdr:to>
      <cdr:x>0.7772</cdr:x>
      <cdr:y>0.83119</cdr:y>
    </cdr:to>
    <cdr:cxnSp macro="">
      <cdr:nvCxnSpPr>
        <cdr:cNvPr id="2" name="Straight Arrow Connector 1">
          <a:extLst xmlns:a="http://schemas.openxmlformats.org/drawingml/2006/main">
            <a:ext uri="{FF2B5EF4-FFF2-40B4-BE49-F238E27FC236}">
              <a16:creationId xmlns:a16="http://schemas.microsoft.com/office/drawing/2014/main" id="{E3C55018-28F3-F111-6972-420CC05994F1}"/>
            </a:ext>
          </a:extLst>
        </cdr:cNvPr>
        <cdr:cNvCxnSpPr/>
      </cdr:nvCxnSpPr>
      <cdr:spPr>
        <a:xfrm xmlns:a="http://schemas.openxmlformats.org/drawingml/2006/main">
          <a:off x="2695979" y="4497985"/>
          <a:ext cx="896850" cy="0"/>
        </a:xfrm>
        <a:prstGeom xmlns:a="http://schemas.openxmlformats.org/drawingml/2006/main" prst="straightConnector1">
          <a:avLst/>
        </a:prstGeom>
        <a:ln xmlns:a="http://schemas.openxmlformats.org/drawingml/2006/main" w="12700">
          <a:solidFill>
            <a:srgbClr val="84AC9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8.xml><?xml version="1.0" encoding="utf-8"?>
<c:userShapes xmlns:c="http://schemas.openxmlformats.org/drawingml/2006/chart">
  <cdr:relSizeAnchor xmlns:cdr="http://schemas.openxmlformats.org/drawingml/2006/chartDrawing">
    <cdr:from>
      <cdr:x>0.24244</cdr:x>
      <cdr:y>0.04347</cdr:y>
    </cdr:from>
    <cdr:to>
      <cdr:x>0.49039</cdr:x>
      <cdr:y>0.18114</cdr:y>
    </cdr:to>
    <cdr:sp macro="" textlink="">
      <cdr:nvSpPr>
        <cdr:cNvPr id="2" name="TextBox 113">
          <a:extLst xmlns:a="http://schemas.openxmlformats.org/drawingml/2006/main">
            <a:ext uri="{FF2B5EF4-FFF2-40B4-BE49-F238E27FC236}">
              <a16:creationId xmlns:a16="http://schemas.microsoft.com/office/drawing/2014/main" id="{19648F22-3AB4-2C26-1AEC-FDFD708D5CB0}"/>
            </a:ext>
          </a:extLst>
        </cdr:cNvPr>
        <cdr:cNvSpPr txBox="1"/>
      </cdr:nvSpPr>
      <cdr:spPr>
        <a:xfrm xmlns:a="http://schemas.openxmlformats.org/drawingml/2006/main">
          <a:off x="1125678" y="223520"/>
          <a:ext cx="1151277" cy="70788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lv-LV" sz="1000" kern="1200" noProof="1">
              <a:latin typeface="Arial" panose="020B0604020202020204" pitchFamily="34" charset="0"/>
              <a:cs typeface="Arial" panose="020B0604020202020204" pitchFamily="34" charset="0"/>
            </a:rPr>
            <a:t>Valsts</a:t>
          </a:r>
          <a:br>
            <a:rPr lang="lv-LV" sz="1000" kern="1200" noProof="1">
              <a:latin typeface="Arial" panose="020B0604020202020204" pitchFamily="34" charset="0"/>
              <a:cs typeface="Arial" panose="020B0604020202020204" pitchFamily="34" charset="0"/>
            </a:rPr>
          </a:br>
          <a:r>
            <a:rPr lang="lv-LV" sz="1000" kern="1200" noProof="1">
              <a:latin typeface="Arial" panose="020B0604020202020204" pitchFamily="34" charset="0"/>
              <a:cs typeface="Arial" panose="020B0604020202020204" pitchFamily="34" charset="0"/>
            </a:rPr>
            <a:t>ugunsdzēsības</a:t>
          </a:r>
          <a:br>
            <a:rPr lang="lv-LV" sz="1000" kern="1200" noProof="1">
              <a:latin typeface="Arial" panose="020B0604020202020204" pitchFamily="34" charset="0"/>
              <a:cs typeface="Arial" panose="020B0604020202020204" pitchFamily="34" charset="0"/>
            </a:rPr>
          </a:br>
          <a:r>
            <a:rPr lang="lv-LV" sz="1000" kern="1200" noProof="1">
              <a:latin typeface="Arial" panose="020B0604020202020204" pitchFamily="34" charset="0"/>
              <a:cs typeface="Arial" panose="020B0604020202020204" pitchFamily="34" charset="0"/>
            </a:rPr>
            <a:t>un glābšanas</a:t>
          </a:r>
          <a:br>
            <a:rPr lang="lv-LV" sz="1000" kern="1200" noProof="1">
              <a:latin typeface="Arial" panose="020B0604020202020204" pitchFamily="34" charset="0"/>
              <a:cs typeface="Arial" panose="020B0604020202020204" pitchFamily="34" charset="0"/>
            </a:rPr>
          </a:br>
          <a:r>
            <a:rPr lang="lv-LV" sz="1000" kern="1200" noProof="1">
              <a:latin typeface="Arial" panose="020B0604020202020204" pitchFamily="34" charset="0"/>
              <a:cs typeface="Arial" panose="020B0604020202020204" pitchFamily="34" charset="0"/>
            </a:rPr>
            <a:t>dienests (VUGD)</a:t>
          </a: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0.23834</cdr:y>
    </cdr:from>
    <cdr:to>
      <cdr:x>0.15727</cdr:x>
      <cdr:y>0.30748</cdr:y>
    </cdr:to>
    <cdr:sp macro="" textlink="">
      <cdr:nvSpPr>
        <cdr:cNvPr id="2" name="TextBox 1">
          <a:extLst xmlns:a="http://schemas.openxmlformats.org/drawingml/2006/main">
            <a:ext uri="{FF2B5EF4-FFF2-40B4-BE49-F238E27FC236}">
              <a16:creationId xmlns:a16="http://schemas.microsoft.com/office/drawing/2014/main" id="{7F125A42-4536-A5E4-D12F-16AC19A32BA3}"/>
            </a:ext>
          </a:extLst>
        </cdr:cNvPr>
        <cdr:cNvSpPr txBox="1"/>
      </cdr:nvSpPr>
      <cdr:spPr>
        <a:xfrm xmlns:a="http://schemas.openxmlformats.org/drawingml/2006/main">
          <a:off x="-729615" y="973154"/>
          <a:ext cx="1346200" cy="2823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b="1" kern="1200" noProof="1">
              <a:solidFill>
                <a:sysClr val="windowText" lastClr="000000"/>
              </a:solidFill>
              <a:latin typeface="Arial" panose="020B0604020202020204" pitchFamily="34" charset="0"/>
              <a:cs typeface="Arial" panose="020B0604020202020204" pitchFamily="34" charset="0"/>
            </a:rPr>
            <a:t>Uzņēmuma statuss</a:t>
          </a:r>
        </a:p>
      </cdr:txBody>
    </cdr:sp>
  </cdr:relSizeAnchor>
  <cdr:relSizeAnchor xmlns:cdr="http://schemas.openxmlformats.org/drawingml/2006/chartDrawing">
    <cdr:from>
      <cdr:x>0</cdr:x>
      <cdr:y>0.52521</cdr:y>
    </cdr:from>
    <cdr:to>
      <cdr:x>0.15727</cdr:x>
      <cdr:y>0.59825</cdr:y>
    </cdr:to>
    <cdr:sp macro="" textlink="">
      <cdr:nvSpPr>
        <cdr:cNvPr id="4" name="TextBox 1">
          <a:extLst xmlns:a="http://schemas.openxmlformats.org/drawingml/2006/main">
            <a:ext uri="{FF2B5EF4-FFF2-40B4-BE49-F238E27FC236}">
              <a16:creationId xmlns:a16="http://schemas.microsoft.com/office/drawing/2014/main" id="{754D4B4E-E750-08D7-50E1-64B8D1BA55E6}"/>
            </a:ext>
          </a:extLst>
        </cdr:cNvPr>
        <cdr:cNvSpPr txBox="1"/>
      </cdr:nvSpPr>
      <cdr:spPr>
        <a:xfrm xmlns:a="http://schemas.openxmlformats.org/drawingml/2006/main">
          <a:off x="-729615" y="2144459"/>
          <a:ext cx="1346200" cy="2982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noProof="1">
              <a:solidFill>
                <a:sysClr val="windowText" lastClr="000000"/>
              </a:solidFill>
              <a:latin typeface="Arial" panose="020B0604020202020204" pitchFamily="34" charset="0"/>
              <a:cs typeface="Arial" panose="020B0604020202020204" pitchFamily="34" charset="0"/>
            </a:rPr>
            <a:t>Reģions</a:t>
          </a:r>
        </a:p>
      </cdr:txBody>
    </cdr:sp>
  </cdr:relSizeAnchor>
  <cdr:relSizeAnchor xmlns:cdr="http://schemas.openxmlformats.org/drawingml/2006/chartDrawing">
    <cdr:from>
      <cdr:x>0.42359</cdr:x>
      <cdr:y>0</cdr:y>
    </cdr:from>
    <cdr:to>
      <cdr:x>0.52374</cdr:x>
      <cdr:y>0.10311</cdr:y>
    </cdr:to>
    <cdr:sp macro="" textlink="">
      <cdr:nvSpPr>
        <cdr:cNvPr id="8" name="TextBox 7">
          <a:extLst xmlns:a="http://schemas.openxmlformats.org/drawingml/2006/main">
            <a:ext uri="{FF2B5EF4-FFF2-40B4-BE49-F238E27FC236}">
              <a16:creationId xmlns:a16="http://schemas.microsoft.com/office/drawing/2014/main" id="{3023A152-AF69-3CA4-2D07-874C45F3A0B9}"/>
            </a:ext>
          </a:extLst>
        </cdr:cNvPr>
        <cdr:cNvSpPr txBox="1"/>
      </cdr:nvSpPr>
      <cdr:spPr>
        <a:xfrm xmlns:a="http://schemas.openxmlformats.org/drawingml/2006/main">
          <a:off x="3625846" y="0"/>
          <a:ext cx="857264" cy="421004"/>
        </a:xfrm>
        <a:prstGeom xmlns:a="http://schemas.openxmlformats.org/drawingml/2006/main" prst="rect">
          <a:avLst/>
        </a:prstGeom>
        <a:solidFill xmlns:a="http://schemas.openxmlformats.org/drawingml/2006/main">
          <a:srgbClr val="C89058"/>
        </a:solidFill>
      </cdr:spPr>
      <cdr:txBody>
        <a:bodyPr xmlns:a="http://schemas.openxmlformats.org/drawingml/2006/main" vertOverflow="overflow" horzOverflow="overflow" wrap="square" rtlCol="0" anchor="ctr" anchorCtr="0"/>
        <a:lstStyle xmlns:a="http://schemas.openxmlformats.org/drawingml/2006/main"/>
        <a:p xmlns:a="http://schemas.openxmlformats.org/drawingml/2006/main">
          <a:pPr algn="ctr"/>
          <a:r>
            <a:rPr lang="en-GB" sz="1000" b="1" kern="1200" dirty="0">
              <a:solidFill>
                <a:sysClr val="windowText" lastClr="000000"/>
              </a:solidFill>
              <a:latin typeface="Arial" panose="020B0604020202020204" pitchFamily="34" charset="0"/>
              <a:cs typeface="Arial" panose="020B0604020202020204" pitchFamily="34" charset="0"/>
            </a:rPr>
            <a:t>N</a:t>
          </a:r>
          <a:r>
            <a:rPr lang="lv-LV" sz="1000" b="1" kern="1200" baseline="0" dirty="0">
              <a:solidFill>
                <a:sysClr val="windowText" lastClr="000000"/>
              </a:solidFill>
              <a:latin typeface="Arial" panose="020B0604020202020204" pitchFamily="34" charset="0"/>
              <a:cs typeface="Arial" panose="020B0604020202020204" pitchFamily="34" charset="0"/>
            </a:rPr>
            <a:t>egodīgi</a:t>
          </a:r>
          <a:br>
            <a:rPr lang="en-GB" sz="1000" b="1" kern="1200" baseline="0" dirty="0">
              <a:solidFill>
                <a:sysClr val="windowText" lastClr="000000"/>
              </a:solidFill>
              <a:latin typeface="Arial" panose="020B0604020202020204" pitchFamily="34" charset="0"/>
              <a:cs typeface="Arial" panose="020B0604020202020204" pitchFamily="34" charset="0"/>
            </a:rPr>
          </a:br>
          <a:r>
            <a:rPr lang="en-GB" sz="1000" b="1" kern="1200" baseline="0" dirty="0">
              <a:solidFill>
                <a:sysClr val="windowText" lastClr="000000"/>
              </a:solidFill>
              <a:latin typeface="Arial" panose="020B0604020202020204" pitchFamily="34" charset="0"/>
              <a:cs typeface="Arial" panose="020B0604020202020204" pitchFamily="34" charset="0"/>
            </a:rPr>
            <a:t>(1–2)</a:t>
          </a:r>
          <a:endParaRPr lang="lv-LV" sz="1000" b="1" kern="12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0.68175</cdr:x>
      <cdr:y>0</cdr:y>
    </cdr:from>
    <cdr:to>
      <cdr:x>0.94362</cdr:x>
      <cdr:y>0.10311</cdr:y>
    </cdr:to>
    <cdr:sp macro="" textlink="">
      <cdr:nvSpPr>
        <cdr:cNvPr id="9" name="TextBox 1">
          <a:extLst xmlns:a="http://schemas.openxmlformats.org/drawingml/2006/main">
            <a:ext uri="{FF2B5EF4-FFF2-40B4-BE49-F238E27FC236}">
              <a16:creationId xmlns:a16="http://schemas.microsoft.com/office/drawing/2014/main" id="{3D32974E-9452-4FE6-E524-D965CA3997BB}"/>
            </a:ext>
          </a:extLst>
        </cdr:cNvPr>
        <cdr:cNvSpPr txBox="1"/>
      </cdr:nvSpPr>
      <cdr:spPr>
        <a:xfrm xmlns:a="http://schemas.openxmlformats.org/drawingml/2006/main">
          <a:off x="5835644" y="0"/>
          <a:ext cx="2241554" cy="421004"/>
        </a:xfrm>
        <a:prstGeom xmlns:a="http://schemas.openxmlformats.org/drawingml/2006/main" prst="rect">
          <a:avLst/>
        </a:prstGeom>
        <a:solidFill xmlns:a="http://schemas.openxmlformats.org/drawingml/2006/main">
          <a:srgbClr val="84AC94"/>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baseline="0">
              <a:solidFill>
                <a:sysClr val="windowText" lastClr="000000"/>
              </a:solidFill>
              <a:latin typeface="Arial" panose="020B0604020202020204" pitchFamily="34" charset="0"/>
              <a:cs typeface="Arial" panose="020B0604020202020204" pitchFamily="34" charset="0"/>
            </a:rPr>
            <a:t>Kopumā godīgi</a:t>
          </a:r>
          <a:r>
            <a:rPr lang="en-GB" sz="1000" b="1" kern="1200" baseline="0">
              <a:solidFill>
                <a:sysClr val="windowText" lastClr="000000"/>
              </a:solidFill>
              <a:latin typeface="Arial" panose="020B0604020202020204" pitchFamily="34" charset="0"/>
              <a:cs typeface="Arial" panose="020B0604020202020204" pitchFamily="34" charset="0"/>
            </a:rPr>
            <a:t> (4–5)</a:t>
          </a:r>
          <a:endParaRPr lang="lv-LV" sz="1000" b="1" kern="12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0.52374</cdr:x>
      <cdr:y>0</cdr:y>
    </cdr:from>
    <cdr:to>
      <cdr:x>0.68175</cdr:x>
      <cdr:y>0.10311</cdr:y>
    </cdr:to>
    <cdr:sp macro="" textlink="">
      <cdr:nvSpPr>
        <cdr:cNvPr id="10" name="TextBox 1">
          <a:extLst xmlns:a="http://schemas.openxmlformats.org/drawingml/2006/main">
            <a:ext uri="{FF2B5EF4-FFF2-40B4-BE49-F238E27FC236}">
              <a16:creationId xmlns:a16="http://schemas.microsoft.com/office/drawing/2014/main" id="{F04A039E-723A-C458-D483-7F7128CFC6B3}"/>
            </a:ext>
          </a:extLst>
        </cdr:cNvPr>
        <cdr:cNvSpPr txBox="1"/>
      </cdr:nvSpPr>
      <cdr:spPr>
        <a:xfrm xmlns:a="http://schemas.openxmlformats.org/drawingml/2006/main">
          <a:off x="4483110" y="0"/>
          <a:ext cx="1352534" cy="421004"/>
        </a:xfrm>
        <a:prstGeom xmlns:a="http://schemas.openxmlformats.org/drawingml/2006/main" prst="rect">
          <a:avLst/>
        </a:prstGeom>
        <a:solidFill xmlns:a="http://schemas.openxmlformats.org/drawingml/2006/main">
          <a:schemeClr val="accent4">
            <a:lumMod val="40000"/>
            <a:lumOff val="60000"/>
          </a:schemeClr>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kern="1200">
              <a:solidFill>
                <a:schemeClr val="tx1"/>
              </a:solidFill>
              <a:latin typeface="Arial" panose="020B0604020202020204" pitchFamily="34" charset="0"/>
              <a:cs typeface="Arial" panose="020B0604020202020204" pitchFamily="34" charset="0"/>
            </a:rPr>
            <a:t>Neitrāls</a:t>
          </a:r>
          <a:br>
            <a:rPr lang="en-GB" sz="1000" b="1" kern="1200">
              <a:solidFill>
                <a:schemeClr val="tx1"/>
              </a:solidFill>
              <a:latin typeface="Arial" panose="020B0604020202020204" pitchFamily="34" charset="0"/>
              <a:cs typeface="Arial" panose="020B0604020202020204" pitchFamily="34" charset="0"/>
            </a:rPr>
          </a:br>
          <a:r>
            <a:rPr lang="en-GB" sz="1000" b="1" kern="1200">
              <a:solidFill>
                <a:schemeClr val="tx1"/>
              </a:solidFill>
              <a:latin typeface="Arial" panose="020B0604020202020204" pitchFamily="34" charset="0"/>
              <a:cs typeface="Arial" panose="020B0604020202020204" pitchFamily="34" charset="0"/>
            </a:rPr>
            <a:t>viedoklis</a:t>
          </a:r>
          <a:r>
            <a:rPr lang="en-GB" sz="1000" b="1" kern="1200" baseline="0">
              <a:solidFill>
                <a:schemeClr val="tx1"/>
              </a:solidFill>
              <a:latin typeface="Arial" panose="020B0604020202020204" pitchFamily="34" charset="0"/>
              <a:cs typeface="Arial" panose="020B0604020202020204" pitchFamily="34" charset="0"/>
            </a:rPr>
            <a:t> (3)</a:t>
          </a:r>
          <a:endParaRPr lang="lv-LV" sz="1000" b="1" kern="1200">
            <a:solidFill>
              <a:schemeClr val="tx1"/>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0.18844</cdr:x>
      <cdr:y>0.11485</cdr:y>
    </cdr:from>
    <cdr:to>
      <cdr:x>0.23815</cdr:x>
      <cdr:y>0.88119</cdr:y>
    </cdr:to>
    <cdr:sp macro="" textlink="">
      <cdr:nvSpPr>
        <cdr:cNvPr id="2" name="Left Brace 1">
          <a:extLst xmlns:a="http://schemas.openxmlformats.org/drawingml/2006/main">
            <a:ext uri="{FF2B5EF4-FFF2-40B4-BE49-F238E27FC236}">
              <a16:creationId xmlns:a16="http://schemas.microsoft.com/office/drawing/2014/main" id="{B27BD7B1-EDC7-3780-1A3C-3BC01E5D03C0}"/>
            </a:ext>
          </a:extLst>
        </cdr:cNvPr>
        <cdr:cNvSpPr/>
      </cdr:nvSpPr>
      <cdr:spPr>
        <a:xfrm xmlns:a="http://schemas.openxmlformats.org/drawingml/2006/main">
          <a:off x="1035050" y="368300"/>
          <a:ext cx="273050" cy="2457450"/>
        </a:xfrm>
        <a:prstGeom xmlns:a="http://schemas.openxmlformats.org/drawingml/2006/main" prst="leftBrace">
          <a:avLst>
            <a:gd name="adj1" fmla="val 24612"/>
            <a:gd name="adj2" fmla="val 50000"/>
          </a:avLst>
        </a:prstGeom>
        <a:ln xmlns:a="http://schemas.openxmlformats.org/drawingml/2006/main" w="12700">
          <a:solidFill>
            <a:srgbClr val="99663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lv-LV" kern="1200" dirty="0"/>
        </a:p>
      </cdr:txBody>
    </cdr:sp>
  </cdr:relSizeAnchor>
  <cdr:relSizeAnchor xmlns:cdr="http://schemas.openxmlformats.org/drawingml/2006/chartDrawing">
    <cdr:from>
      <cdr:x>0.00809</cdr:x>
      <cdr:y>0.41584</cdr:y>
    </cdr:from>
    <cdr:to>
      <cdr:x>0.16879</cdr:x>
      <cdr:y>0.65149</cdr:y>
    </cdr:to>
    <cdr:sp macro="" textlink="">
      <cdr:nvSpPr>
        <cdr:cNvPr id="3" name="TextBox 2">
          <a:extLst xmlns:a="http://schemas.openxmlformats.org/drawingml/2006/main">
            <a:ext uri="{FF2B5EF4-FFF2-40B4-BE49-F238E27FC236}">
              <a16:creationId xmlns:a16="http://schemas.microsoft.com/office/drawing/2014/main" id="{7DE0FDC0-6572-AD10-C748-2771F902941E}"/>
            </a:ext>
          </a:extLst>
        </cdr:cNvPr>
        <cdr:cNvSpPr txBox="1"/>
      </cdr:nvSpPr>
      <cdr:spPr>
        <a:xfrm xmlns:a="http://schemas.openxmlformats.org/drawingml/2006/main">
          <a:off x="44450" y="1333500"/>
          <a:ext cx="882650" cy="755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400" kern="1200" dirty="0">
              <a:solidFill>
                <a:srgbClr val="996633"/>
              </a:solidFill>
              <a:latin typeface="Arial" panose="020B0604020202020204" pitchFamily="34" charset="0"/>
              <a:cs typeface="Arial" panose="020B0604020202020204" pitchFamily="34" charset="0"/>
            </a:rPr>
            <a:t>Kopumā nē</a:t>
          </a:r>
        </a:p>
        <a:p xmlns:a="http://schemas.openxmlformats.org/drawingml/2006/main">
          <a:pPr algn="ctr"/>
          <a:r>
            <a:rPr lang="lv-LV" sz="1400" b="1" kern="1200" dirty="0">
              <a:solidFill>
                <a:srgbClr val="996633"/>
              </a:solidFill>
              <a:latin typeface="Arial" panose="020B0604020202020204" pitchFamily="34" charset="0"/>
              <a:cs typeface="Arial" panose="020B0604020202020204" pitchFamily="34" charset="0"/>
            </a:rPr>
            <a:t>66%</a:t>
          </a:r>
        </a:p>
      </cdr:txBody>
    </cdr:sp>
  </cdr:relSizeAnchor>
  <cdr:relSizeAnchor xmlns:cdr="http://schemas.openxmlformats.org/drawingml/2006/chartDrawing">
    <cdr:from>
      <cdr:x>0.90751</cdr:x>
      <cdr:y>0.12673</cdr:y>
    </cdr:from>
    <cdr:to>
      <cdr:x>0.94682</cdr:x>
      <cdr:y>0.6</cdr:y>
    </cdr:to>
    <cdr:sp macro="" textlink="">
      <cdr:nvSpPr>
        <cdr:cNvPr id="4" name="Right Brace 3">
          <a:extLst xmlns:a="http://schemas.openxmlformats.org/drawingml/2006/main">
            <a:ext uri="{FF2B5EF4-FFF2-40B4-BE49-F238E27FC236}">
              <a16:creationId xmlns:a16="http://schemas.microsoft.com/office/drawing/2014/main" id="{24BE2261-E87D-4DFE-1316-25882D5ECF04}"/>
            </a:ext>
          </a:extLst>
        </cdr:cNvPr>
        <cdr:cNvSpPr/>
      </cdr:nvSpPr>
      <cdr:spPr>
        <a:xfrm xmlns:a="http://schemas.openxmlformats.org/drawingml/2006/main">
          <a:off x="4984726" y="406400"/>
          <a:ext cx="215924" cy="1517650"/>
        </a:xfrm>
        <a:prstGeom xmlns:a="http://schemas.openxmlformats.org/drawingml/2006/main" prst="rightBrace">
          <a:avLst>
            <a:gd name="adj1" fmla="val 34804"/>
            <a:gd name="adj2" fmla="val 50000"/>
          </a:avLst>
        </a:prstGeom>
        <a:ln xmlns:a="http://schemas.openxmlformats.org/drawingml/2006/main" w="12700">
          <a:solidFill>
            <a:srgbClr val="4C826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lv-LV" kern="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0.125</cdr:y>
    </cdr:from>
    <cdr:to>
      <cdr:x>0.15982</cdr:x>
      <cdr:y>0.19803</cdr:y>
    </cdr:to>
    <cdr:sp macro="" textlink="">
      <cdr:nvSpPr>
        <cdr:cNvPr id="2" name="TextBox 1">
          <a:extLst xmlns:a="http://schemas.openxmlformats.org/drawingml/2006/main">
            <a:ext uri="{FF2B5EF4-FFF2-40B4-BE49-F238E27FC236}">
              <a16:creationId xmlns:a16="http://schemas.microsoft.com/office/drawing/2014/main" id="{7F125A42-4536-A5E4-D12F-16AC19A32BA3}"/>
            </a:ext>
          </a:extLst>
        </cdr:cNvPr>
        <cdr:cNvSpPr txBox="1"/>
      </cdr:nvSpPr>
      <cdr:spPr>
        <a:xfrm xmlns:a="http://schemas.openxmlformats.org/drawingml/2006/main">
          <a:off x="0" y="565150"/>
          <a:ext cx="1368000" cy="3301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Dzimums</a:t>
          </a:r>
        </a:p>
      </cdr:txBody>
    </cdr:sp>
  </cdr:relSizeAnchor>
  <cdr:relSizeAnchor xmlns:cdr="http://schemas.openxmlformats.org/drawingml/2006/chartDrawing">
    <cdr:from>
      <cdr:x>0</cdr:x>
      <cdr:y>0.21629</cdr:y>
    </cdr:from>
    <cdr:to>
      <cdr:x>0.15982</cdr:x>
      <cdr:y>0.28933</cdr:y>
    </cdr:to>
    <cdr:sp macro="" textlink="">
      <cdr:nvSpPr>
        <cdr:cNvPr id="3" name="TextBox 1">
          <a:extLst xmlns:a="http://schemas.openxmlformats.org/drawingml/2006/main">
            <a:ext uri="{FF2B5EF4-FFF2-40B4-BE49-F238E27FC236}">
              <a16:creationId xmlns:a16="http://schemas.microsoft.com/office/drawing/2014/main" id="{B16B41A7-EA94-C1E3-0899-5C7709BF4384}"/>
            </a:ext>
          </a:extLst>
        </cdr:cNvPr>
        <cdr:cNvSpPr txBox="1"/>
      </cdr:nvSpPr>
      <cdr:spPr>
        <a:xfrm xmlns:a="http://schemas.openxmlformats.org/drawingml/2006/main">
          <a:off x="0" y="977890"/>
          <a:ext cx="1368000" cy="3302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Vecums</a:t>
          </a:r>
        </a:p>
      </cdr:txBody>
    </cdr:sp>
  </cdr:relSizeAnchor>
  <cdr:relSizeAnchor xmlns:cdr="http://schemas.openxmlformats.org/drawingml/2006/chartDrawing">
    <cdr:from>
      <cdr:x>0</cdr:x>
      <cdr:y>0.45084</cdr:y>
    </cdr:from>
    <cdr:to>
      <cdr:x>0.15982</cdr:x>
      <cdr:y>0.52388</cdr:y>
    </cdr:to>
    <cdr:sp macro="" textlink="">
      <cdr:nvSpPr>
        <cdr:cNvPr id="4" name="TextBox 1">
          <a:extLst xmlns:a="http://schemas.openxmlformats.org/drawingml/2006/main">
            <a:ext uri="{FF2B5EF4-FFF2-40B4-BE49-F238E27FC236}">
              <a16:creationId xmlns:a16="http://schemas.microsoft.com/office/drawing/2014/main" id="{754D4B4E-E750-08D7-50E1-64B8D1BA55E6}"/>
            </a:ext>
          </a:extLst>
        </cdr:cNvPr>
        <cdr:cNvSpPr txBox="1"/>
      </cdr:nvSpPr>
      <cdr:spPr>
        <a:xfrm xmlns:a="http://schemas.openxmlformats.org/drawingml/2006/main">
          <a:off x="0" y="2038333"/>
          <a:ext cx="1368027" cy="3302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Sarunvaloda ģimenē</a:t>
          </a:r>
        </a:p>
      </cdr:txBody>
    </cdr:sp>
  </cdr:relSizeAnchor>
  <cdr:relSizeAnchor xmlns:cdr="http://schemas.openxmlformats.org/drawingml/2006/chartDrawing">
    <cdr:from>
      <cdr:x>0</cdr:x>
      <cdr:y>0.53652</cdr:y>
    </cdr:from>
    <cdr:to>
      <cdr:x>0.15982</cdr:x>
      <cdr:y>0.60955</cdr:y>
    </cdr:to>
    <cdr:sp macro="" textlink="">
      <cdr:nvSpPr>
        <cdr:cNvPr id="5" name="TextBox 1">
          <a:extLst xmlns:a="http://schemas.openxmlformats.org/drawingml/2006/main">
            <a:ext uri="{FF2B5EF4-FFF2-40B4-BE49-F238E27FC236}">
              <a16:creationId xmlns:a16="http://schemas.microsoft.com/office/drawing/2014/main" id="{DA1D23FE-A0DC-0566-3BB0-36CC0E786D58}"/>
            </a:ext>
          </a:extLst>
        </cdr:cNvPr>
        <cdr:cNvSpPr txBox="1"/>
      </cdr:nvSpPr>
      <cdr:spPr>
        <a:xfrm xmlns:a="http://schemas.openxmlformats.org/drawingml/2006/main">
          <a:off x="0" y="2425714"/>
          <a:ext cx="1368027" cy="3301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Izglītība</a:t>
          </a:r>
        </a:p>
      </cdr:txBody>
    </cdr:sp>
  </cdr:relSizeAnchor>
  <cdr:relSizeAnchor xmlns:cdr="http://schemas.openxmlformats.org/drawingml/2006/chartDrawing">
    <cdr:from>
      <cdr:x>0</cdr:x>
      <cdr:y>0.65169</cdr:y>
    </cdr:from>
    <cdr:to>
      <cdr:x>0.15982</cdr:x>
      <cdr:y>0.72472</cdr:y>
    </cdr:to>
    <cdr:sp macro="" textlink="">
      <cdr:nvSpPr>
        <cdr:cNvPr id="6" name="TextBox 1">
          <a:extLst xmlns:a="http://schemas.openxmlformats.org/drawingml/2006/main">
            <a:ext uri="{FF2B5EF4-FFF2-40B4-BE49-F238E27FC236}">
              <a16:creationId xmlns:a16="http://schemas.microsoft.com/office/drawing/2014/main" id="{1EF4A54D-F3EA-9CFE-32E9-98F4500891BC}"/>
            </a:ext>
          </a:extLst>
        </cdr:cNvPr>
        <cdr:cNvSpPr txBox="1"/>
      </cdr:nvSpPr>
      <cdr:spPr>
        <a:xfrm xmlns:a="http://schemas.openxmlformats.org/drawingml/2006/main">
          <a:off x="0" y="2946400"/>
          <a:ext cx="1368027" cy="3301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Ienākumi uz vienu cilvēku ģimenē</a:t>
          </a:r>
        </a:p>
      </cdr:txBody>
    </cdr:sp>
  </cdr:relSizeAnchor>
  <cdr:relSizeAnchor xmlns:cdr="http://schemas.openxmlformats.org/drawingml/2006/chartDrawing">
    <cdr:from>
      <cdr:x>0</cdr:x>
      <cdr:y>0.83147</cdr:y>
    </cdr:from>
    <cdr:to>
      <cdr:x>0.15982</cdr:x>
      <cdr:y>0.9045</cdr:y>
    </cdr:to>
    <cdr:sp macro="" textlink="">
      <cdr:nvSpPr>
        <cdr:cNvPr id="7" name="TextBox 1">
          <a:extLst xmlns:a="http://schemas.openxmlformats.org/drawingml/2006/main">
            <a:ext uri="{FF2B5EF4-FFF2-40B4-BE49-F238E27FC236}">
              <a16:creationId xmlns:a16="http://schemas.microsoft.com/office/drawing/2014/main" id="{7FE4013F-EA27-7A4A-B18A-693E1A6313B2}"/>
            </a:ext>
          </a:extLst>
        </cdr:cNvPr>
        <cdr:cNvSpPr txBox="1"/>
      </cdr:nvSpPr>
      <cdr:spPr>
        <a:xfrm xmlns:a="http://schemas.openxmlformats.org/drawingml/2006/main">
          <a:off x="0" y="3759221"/>
          <a:ext cx="1368027" cy="3301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Reģions</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0.19889</cdr:y>
    </cdr:from>
    <cdr:to>
      <cdr:x>0.11818</cdr:x>
      <cdr:y>0.27192</cdr:y>
    </cdr:to>
    <cdr:sp macro="" textlink="">
      <cdr:nvSpPr>
        <cdr:cNvPr id="2" name="TextBox 1">
          <a:extLst xmlns:a="http://schemas.openxmlformats.org/drawingml/2006/main">
            <a:ext uri="{FF2B5EF4-FFF2-40B4-BE49-F238E27FC236}">
              <a16:creationId xmlns:a16="http://schemas.microsoft.com/office/drawing/2014/main" id="{7F125A42-4536-A5E4-D12F-16AC19A32BA3}"/>
            </a:ext>
          </a:extLst>
        </cdr:cNvPr>
        <cdr:cNvSpPr txBox="1"/>
      </cdr:nvSpPr>
      <cdr:spPr>
        <a:xfrm xmlns:a="http://schemas.openxmlformats.org/drawingml/2006/main">
          <a:off x="0" y="991398"/>
          <a:ext cx="1368058" cy="3640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Dzimums</a:t>
          </a:r>
        </a:p>
      </cdr:txBody>
    </cdr:sp>
  </cdr:relSizeAnchor>
  <cdr:relSizeAnchor xmlns:cdr="http://schemas.openxmlformats.org/drawingml/2006/chartDrawing">
    <cdr:from>
      <cdr:x>0</cdr:x>
      <cdr:y>0.27362</cdr:y>
    </cdr:from>
    <cdr:to>
      <cdr:x>0.11818</cdr:x>
      <cdr:y>0.34666</cdr:y>
    </cdr:to>
    <cdr:sp macro="" textlink="">
      <cdr:nvSpPr>
        <cdr:cNvPr id="3" name="TextBox 1">
          <a:extLst xmlns:a="http://schemas.openxmlformats.org/drawingml/2006/main">
            <a:ext uri="{FF2B5EF4-FFF2-40B4-BE49-F238E27FC236}">
              <a16:creationId xmlns:a16="http://schemas.microsoft.com/office/drawing/2014/main" id="{B16B41A7-EA94-C1E3-0899-5C7709BF4384}"/>
            </a:ext>
          </a:extLst>
        </cdr:cNvPr>
        <cdr:cNvSpPr txBox="1"/>
      </cdr:nvSpPr>
      <cdr:spPr>
        <a:xfrm xmlns:a="http://schemas.openxmlformats.org/drawingml/2006/main">
          <a:off x="0" y="1363911"/>
          <a:ext cx="1368058" cy="3640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Vecums</a:t>
          </a:r>
        </a:p>
      </cdr:txBody>
    </cdr:sp>
  </cdr:relSizeAnchor>
  <cdr:relSizeAnchor xmlns:cdr="http://schemas.openxmlformats.org/drawingml/2006/chartDrawing">
    <cdr:from>
      <cdr:x>0</cdr:x>
      <cdr:y>0.48363</cdr:y>
    </cdr:from>
    <cdr:to>
      <cdr:x>0.11818</cdr:x>
      <cdr:y>0.55667</cdr:y>
    </cdr:to>
    <cdr:sp macro="" textlink="">
      <cdr:nvSpPr>
        <cdr:cNvPr id="4" name="TextBox 1">
          <a:extLst xmlns:a="http://schemas.openxmlformats.org/drawingml/2006/main">
            <a:ext uri="{FF2B5EF4-FFF2-40B4-BE49-F238E27FC236}">
              <a16:creationId xmlns:a16="http://schemas.microsoft.com/office/drawing/2014/main" id="{754D4B4E-E750-08D7-50E1-64B8D1BA55E6}"/>
            </a:ext>
          </a:extLst>
        </cdr:cNvPr>
        <cdr:cNvSpPr txBox="1"/>
      </cdr:nvSpPr>
      <cdr:spPr>
        <a:xfrm xmlns:a="http://schemas.openxmlformats.org/drawingml/2006/main">
          <a:off x="0" y="2410777"/>
          <a:ext cx="1368058" cy="3640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Sarunvaloda ģimenē</a:t>
          </a:r>
        </a:p>
      </cdr:txBody>
    </cdr:sp>
  </cdr:relSizeAnchor>
  <cdr:relSizeAnchor xmlns:cdr="http://schemas.openxmlformats.org/drawingml/2006/chartDrawing">
    <cdr:from>
      <cdr:x>0</cdr:x>
      <cdr:y>0.56193</cdr:y>
    </cdr:from>
    <cdr:to>
      <cdr:x>0.11818</cdr:x>
      <cdr:y>0.63496</cdr:y>
    </cdr:to>
    <cdr:sp macro="" textlink="">
      <cdr:nvSpPr>
        <cdr:cNvPr id="5" name="TextBox 1">
          <a:extLst xmlns:a="http://schemas.openxmlformats.org/drawingml/2006/main">
            <a:ext uri="{FF2B5EF4-FFF2-40B4-BE49-F238E27FC236}">
              <a16:creationId xmlns:a16="http://schemas.microsoft.com/office/drawing/2014/main" id="{DA1D23FE-A0DC-0566-3BB0-36CC0E786D58}"/>
            </a:ext>
          </a:extLst>
        </cdr:cNvPr>
        <cdr:cNvSpPr txBox="1"/>
      </cdr:nvSpPr>
      <cdr:spPr>
        <a:xfrm xmlns:a="http://schemas.openxmlformats.org/drawingml/2006/main">
          <a:off x="0" y="2801086"/>
          <a:ext cx="1368058" cy="3640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Izglītība</a:t>
          </a:r>
        </a:p>
      </cdr:txBody>
    </cdr:sp>
  </cdr:relSizeAnchor>
  <cdr:relSizeAnchor xmlns:cdr="http://schemas.openxmlformats.org/drawingml/2006/chartDrawing">
    <cdr:from>
      <cdr:x>0</cdr:x>
      <cdr:y>0.66576</cdr:y>
    </cdr:from>
    <cdr:to>
      <cdr:x>0.11818</cdr:x>
      <cdr:y>0.73879</cdr:y>
    </cdr:to>
    <cdr:sp macro="" textlink="">
      <cdr:nvSpPr>
        <cdr:cNvPr id="6" name="TextBox 1">
          <a:extLst xmlns:a="http://schemas.openxmlformats.org/drawingml/2006/main">
            <a:ext uri="{FF2B5EF4-FFF2-40B4-BE49-F238E27FC236}">
              <a16:creationId xmlns:a16="http://schemas.microsoft.com/office/drawing/2014/main" id="{1EF4A54D-F3EA-9CFE-32E9-98F4500891BC}"/>
            </a:ext>
          </a:extLst>
        </cdr:cNvPr>
        <cdr:cNvSpPr txBox="1"/>
      </cdr:nvSpPr>
      <cdr:spPr>
        <a:xfrm xmlns:a="http://schemas.openxmlformats.org/drawingml/2006/main">
          <a:off x="0" y="3318661"/>
          <a:ext cx="1368058" cy="3640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Ienākumi uz vienu cilvēku ģimenē</a:t>
          </a:r>
        </a:p>
      </cdr:txBody>
    </cdr:sp>
  </cdr:relSizeAnchor>
  <cdr:relSizeAnchor xmlns:cdr="http://schemas.openxmlformats.org/drawingml/2006/chartDrawing">
    <cdr:from>
      <cdr:x>0</cdr:x>
      <cdr:y>0.82262</cdr:y>
    </cdr:from>
    <cdr:to>
      <cdr:x>0.11818</cdr:x>
      <cdr:y>0.89565</cdr:y>
    </cdr:to>
    <cdr:sp macro="" textlink="">
      <cdr:nvSpPr>
        <cdr:cNvPr id="7" name="TextBox 1">
          <a:extLst xmlns:a="http://schemas.openxmlformats.org/drawingml/2006/main">
            <a:ext uri="{FF2B5EF4-FFF2-40B4-BE49-F238E27FC236}">
              <a16:creationId xmlns:a16="http://schemas.microsoft.com/office/drawing/2014/main" id="{7FE4013F-EA27-7A4A-B18A-693E1A6313B2}"/>
            </a:ext>
          </a:extLst>
        </cdr:cNvPr>
        <cdr:cNvSpPr txBox="1"/>
      </cdr:nvSpPr>
      <cdr:spPr>
        <a:xfrm xmlns:a="http://schemas.openxmlformats.org/drawingml/2006/main">
          <a:off x="0" y="4100533"/>
          <a:ext cx="1368058" cy="3640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Reģions</a:t>
          </a:r>
        </a:p>
      </cdr:txBody>
    </cdr:sp>
  </cdr:relSizeAnchor>
  <cdr:relSizeAnchor xmlns:cdr="http://schemas.openxmlformats.org/drawingml/2006/chartDrawing">
    <cdr:from>
      <cdr:x>0.34449</cdr:x>
      <cdr:y>0.03822</cdr:y>
    </cdr:from>
    <cdr:to>
      <cdr:x>0.46242</cdr:x>
      <cdr:y>0.11044</cdr:y>
    </cdr:to>
    <cdr:sp macro="" textlink="">
      <cdr:nvSpPr>
        <cdr:cNvPr id="8" name="TextBox 7">
          <a:extLst xmlns:a="http://schemas.openxmlformats.org/drawingml/2006/main">
            <a:ext uri="{FF2B5EF4-FFF2-40B4-BE49-F238E27FC236}">
              <a16:creationId xmlns:a16="http://schemas.microsoft.com/office/drawing/2014/main" id="{2753A404-D9AB-EDB0-408B-5C7BA7C48393}"/>
            </a:ext>
          </a:extLst>
        </cdr:cNvPr>
        <cdr:cNvSpPr txBox="1"/>
      </cdr:nvSpPr>
      <cdr:spPr>
        <a:xfrm xmlns:a="http://schemas.openxmlformats.org/drawingml/2006/main">
          <a:off x="3987800" y="190500"/>
          <a:ext cx="1365250" cy="360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v-LV" sz="1100" kern="1200" dirty="0"/>
        </a:p>
      </cdr:txBody>
    </cdr:sp>
  </cdr:relSizeAnchor>
  <cdr:relSizeAnchor xmlns:cdr="http://schemas.openxmlformats.org/drawingml/2006/chartDrawing">
    <cdr:from>
      <cdr:x>0.2622</cdr:x>
      <cdr:y>0.07261</cdr:y>
    </cdr:from>
    <cdr:to>
      <cdr:x>0.42702</cdr:x>
      <cdr:y>0.14483</cdr:y>
    </cdr:to>
    <cdr:sp macro="" textlink="">
      <cdr:nvSpPr>
        <cdr:cNvPr id="9" name="TextBox 8">
          <a:extLst xmlns:a="http://schemas.openxmlformats.org/drawingml/2006/main">
            <a:ext uri="{FF2B5EF4-FFF2-40B4-BE49-F238E27FC236}">
              <a16:creationId xmlns:a16="http://schemas.microsoft.com/office/drawing/2014/main" id="{F5DDDF1D-82F2-84E0-8710-508BCB4966EE}"/>
            </a:ext>
          </a:extLst>
        </cdr:cNvPr>
        <cdr:cNvSpPr txBox="1"/>
      </cdr:nvSpPr>
      <cdr:spPr>
        <a:xfrm xmlns:a="http://schemas.openxmlformats.org/drawingml/2006/main">
          <a:off x="3035262" y="361943"/>
          <a:ext cx="1908000" cy="359998"/>
        </a:xfrm>
        <a:prstGeom xmlns:a="http://schemas.openxmlformats.org/drawingml/2006/main" prst="rect">
          <a:avLst/>
        </a:prstGeom>
        <a:solidFill xmlns:a="http://schemas.openxmlformats.org/drawingml/2006/main">
          <a:srgbClr val="0F552E"/>
        </a:solidFill>
      </cdr:spPr>
      <cdr:txBody>
        <a:bodyPr xmlns:a="http://schemas.openxmlformats.org/drawingml/2006/main" vertOverflow="overflow" horzOverflow="overflow" wrap="square" rtlCol="0" anchor="ctr" anchorCtr="0"/>
        <a:lstStyle xmlns:a="http://schemas.openxmlformats.org/drawingml/2006/main"/>
        <a:p xmlns:a="http://schemas.openxmlformats.org/drawingml/2006/main">
          <a:pPr algn="ctr"/>
          <a:r>
            <a:rPr lang="lv-LV" sz="1000" b="1" kern="1200" dirty="0">
              <a:solidFill>
                <a:schemeClr val="bg1"/>
              </a:solidFill>
              <a:latin typeface="Arial" panose="020B0604020202020204" pitchFamily="34" charset="0"/>
              <a:cs typeface="Arial" panose="020B0604020202020204" pitchFamily="34" charset="0"/>
            </a:rPr>
            <a:t>Ir lielāka drošība, ka problēma vispār tiks risināta</a:t>
          </a:r>
        </a:p>
      </cdr:txBody>
    </cdr:sp>
  </cdr:relSizeAnchor>
  <cdr:relSizeAnchor xmlns:cdr="http://schemas.openxmlformats.org/drawingml/2006/chartDrawing">
    <cdr:from>
      <cdr:x>0.35436</cdr:x>
      <cdr:y>0</cdr:y>
    </cdr:from>
    <cdr:to>
      <cdr:x>0.57516</cdr:x>
      <cdr:y>0.07222</cdr:y>
    </cdr:to>
    <cdr:sp macro="" textlink="">
      <cdr:nvSpPr>
        <cdr:cNvPr id="10" name="TextBox 1">
          <a:extLst xmlns:a="http://schemas.openxmlformats.org/drawingml/2006/main">
            <a:ext uri="{FF2B5EF4-FFF2-40B4-BE49-F238E27FC236}">
              <a16:creationId xmlns:a16="http://schemas.microsoft.com/office/drawing/2014/main" id="{0BF737BD-626D-3784-FE7A-EDCD1410C8DC}"/>
            </a:ext>
          </a:extLst>
        </cdr:cNvPr>
        <cdr:cNvSpPr txBox="1"/>
      </cdr:nvSpPr>
      <cdr:spPr>
        <a:xfrm xmlns:a="http://schemas.openxmlformats.org/drawingml/2006/main">
          <a:off x="4102081" y="0"/>
          <a:ext cx="2556000" cy="359998"/>
        </a:xfrm>
        <a:prstGeom xmlns:a="http://schemas.openxmlformats.org/drawingml/2006/main" prst="rect">
          <a:avLst/>
        </a:prstGeom>
        <a:solidFill xmlns:a="http://schemas.openxmlformats.org/drawingml/2006/main">
          <a:srgbClr val="4C8264"/>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chemeClr val="bg1"/>
              </a:solidFill>
              <a:latin typeface="Arial" panose="020B0604020202020204" pitchFamily="34" charset="0"/>
              <a:cs typeface="Arial" panose="020B0604020202020204" pitchFamily="34" charset="0"/>
            </a:rPr>
            <a:t>Ir pārliecība, ka tiks panākts problēmas pozitīvs (vēlamais) risinājums</a:t>
          </a:r>
        </a:p>
      </cdr:txBody>
    </cdr:sp>
  </cdr:relSizeAnchor>
  <cdr:relSizeAnchor xmlns:cdr="http://schemas.openxmlformats.org/drawingml/2006/chartDrawing">
    <cdr:from>
      <cdr:x>0.56994</cdr:x>
      <cdr:y>0.07261</cdr:y>
    </cdr:from>
    <cdr:to>
      <cdr:x>0.72232</cdr:x>
      <cdr:y>0.14483</cdr:y>
    </cdr:to>
    <cdr:sp macro="" textlink="">
      <cdr:nvSpPr>
        <cdr:cNvPr id="11" name="TextBox 1">
          <a:extLst xmlns:a="http://schemas.openxmlformats.org/drawingml/2006/main">
            <a:ext uri="{FF2B5EF4-FFF2-40B4-BE49-F238E27FC236}">
              <a16:creationId xmlns:a16="http://schemas.microsoft.com/office/drawing/2014/main" id="{A31A9980-3F20-DA7E-05E9-CD419883CF6C}"/>
            </a:ext>
          </a:extLst>
        </cdr:cNvPr>
        <cdr:cNvSpPr txBox="1"/>
      </cdr:nvSpPr>
      <cdr:spPr>
        <a:xfrm xmlns:a="http://schemas.openxmlformats.org/drawingml/2006/main">
          <a:off x="6597649" y="361950"/>
          <a:ext cx="1764000" cy="359999"/>
        </a:xfrm>
        <a:prstGeom xmlns:a="http://schemas.openxmlformats.org/drawingml/2006/main" prst="rect">
          <a:avLst/>
        </a:prstGeom>
        <a:solidFill xmlns:a="http://schemas.openxmlformats.org/drawingml/2006/main">
          <a:srgbClr val="84AC94"/>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Darbinieku attieksme ir laipnāka un pretimnākoša</a:t>
          </a:r>
        </a:p>
      </cdr:txBody>
    </cdr:sp>
  </cdr:relSizeAnchor>
  <cdr:relSizeAnchor xmlns:cdr="http://schemas.openxmlformats.org/drawingml/2006/chartDrawing">
    <cdr:from>
      <cdr:x>0.72079</cdr:x>
      <cdr:y>0.07261</cdr:y>
    </cdr:from>
    <cdr:to>
      <cdr:x>0.85141</cdr:x>
      <cdr:y>0.14483</cdr:y>
    </cdr:to>
    <cdr:sp macro="" textlink="">
      <cdr:nvSpPr>
        <cdr:cNvPr id="12" name="TextBox 1">
          <a:extLst xmlns:a="http://schemas.openxmlformats.org/drawingml/2006/main">
            <a:ext uri="{FF2B5EF4-FFF2-40B4-BE49-F238E27FC236}">
              <a16:creationId xmlns:a16="http://schemas.microsoft.com/office/drawing/2014/main" id="{F98792A2-7053-3058-4709-A459B5822706}"/>
            </a:ext>
          </a:extLst>
        </cdr:cNvPr>
        <cdr:cNvSpPr txBox="1"/>
      </cdr:nvSpPr>
      <cdr:spPr>
        <a:xfrm xmlns:a="http://schemas.openxmlformats.org/drawingml/2006/main">
          <a:off x="8343908" y="361950"/>
          <a:ext cx="1512000" cy="359998"/>
        </a:xfrm>
        <a:prstGeom xmlns:a="http://schemas.openxmlformats.org/drawingml/2006/main" prst="rect">
          <a:avLst/>
        </a:prstGeom>
        <a:solidFill xmlns:a="http://schemas.openxmlformats.org/drawingml/2006/main">
          <a:srgbClr val="C3D6CC"/>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Jautājums (problēma) tiek izskatīta ātrāk</a:t>
          </a:r>
        </a:p>
      </cdr:txBody>
    </cdr:sp>
  </cdr:relSizeAnchor>
  <cdr:relSizeAnchor xmlns:cdr="http://schemas.openxmlformats.org/drawingml/2006/chartDrawing">
    <cdr:from>
      <cdr:x>0.63615</cdr:x>
      <cdr:y>0</cdr:y>
    </cdr:from>
    <cdr:to>
      <cdr:x>1</cdr:x>
      <cdr:y>0.07222</cdr:y>
    </cdr:to>
    <cdr:sp macro="" textlink="">
      <cdr:nvSpPr>
        <cdr:cNvPr id="14" name="TextBox 1">
          <a:extLst xmlns:a="http://schemas.openxmlformats.org/drawingml/2006/main">
            <a:ext uri="{FF2B5EF4-FFF2-40B4-BE49-F238E27FC236}">
              <a16:creationId xmlns:a16="http://schemas.microsoft.com/office/drawing/2014/main" id="{726676CA-5FDB-51D2-2A93-F1F2767FB262}"/>
            </a:ext>
          </a:extLst>
        </cdr:cNvPr>
        <cdr:cNvSpPr txBox="1"/>
      </cdr:nvSpPr>
      <cdr:spPr>
        <a:xfrm xmlns:a="http://schemas.openxmlformats.org/drawingml/2006/main">
          <a:off x="7400050" y="0"/>
          <a:ext cx="4212000" cy="359999"/>
        </a:xfrm>
        <a:prstGeom xmlns:a="http://schemas.openxmlformats.org/drawingml/2006/main" prst="rect">
          <a:avLst/>
        </a:prstGeom>
        <a:solidFill xmlns:a="http://schemas.openxmlformats.org/drawingml/2006/main">
          <a:srgbClr val="E6EEEA"/>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Drošība, ka tādējādi ir garantēta pakalpojuma kvalitatīva izpilde </a:t>
          </a:r>
          <a:r>
            <a:rPr lang="lv-LV" sz="900" b="0" i="1" kern="1200" dirty="0">
              <a:solidFill>
                <a:sysClr val="windowText" lastClr="000000"/>
              </a:solidFill>
              <a:latin typeface="Arial" panose="020B0604020202020204" pitchFamily="34" charset="0"/>
              <a:cs typeface="Arial" panose="020B0604020202020204" pitchFamily="34" charset="0"/>
            </a:rPr>
            <a:t>(piemēram, visi vajadzīgie dokumenti, izziņas, atļaujas pareizi noformēti u. tml.)</a:t>
          </a:r>
          <a:endParaRPr lang="lv-LV" sz="1000" b="0" i="1" kern="12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0.90839</cdr:x>
      <cdr:y>0.07643</cdr:y>
    </cdr:from>
    <cdr:to>
      <cdr:x>0.90839</cdr:x>
      <cdr:y>0.15924</cdr:y>
    </cdr:to>
    <cdr:cxnSp macro="">
      <cdr:nvCxnSpPr>
        <cdr:cNvPr id="17" name="Straight Arrow Connector 16">
          <a:extLst xmlns:a="http://schemas.openxmlformats.org/drawingml/2006/main">
            <a:ext uri="{FF2B5EF4-FFF2-40B4-BE49-F238E27FC236}">
              <a16:creationId xmlns:a16="http://schemas.microsoft.com/office/drawing/2014/main" id="{1EB61BB4-1884-A725-31FC-7C2220808130}"/>
            </a:ext>
          </a:extLst>
        </cdr:cNvPr>
        <cdr:cNvCxnSpPr/>
      </cdr:nvCxnSpPr>
      <cdr:spPr>
        <a:xfrm xmlns:a="http://schemas.openxmlformats.org/drawingml/2006/main">
          <a:off x="10515600" y="381000"/>
          <a:ext cx="0" cy="412750"/>
        </a:xfrm>
        <a:prstGeom xmlns:a="http://schemas.openxmlformats.org/drawingml/2006/main" prst="straightConnector1">
          <a:avLst/>
        </a:prstGeom>
        <a:ln xmlns:a="http://schemas.openxmlformats.org/drawingml/2006/main" w="12700">
          <a:solidFill>
            <a:srgbClr val="84AC9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0.47943</cdr:x>
      <cdr:y>0.07643</cdr:y>
    </cdr:from>
    <cdr:to>
      <cdr:x>0.47943</cdr:x>
      <cdr:y>0.15924</cdr:y>
    </cdr:to>
    <cdr:cxnSp macro="">
      <cdr:nvCxnSpPr>
        <cdr:cNvPr id="13" name="Straight Arrow Connector 12">
          <a:extLst xmlns:a="http://schemas.openxmlformats.org/drawingml/2006/main">
            <a:ext uri="{FF2B5EF4-FFF2-40B4-BE49-F238E27FC236}">
              <a16:creationId xmlns:a16="http://schemas.microsoft.com/office/drawing/2014/main" id="{6C601393-2BE3-93F8-FD31-D514561C80DE}"/>
            </a:ext>
          </a:extLst>
        </cdr:cNvPr>
        <cdr:cNvCxnSpPr/>
      </cdr:nvCxnSpPr>
      <cdr:spPr>
        <a:xfrm xmlns:a="http://schemas.openxmlformats.org/drawingml/2006/main">
          <a:off x="5549868" y="380984"/>
          <a:ext cx="0" cy="412788"/>
        </a:xfrm>
        <a:prstGeom xmlns:a="http://schemas.openxmlformats.org/drawingml/2006/main" prst="straightConnector1">
          <a:avLst/>
        </a:prstGeom>
        <a:ln xmlns:a="http://schemas.openxmlformats.org/drawingml/2006/main" w="12700">
          <a:solidFill>
            <a:srgbClr val="4C826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cdr:x>
      <cdr:y>0.19379</cdr:y>
    </cdr:from>
    <cdr:to>
      <cdr:x>0.11818</cdr:x>
      <cdr:y>0.26682</cdr:y>
    </cdr:to>
    <cdr:sp macro="" textlink="">
      <cdr:nvSpPr>
        <cdr:cNvPr id="2" name="TextBox 1">
          <a:extLst xmlns:a="http://schemas.openxmlformats.org/drawingml/2006/main">
            <a:ext uri="{FF2B5EF4-FFF2-40B4-BE49-F238E27FC236}">
              <a16:creationId xmlns:a16="http://schemas.microsoft.com/office/drawing/2014/main" id="{7F125A42-4536-A5E4-D12F-16AC19A32BA3}"/>
            </a:ext>
          </a:extLst>
        </cdr:cNvPr>
        <cdr:cNvSpPr txBox="1"/>
      </cdr:nvSpPr>
      <cdr:spPr>
        <a:xfrm xmlns:a="http://schemas.openxmlformats.org/drawingml/2006/main">
          <a:off x="0" y="965998"/>
          <a:ext cx="1368058" cy="3640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Dzimums</a:t>
          </a:r>
        </a:p>
      </cdr:txBody>
    </cdr:sp>
  </cdr:relSizeAnchor>
  <cdr:relSizeAnchor xmlns:cdr="http://schemas.openxmlformats.org/drawingml/2006/chartDrawing">
    <cdr:from>
      <cdr:x>0</cdr:x>
      <cdr:y>0.27362</cdr:y>
    </cdr:from>
    <cdr:to>
      <cdr:x>0.11818</cdr:x>
      <cdr:y>0.34666</cdr:y>
    </cdr:to>
    <cdr:sp macro="" textlink="">
      <cdr:nvSpPr>
        <cdr:cNvPr id="3" name="TextBox 1">
          <a:extLst xmlns:a="http://schemas.openxmlformats.org/drawingml/2006/main">
            <a:ext uri="{FF2B5EF4-FFF2-40B4-BE49-F238E27FC236}">
              <a16:creationId xmlns:a16="http://schemas.microsoft.com/office/drawing/2014/main" id="{B16B41A7-EA94-C1E3-0899-5C7709BF4384}"/>
            </a:ext>
          </a:extLst>
        </cdr:cNvPr>
        <cdr:cNvSpPr txBox="1"/>
      </cdr:nvSpPr>
      <cdr:spPr>
        <a:xfrm xmlns:a="http://schemas.openxmlformats.org/drawingml/2006/main">
          <a:off x="0" y="1363911"/>
          <a:ext cx="1368058" cy="3640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Vecums</a:t>
          </a:r>
        </a:p>
      </cdr:txBody>
    </cdr:sp>
  </cdr:relSizeAnchor>
  <cdr:relSizeAnchor xmlns:cdr="http://schemas.openxmlformats.org/drawingml/2006/chartDrawing">
    <cdr:from>
      <cdr:x>0</cdr:x>
      <cdr:y>0.47726</cdr:y>
    </cdr:from>
    <cdr:to>
      <cdr:x>0.11818</cdr:x>
      <cdr:y>0.5503</cdr:y>
    </cdr:to>
    <cdr:sp macro="" textlink="">
      <cdr:nvSpPr>
        <cdr:cNvPr id="4" name="TextBox 1">
          <a:extLst xmlns:a="http://schemas.openxmlformats.org/drawingml/2006/main">
            <a:ext uri="{FF2B5EF4-FFF2-40B4-BE49-F238E27FC236}">
              <a16:creationId xmlns:a16="http://schemas.microsoft.com/office/drawing/2014/main" id="{754D4B4E-E750-08D7-50E1-64B8D1BA55E6}"/>
            </a:ext>
          </a:extLst>
        </cdr:cNvPr>
        <cdr:cNvSpPr txBox="1"/>
      </cdr:nvSpPr>
      <cdr:spPr>
        <a:xfrm xmlns:a="http://schemas.openxmlformats.org/drawingml/2006/main">
          <a:off x="0" y="2379027"/>
          <a:ext cx="1368058" cy="3640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Sarunvaloda ģimenē</a:t>
          </a:r>
        </a:p>
      </cdr:txBody>
    </cdr:sp>
  </cdr:relSizeAnchor>
  <cdr:relSizeAnchor xmlns:cdr="http://schemas.openxmlformats.org/drawingml/2006/chartDrawing">
    <cdr:from>
      <cdr:x>0</cdr:x>
      <cdr:y>0.55938</cdr:y>
    </cdr:from>
    <cdr:to>
      <cdr:x>0.11818</cdr:x>
      <cdr:y>0.63241</cdr:y>
    </cdr:to>
    <cdr:sp macro="" textlink="">
      <cdr:nvSpPr>
        <cdr:cNvPr id="5" name="TextBox 1">
          <a:extLst xmlns:a="http://schemas.openxmlformats.org/drawingml/2006/main">
            <a:ext uri="{FF2B5EF4-FFF2-40B4-BE49-F238E27FC236}">
              <a16:creationId xmlns:a16="http://schemas.microsoft.com/office/drawing/2014/main" id="{DA1D23FE-A0DC-0566-3BB0-36CC0E786D58}"/>
            </a:ext>
          </a:extLst>
        </cdr:cNvPr>
        <cdr:cNvSpPr txBox="1"/>
      </cdr:nvSpPr>
      <cdr:spPr>
        <a:xfrm xmlns:a="http://schemas.openxmlformats.org/drawingml/2006/main">
          <a:off x="0" y="2788386"/>
          <a:ext cx="1368058" cy="3640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Izglītība</a:t>
          </a:r>
        </a:p>
      </cdr:txBody>
    </cdr:sp>
  </cdr:relSizeAnchor>
  <cdr:relSizeAnchor xmlns:cdr="http://schemas.openxmlformats.org/drawingml/2006/chartDrawing">
    <cdr:from>
      <cdr:x>0</cdr:x>
      <cdr:y>0.66194</cdr:y>
    </cdr:from>
    <cdr:to>
      <cdr:x>0.11818</cdr:x>
      <cdr:y>0.73497</cdr:y>
    </cdr:to>
    <cdr:sp macro="" textlink="">
      <cdr:nvSpPr>
        <cdr:cNvPr id="6" name="TextBox 1">
          <a:extLst xmlns:a="http://schemas.openxmlformats.org/drawingml/2006/main">
            <a:ext uri="{FF2B5EF4-FFF2-40B4-BE49-F238E27FC236}">
              <a16:creationId xmlns:a16="http://schemas.microsoft.com/office/drawing/2014/main" id="{1EF4A54D-F3EA-9CFE-32E9-98F4500891BC}"/>
            </a:ext>
          </a:extLst>
        </cdr:cNvPr>
        <cdr:cNvSpPr txBox="1"/>
      </cdr:nvSpPr>
      <cdr:spPr>
        <a:xfrm xmlns:a="http://schemas.openxmlformats.org/drawingml/2006/main">
          <a:off x="0" y="3299611"/>
          <a:ext cx="1368058" cy="3640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Ienākumi uz vienu cilvēku ģimenē</a:t>
          </a:r>
        </a:p>
      </cdr:txBody>
    </cdr:sp>
  </cdr:relSizeAnchor>
  <cdr:relSizeAnchor xmlns:cdr="http://schemas.openxmlformats.org/drawingml/2006/chartDrawing">
    <cdr:from>
      <cdr:x>0</cdr:x>
      <cdr:y>0.82134</cdr:y>
    </cdr:from>
    <cdr:to>
      <cdr:x>0.11818</cdr:x>
      <cdr:y>0.89437</cdr:y>
    </cdr:to>
    <cdr:sp macro="" textlink="">
      <cdr:nvSpPr>
        <cdr:cNvPr id="7" name="TextBox 1">
          <a:extLst xmlns:a="http://schemas.openxmlformats.org/drawingml/2006/main">
            <a:ext uri="{FF2B5EF4-FFF2-40B4-BE49-F238E27FC236}">
              <a16:creationId xmlns:a16="http://schemas.microsoft.com/office/drawing/2014/main" id="{7FE4013F-EA27-7A4A-B18A-693E1A6313B2}"/>
            </a:ext>
          </a:extLst>
        </cdr:cNvPr>
        <cdr:cNvSpPr txBox="1"/>
      </cdr:nvSpPr>
      <cdr:spPr>
        <a:xfrm xmlns:a="http://schemas.openxmlformats.org/drawingml/2006/main">
          <a:off x="0" y="4094183"/>
          <a:ext cx="1368058" cy="3640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Reģions</a:t>
          </a:r>
        </a:p>
      </cdr:txBody>
    </cdr:sp>
  </cdr:relSizeAnchor>
  <cdr:relSizeAnchor xmlns:cdr="http://schemas.openxmlformats.org/drawingml/2006/chartDrawing">
    <cdr:from>
      <cdr:x>0.34449</cdr:x>
      <cdr:y>0.03822</cdr:y>
    </cdr:from>
    <cdr:to>
      <cdr:x>0.46242</cdr:x>
      <cdr:y>0.11044</cdr:y>
    </cdr:to>
    <cdr:sp macro="" textlink="">
      <cdr:nvSpPr>
        <cdr:cNvPr id="8" name="TextBox 7">
          <a:extLst xmlns:a="http://schemas.openxmlformats.org/drawingml/2006/main">
            <a:ext uri="{FF2B5EF4-FFF2-40B4-BE49-F238E27FC236}">
              <a16:creationId xmlns:a16="http://schemas.microsoft.com/office/drawing/2014/main" id="{2753A404-D9AB-EDB0-408B-5C7BA7C48393}"/>
            </a:ext>
          </a:extLst>
        </cdr:cNvPr>
        <cdr:cNvSpPr txBox="1"/>
      </cdr:nvSpPr>
      <cdr:spPr>
        <a:xfrm xmlns:a="http://schemas.openxmlformats.org/drawingml/2006/main">
          <a:off x="3987800" y="190500"/>
          <a:ext cx="1365250" cy="360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v-LV" sz="1100" kern="1200" dirty="0"/>
        </a:p>
      </cdr:txBody>
    </cdr:sp>
  </cdr:relSizeAnchor>
  <cdr:relSizeAnchor xmlns:cdr="http://schemas.openxmlformats.org/drawingml/2006/chartDrawing">
    <cdr:from>
      <cdr:x>0.21558</cdr:x>
      <cdr:y>0.07261</cdr:y>
    </cdr:from>
    <cdr:to>
      <cdr:x>0.35552</cdr:x>
      <cdr:y>0.14483</cdr:y>
    </cdr:to>
    <cdr:sp macro="" textlink="">
      <cdr:nvSpPr>
        <cdr:cNvPr id="9" name="TextBox 8">
          <a:extLst xmlns:a="http://schemas.openxmlformats.org/drawingml/2006/main">
            <a:ext uri="{FF2B5EF4-FFF2-40B4-BE49-F238E27FC236}">
              <a16:creationId xmlns:a16="http://schemas.microsoft.com/office/drawing/2014/main" id="{F5DDDF1D-82F2-84E0-8710-508BCB4966EE}"/>
            </a:ext>
          </a:extLst>
        </cdr:cNvPr>
        <cdr:cNvSpPr txBox="1"/>
      </cdr:nvSpPr>
      <cdr:spPr>
        <a:xfrm xmlns:a="http://schemas.openxmlformats.org/drawingml/2006/main">
          <a:off x="2495522" y="361950"/>
          <a:ext cx="1620000" cy="359999"/>
        </a:xfrm>
        <a:prstGeom xmlns:a="http://schemas.openxmlformats.org/drawingml/2006/main" prst="rect">
          <a:avLst/>
        </a:prstGeom>
        <a:solidFill xmlns:a="http://schemas.openxmlformats.org/drawingml/2006/main">
          <a:srgbClr val="714B25"/>
        </a:solidFill>
      </cdr:spPr>
      <cdr:txBody>
        <a:bodyPr xmlns:a="http://schemas.openxmlformats.org/drawingml/2006/main" vertOverflow="overflow" horzOverflow="overflow" wrap="square" rtlCol="0" anchor="ctr" anchorCtr="0"/>
        <a:lstStyle xmlns:a="http://schemas.openxmlformats.org/drawingml/2006/main"/>
        <a:p xmlns:a="http://schemas.openxmlformats.org/drawingml/2006/main">
          <a:pPr algn="ctr"/>
          <a:r>
            <a:rPr lang="lv-LV" sz="1000" b="1" kern="1200" dirty="0">
              <a:solidFill>
                <a:schemeClr val="bg1"/>
              </a:solidFill>
              <a:latin typeface="Arial" panose="020B0604020202020204" pitchFamily="34" charset="0"/>
              <a:cs typeface="Arial" panose="020B0604020202020204" pitchFamily="34" charset="0"/>
            </a:rPr>
            <a:t>Tiek veicināts ierēdņu, darbinieku negodīgums</a:t>
          </a:r>
        </a:p>
      </cdr:txBody>
    </cdr:sp>
  </cdr:relSizeAnchor>
  <cdr:relSizeAnchor xmlns:cdr="http://schemas.openxmlformats.org/drawingml/2006/chartDrawing">
    <cdr:from>
      <cdr:x>0.35217</cdr:x>
      <cdr:y>0.07261</cdr:y>
    </cdr:from>
    <cdr:to>
      <cdr:x>0.47656</cdr:x>
      <cdr:y>0.14483</cdr:y>
    </cdr:to>
    <cdr:sp macro="" textlink="">
      <cdr:nvSpPr>
        <cdr:cNvPr id="10" name="TextBox 1">
          <a:extLst xmlns:a="http://schemas.openxmlformats.org/drawingml/2006/main">
            <a:ext uri="{FF2B5EF4-FFF2-40B4-BE49-F238E27FC236}">
              <a16:creationId xmlns:a16="http://schemas.microsoft.com/office/drawing/2014/main" id="{0BF737BD-626D-3784-FE7A-EDCD1410C8DC}"/>
            </a:ext>
          </a:extLst>
        </cdr:cNvPr>
        <cdr:cNvSpPr txBox="1"/>
      </cdr:nvSpPr>
      <cdr:spPr>
        <a:xfrm xmlns:a="http://schemas.openxmlformats.org/drawingml/2006/main">
          <a:off x="4076714" y="361943"/>
          <a:ext cx="1440000" cy="359998"/>
        </a:xfrm>
        <a:prstGeom xmlns:a="http://schemas.openxmlformats.org/drawingml/2006/main" prst="rect">
          <a:avLst/>
        </a:prstGeom>
        <a:solidFill xmlns:a="http://schemas.openxmlformats.org/drawingml/2006/main">
          <a:srgbClr val="996633"/>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chemeClr val="bg1"/>
              </a:solidFill>
              <a:latin typeface="Arial" panose="020B0604020202020204" pitchFamily="34" charset="0"/>
              <a:cs typeface="Arial" panose="020B0604020202020204" pitchFamily="34" charset="0"/>
            </a:rPr>
            <a:t>Morāli nepieņemami, kauns dot kukuli</a:t>
          </a:r>
        </a:p>
      </cdr:txBody>
    </cdr:sp>
  </cdr:relSizeAnchor>
  <cdr:relSizeAnchor xmlns:cdr="http://schemas.openxmlformats.org/drawingml/2006/chartDrawing">
    <cdr:from>
      <cdr:x>0.39336</cdr:x>
      <cdr:y>0</cdr:y>
    </cdr:from>
    <cdr:to>
      <cdr:x>0.51465</cdr:x>
      <cdr:y>0.07222</cdr:y>
    </cdr:to>
    <cdr:sp macro="" textlink="">
      <cdr:nvSpPr>
        <cdr:cNvPr id="11" name="TextBox 1">
          <a:extLst xmlns:a="http://schemas.openxmlformats.org/drawingml/2006/main">
            <a:ext uri="{FF2B5EF4-FFF2-40B4-BE49-F238E27FC236}">
              <a16:creationId xmlns:a16="http://schemas.microsoft.com/office/drawing/2014/main" id="{A31A9980-3F20-DA7E-05E9-CD419883CF6C}"/>
            </a:ext>
          </a:extLst>
        </cdr:cNvPr>
        <cdr:cNvSpPr txBox="1"/>
      </cdr:nvSpPr>
      <cdr:spPr>
        <a:xfrm xmlns:a="http://schemas.openxmlformats.org/drawingml/2006/main">
          <a:off x="4553515" y="0"/>
          <a:ext cx="1404059" cy="391751"/>
        </a:xfrm>
        <a:prstGeom xmlns:a="http://schemas.openxmlformats.org/drawingml/2006/main" prst="rect">
          <a:avLst/>
        </a:prstGeom>
        <a:solidFill xmlns:a="http://schemas.openxmlformats.org/drawingml/2006/main">
          <a:srgbClr val="C89058"/>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Uztrauc sabiedrības korumpētība</a:t>
          </a:r>
        </a:p>
      </cdr:txBody>
    </cdr:sp>
  </cdr:relSizeAnchor>
  <cdr:relSizeAnchor xmlns:cdr="http://schemas.openxmlformats.org/drawingml/2006/chartDrawing">
    <cdr:from>
      <cdr:x>0.51349</cdr:x>
      <cdr:y>0</cdr:y>
    </cdr:from>
    <cdr:to>
      <cdr:x>0.7374</cdr:x>
      <cdr:y>0.07222</cdr:y>
    </cdr:to>
    <cdr:sp macro="" textlink="">
      <cdr:nvSpPr>
        <cdr:cNvPr id="12" name="TextBox 1">
          <a:extLst xmlns:a="http://schemas.openxmlformats.org/drawingml/2006/main">
            <a:ext uri="{FF2B5EF4-FFF2-40B4-BE49-F238E27FC236}">
              <a16:creationId xmlns:a16="http://schemas.microsoft.com/office/drawing/2014/main" id="{F98792A2-7053-3058-4709-A459B5822706}"/>
            </a:ext>
          </a:extLst>
        </cdr:cNvPr>
        <cdr:cNvSpPr txBox="1"/>
      </cdr:nvSpPr>
      <cdr:spPr>
        <a:xfrm xmlns:a="http://schemas.openxmlformats.org/drawingml/2006/main">
          <a:off x="5944146" y="0"/>
          <a:ext cx="2592000" cy="391751"/>
        </a:xfrm>
        <a:prstGeom xmlns:a="http://schemas.openxmlformats.org/drawingml/2006/main" prst="rect">
          <a:avLst/>
        </a:prstGeom>
        <a:solidFill xmlns:a="http://schemas.openxmlformats.org/drawingml/2006/main">
          <a:srgbClr val="E4C7AA"/>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Amatpersonu algas ir pietiekami labas, un viņiem nevajag maksāt papildus</a:t>
          </a:r>
        </a:p>
      </cdr:txBody>
    </cdr:sp>
  </cdr:relSizeAnchor>
  <cdr:relSizeAnchor xmlns:cdr="http://schemas.openxmlformats.org/drawingml/2006/chartDrawing">
    <cdr:from>
      <cdr:x>0.60348</cdr:x>
      <cdr:y>0.07388</cdr:y>
    </cdr:from>
    <cdr:to>
      <cdr:x>0.74342</cdr:x>
      <cdr:y>0.1461</cdr:y>
    </cdr:to>
    <cdr:sp macro="" textlink="">
      <cdr:nvSpPr>
        <cdr:cNvPr id="14" name="TextBox 1">
          <a:extLst xmlns:a="http://schemas.openxmlformats.org/drawingml/2006/main">
            <a:ext uri="{FF2B5EF4-FFF2-40B4-BE49-F238E27FC236}">
              <a16:creationId xmlns:a16="http://schemas.microsoft.com/office/drawing/2014/main" id="{726676CA-5FDB-51D2-2A93-F1F2767FB262}"/>
            </a:ext>
          </a:extLst>
        </cdr:cNvPr>
        <cdr:cNvSpPr txBox="1"/>
      </cdr:nvSpPr>
      <cdr:spPr>
        <a:xfrm xmlns:a="http://schemas.openxmlformats.org/drawingml/2006/main">
          <a:off x="6985911" y="368293"/>
          <a:ext cx="1620000" cy="359998"/>
        </a:xfrm>
        <a:prstGeom xmlns:a="http://schemas.openxmlformats.org/drawingml/2006/main" prst="rect">
          <a:avLst/>
        </a:prstGeom>
        <a:solidFill xmlns:a="http://schemas.openxmlformats.org/drawingml/2006/main">
          <a:srgbClr val="F4E8DC"/>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Bailes, ka par kukuļiem pieķers, var sodīt</a:t>
          </a:r>
        </a:p>
      </cdr:txBody>
    </cdr:sp>
  </cdr:relSizeAnchor>
  <cdr:relSizeAnchor xmlns:cdr="http://schemas.openxmlformats.org/drawingml/2006/chartDrawing">
    <cdr:from>
      <cdr:x>0.73456</cdr:x>
      <cdr:y>0</cdr:y>
    </cdr:from>
    <cdr:to>
      <cdr:x>0.85273</cdr:x>
      <cdr:y>0.07222</cdr:y>
    </cdr:to>
    <cdr:sp macro="" textlink="">
      <cdr:nvSpPr>
        <cdr:cNvPr id="13" name="TextBox 1">
          <a:extLst xmlns:a="http://schemas.openxmlformats.org/drawingml/2006/main">
            <a:ext uri="{FF2B5EF4-FFF2-40B4-BE49-F238E27FC236}">
              <a16:creationId xmlns:a16="http://schemas.microsoft.com/office/drawing/2014/main" id="{EC8DA2B4-8195-1668-55CB-33AAA5BD0DBA}"/>
            </a:ext>
          </a:extLst>
        </cdr:cNvPr>
        <cdr:cNvSpPr txBox="1"/>
      </cdr:nvSpPr>
      <cdr:spPr>
        <a:xfrm xmlns:a="http://schemas.openxmlformats.org/drawingml/2006/main">
          <a:off x="8503263" y="0"/>
          <a:ext cx="1367942" cy="391751"/>
        </a:xfrm>
        <a:prstGeom xmlns:a="http://schemas.openxmlformats.org/drawingml/2006/main" prst="rect">
          <a:avLst/>
        </a:prstGeom>
        <a:solidFill xmlns:a="http://schemas.openxmlformats.org/drawingml/2006/main">
          <a:srgbClr val="C3D6CC"/>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Finansiāli nevar atļauties dot kukuli</a:t>
          </a:r>
        </a:p>
      </cdr:txBody>
    </cdr:sp>
  </cdr:relSizeAnchor>
  <cdr:relSizeAnchor xmlns:cdr="http://schemas.openxmlformats.org/drawingml/2006/chartDrawing">
    <cdr:from>
      <cdr:x>0.78003</cdr:x>
      <cdr:y>0.07261</cdr:y>
    </cdr:from>
    <cdr:to>
      <cdr:x>0.91687</cdr:x>
      <cdr:y>0.14483</cdr:y>
    </cdr:to>
    <cdr:sp macro="" textlink="">
      <cdr:nvSpPr>
        <cdr:cNvPr id="16" name="TextBox 1">
          <a:extLst xmlns:a="http://schemas.openxmlformats.org/drawingml/2006/main">
            <a:ext uri="{FF2B5EF4-FFF2-40B4-BE49-F238E27FC236}">
              <a16:creationId xmlns:a16="http://schemas.microsoft.com/office/drawing/2014/main" id="{542B1C44-BCF8-CEDD-C115-1D30B6504FFC}"/>
            </a:ext>
          </a:extLst>
        </cdr:cNvPr>
        <cdr:cNvSpPr txBox="1"/>
      </cdr:nvSpPr>
      <cdr:spPr>
        <a:xfrm xmlns:a="http://schemas.openxmlformats.org/drawingml/2006/main">
          <a:off x="9029700" y="361950"/>
          <a:ext cx="1584000" cy="359998"/>
        </a:xfrm>
        <a:prstGeom xmlns:a="http://schemas.openxmlformats.org/drawingml/2006/main" prst="rect">
          <a:avLst/>
        </a:prstGeom>
        <a:solidFill xmlns:a="http://schemas.openxmlformats.org/drawingml/2006/main">
          <a:srgbClr val="84AC94"/>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Oficiālie maksājumi jau vien ir pārāk augsti</a:t>
          </a:r>
        </a:p>
      </cdr:txBody>
    </cdr:sp>
  </cdr:relSizeAnchor>
  <cdr:relSizeAnchor xmlns:cdr="http://schemas.openxmlformats.org/drawingml/2006/chartDrawing">
    <cdr:from>
      <cdr:x>0.58475</cdr:x>
      <cdr:y>0.07643</cdr:y>
    </cdr:from>
    <cdr:to>
      <cdr:x>0.58475</cdr:x>
      <cdr:y>0.15796</cdr:y>
    </cdr:to>
    <cdr:cxnSp macro="">
      <cdr:nvCxnSpPr>
        <cdr:cNvPr id="19" name="Straight Arrow Connector 18">
          <a:extLst xmlns:a="http://schemas.openxmlformats.org/drawingml/2006/main">
            <a:ext uri="{FF2B5EF4-FFF2-40B4-BE49-F238E27FC236}">
              <a16:creationId xmlns:a16="http://schemas.microsoft.com/office/drawing/2014/main" id="{EB80B262-96B6-7812-CB9F-35AAE982D56E}"/>
            </a:ext>
          </a:extLst>
        </cdr:cNvPr>
        <cdr:cNvCxnSpPr/>
      </cdr:nvCxnSpPr>
      <cdr:spPr>
        <a:xfrm xmlns:a="http://schemas.openxmlformats.org/drawingml/2006/main">
          <a:off x="6769100" y="381000"/>
          <a:ext cx="0" cy="406400"/>
        </a:xfrm>
        <a:prstGeom xmlns:a="http://schemas.openxmlformats.org/drawingml/2006/main" prst="straightConnector1">
          <a:avLst/>
        </a:prstGeom>
        <a:ln xmlns:a="http://schemas.openxmlformats.org/drawingml/2006/main" w="12700">
          <a:solidFill>
            <a:srgbClr val="C89058"/>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0.76248</cdr:x>
      <cdr:y>0.07643</cdr:y>
    </cdr:from>
    <cdr:to>
      <cdr:x>0.76248</cdr:x>
      <cdr:y>0.15796</cdr:y>
    </cdr:to>
    <cdr:cxnSp macro="">
      <cdr:nvCxnSpPr>
        <cdr:cNvPr id="22" name="Straight Arrow Connector 21">
          <a:extLst xmlns:a="http://schemas.openxmlformats.org/drawingml/2006/main">
            <a:ext uri="{FF2B5EF4-FFF2-40B4-BE49-F238E27FC236}">
              <a16:creationId xmlns:a16="http://schemas.microsoft.com/office/drawing/2014/main" id="{F8F07E43-2238-F139-55CD-08B5BA2A748D}"/>
            </a:ext>
          </a:extLst>
        </cdr:cNvPr>
        <cdr:cNvCxnSpPr/>
      </cdr:nvCxnSpPr>
      <cdr:spPr>
        <a:xfrm xmlns:a="http://schemas.openxmlformats.org/drawingml/2006/main">
          <a:off x="8826500" y="381000"/>
          <a:ext cx="0" cy="406400"/>
        </a:xfrm>
        <a:prstGeom xmlns:a="http://schemas.openxmlformats.org/drawingml/2006/main" prst="straightConnector1">
          <a:avLst/>
        </a:prstGeom>
        <a:ln xmlns:a="http://schemas.openxmlformats.org/drawingml/2006/main" w="12700">
          <a:solidFill>
            <a:srgbClr val="4C826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0.92265</cdr:x>
      <cdr:y>0.07516</cdr:y>
    </cdr:from>
    <cdr:to>
      <cdr:x>0.92265</cdr:x>
      <cdr:y>0.15669</cdr:y>
    </cdr:to>
    <cdr:cxnSp macro="">
      <cdr:nvCxnSpPr>
        <cdr:cNvPr id="23" name="Straight Arrow Connector 22">
          <a:extLst xmlns:a="http://schemas.openxmlformats.org/drawingml/2006/main">
            <a:ext uri="{FF2B5EF4-FFF2-40B4-BE49-F238E27FC236}">
              <a16:creationId xmlns:a16="http://schemas.microsoft.com/office/drawing/2014/main" id="{2DE730F7-CD5D-5FE6-C27F-7548F92F570A}"/>
            </a:ext>
          </a:extLst>
        </cdr:cNvPr>
        <cdr:cNvCxnSpPr/>
      </cdr:nvCxnSpPr>
      <cdr:spPr>
        <a:xfrm xmlns:a="http://schemas.openxmlformats.org/drawingml/2006/main">
          <a:off x="10680700" y="374650"/>
          <a:ext cx="0" cy="406400"/>
        </a:xfrm>
        <a:prstGeom xmlns:a="http://schemas.openxmlformats.org/drawingml/2006/main" prst="straightConnector1">
          <a:avLst/>
        </a:prstGeom>
        <a:ln xmlns:a="http://schemas.openxmlformats.org/drawingml/2006/main" w="12700">
          <a:solidFill>
            <a:srgbClr val="4C826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0.49812</cdr:x>
      <cdr:y>0.07222</cdr:y>
    </cdr:from>
    <cdr:to>
      <cdr:x>0.49812</cdr:x>
      <cdr:y>0.15375</cdr:y>
    </cdr:to>
    <cdr:cxnSp macro="">
      <cdr:nvCxnSpPr>
        <cdr:cNvPr id="15" name="Straight Arrow Connector 14">
          <a:extLst xmlns:a="http://schemas.openxmlformats.org/drawingml/2006/main">
            <a:ext uri="{FF2B5EF4-FFF2-40B4-BE49-F238E27FC236}">
              <a16:creationId xmlns:a16="http://schemas.microsoft.com/office/drawing/2014/main" id="{EB80B262-96B6-7812-CB9F-35AAE982D56E}"/>
            </a:ext>
          </a:extLst>
        </cdr:cNvPr>
        <cdr:cNvCxnSpPr/>
      </cdr:nvCxnSpPr>
      <cdr:spPr>
        <a:xfrm xmlns:a="http://schemas.openxmlformats.org/drawingml/2006/main">
          <a:off x="5766243" y="359998"/>
          <a:ext cx="0" cy="406400"/>
        </a:xfrm>
        <a:prstGeom xmlns:a="http://schemas.openxmlformats.org/drawingml/2006/main" prst="straightConnector1">
          <a:avLst/>
        </a:prstGeom>
        <a:ln xmlns:a="http://schemas.openxmlformats.org/drawingml/2006/main" w="12700">
          <a:solidFill>
            <a:srgbClr val="C89058"/>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0.15663</cdr:x>
      <cdr:y>0.03125</cdr:y>
    </cdr:from>
    <cdr:to>
      <cdr:x>0.42497</cdr:x>
      <cdr:y>0.12967</cdr:y>
    </cdr:to>
    <cdr:sp macro="" textlink="">
      <cdr:nvSpPr>
        <cdr:cNvPr id="2" name="TextBox 1">
          <a:extLst xmlns:a="http://schemas.openxmlformats.org/drawingml/2006/main">
            <a:ext uri="{FF2B5EF4-FFF2-40B4-BE49-F238E27FC236}">
              <a16:creationId xmlns:a16="http://schemas.microsoft.com/office/drawing/2014/main" id="{1749333A-9904-6729-3515-7E22AC383D23}"/>
            </a:ext>
          </a:extLst>
        </cdr:cNvPr>
        <cdr:cNvSpPr txBox="1"/>
      </cdr:nvSpPr>
      <cdr:spPr>
        <a:xfrm xmlns:a="http://schemas.openxmlformats.org/drawingml/2006/main">
          <a:off x="1155700" y="114300"/>
          <a:ext cx="1980000" cy="359999"/>
        </a:xfrm>
        <a:prstGeom xmlns:a="http://schemas.openxmlformats.org/drawingml/2006/main" prst="rect">
          <a:avLst/>
        </a:prstGeom>
        <a:solidFill xmlns:a="http://schemas.openxmlformats.org/drawingml/2006/main">
          <a:srgbClr val="C89058"/>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Neesmu gatavs/-a ziņot par korupcijas gadījumiem vispār</a:t>
          </a:r>
        </a:p>
      </cdr:txBody>
    </cdr:sp>
  </cdr:relSizeAnchor>
  <cdr:relSizeAnchor xmlns:cdr="http://schemas.openxmlformats.org/drawingml/2006/chartDrawing">
    <cdr:from>
      <cdr:x>0.24871</cdr:x>
      <cdr:y>0.13021</cdr:y>
    </cdr:from>
    <cdr:to>
      <cdr:x>0.57072</cdr:x>
      <cdr:y>0.22863</cdr:y>
    </cdr:to>
    <cdr:sp macro="" textlink="">
      <cdr:nvSpPr>
        <cdr:cNvPr id="3" name="TextBox 1">
          <a:extLst xmlns:a="http://schemas.openxmlformats.org/drawingml/2006/main">
            <a:ext uri="{FF2B5EF4-FFF2-40B4-BE49-F238E27FC236}">
              <a16:creationId xmlns:a16="http://schemas.microsoft.com/office/drawing/2014/main" id="{2329648F-DE18-4C65-5607-D64FA8FE76D9}"/>
            </a:ext>
          </a:extLst>
        </cdr:cNvPr>
        <cdr:cNvSpPr txBox="1"/>
      </cdr:nvSpPr>
      <cdr:spPr>
        <a:xfrm xmlns:a="http://schemas.openxmlformats.org/drawingml/2006/main">
          <a:off x="1835150" y="476250"/>
          <a:ext cx="2376000" cy="359999"/>
        </a:xfrm>
        <a:prstGeom xmlns:a="http://schemas.openxmlformats.org/drawingml/2006/main" prst="rect">
          <a:avLst/>
        </a:prstGeom>
        <a:solidFill xmlns:a="http://schemas.openxmlformats.org/drawingml/2006/main">
          <a:srgbClr val="C3D6CC"/>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Esmu gatavs/-a ziņot par korupcijas gadījumiem, bet tikai anonīmi</a:t>
          </a:r>
        </a:p>
      </cdr:txBody>
    </cdr:sp>
  </cdr:relSizeAnchor>
  <cdr:relSizeAnchor xmlns:cdr="http://schemas.openxmlformats.org/drawingml/2006/chartDrawing">
    <cdr:from>
      <cdr:x>0.42513</cdr:x>
      <cdr:y>0.03125</cdr:y>
    </cdr:from>
    <cdr:to>
      <cdr:x>0.85935</cdr:x>
      <cdr:y>0.12967</cdr:y>
    </cdr:to>
    <cdr:sp macro="" textlink="">
      <cdr:nvSpPr>
        <cdr:cNvPr id="4" name="TextBox 1">
          <a:extLst xmlns:a="http://schemas.openxmlformats.org/drawingml/2006/main">
            <a:ext uri="{FF2B5EF4-FFF2-40B4-BE49-F238E27FC236}">
              <a16:creationId xmlns:a16="http://schemas.microsoft.com/office/drawing/2014/main" id="{DA666B8F-BB93-6CDF-DA64-044D4229382A}"/>
            </a:ext>
          </a:extLst>
        </cdr:cNvPr>
        <cdr:cNvSpPr txBox="1"/>
      </cdr:nvSpPr>
      <cdr:spPr>
        <a:xfrm xmlns:a="http://schemas.openxmlformats.org/drawingml/2006/main">
          <a:off x="3136900" y="114300"/>
          <a:ext cx="3204000" cy="359999"/>
        </a:xfrm>
        <a:prstGeom xmlns:a="http://schemas.openxmlformats.org/drawingml/2006/main" prst="rect">
          <a:avLst/>
        </a:prstGeom>
        <a:solidFill xmlns:a="http://schemas.openxmlformats.org/drawingml/2006/main">
          <a:srgbClr val="4C8264"/>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chemeClr val="bg1"/>
              </a:solidFill>
              <a:latin typeface="Arial" panose="020B0604020202020204" pitchFamily="34" charset="0"/>
              <a:cs typeface="Arial" panose="020B0604020202020204" pitchFamily="34" charset="0"/>
            </a:rPr>
            <a:t>Esmu gatavs/-a ziņot par korupcijas gadījumiem atklāti </a:t>
          </a:r>
          <a:r>
            <a:rPr lang="lv-LV" sz="900" b="0" i="1" kern="1200" dirty="0">
              <a:solidFill>
                <a:schemeClr val="bg1"/>
              </a:solidFill>
              <a:latin typeface="Arial" panose="020B0604020202020204" pitchFamily="34" charset="0"/>
              <a:cs typeface="Arial" panose="020B0604020202020204" pitchFamily="34" charset="0"/>
            </a:rPr>
            <a:t>(t. i., norādot datus par sevi (ne anonīmi))</a:t>
          </a:r>
          <a:endParaRPr lang="lv-LV" sz="1000" b="0" i="1" kern="12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0.63253</cdr:x>
      <cdr:y>0.13368</cdr:y>
    </cdr:from>
    <cdr:to>
      <cdr:x>0.71547</cdr:x>
      <cdr:y>0.23211</cdr:y>
    </cdr:to>
    <cdr:sp macro="" textlink="">
      <cdr:nvSpPr>
        <cdr:cNvPr id="5" name="TextBox 1">
          <a:extLst xmlns:a="http://schemas.openxmlformats.org/drawingml/2006/main">
            <a:ext uri="{FF2B5EF4-FFF2-40B4-BE49-F238E27FC236}">
              <a16:creationId xmlns:a16="http://schemas.microsoft.com/office/drawing/2014/main" id="{64E54563-885E-9215-14D8-F82C42209152}"/>
            </a:ext>
          </a:extLst>
        </cdr:cNvPr>
        <cdr:cNvSpPr txBox="1"/>
      </cdr:nvSpPr>
      <cdr:spPr>
        <a:xfrm xmlns:a="http://schemas.openxmlformats.org/drawingml/2006/main">
          <a:off x="4667250" y="488950"/>
          <a:ext cx="612000" cy="359999"/>
        </a:xfrm>
        <a:prstGeom xmlns:a="http://schemas.openxmlformats.org/drawingml/2006/main" prst="rect">
          <a:avLst/>
        </a:prstGeom>
        <a:solidFill xmlns:a="http://schemas.openxmlformats.org/drawingml/2006/main">
          <a:schemeClr val="accent4">
            <a:lumMod val="20000"/>
            <a:lumOff val="80000"/>
          </a:schemeClr>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Cita atbilde</a:t>
          </a:r>
          <a:endParaRPr lang="lv-LV" sz="1000" b="0" i="1" kern="12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0.71343</cdr:x>
      <cdr:y>0.13194</cdr:y>
    </cdr:from>
    <cdr:to>
      <cdr:x>0.85979</cdr:x>
      <cdr:y>0.23037</cdr:y>
    </cdr:to>
    <cdr:sp macro="" textlink="">
      <cdr:nvSpPr>
        <cdr:cNvPr id="6" name="TextBox 1">
          <a:extLst xmlns:a="http://schemas.openxmlformats.org/drawingml/2006/main">
            <a:ext uri="{FF2B5EF4-FFF2-40B4-BE49-F238E27FC236}">
              <a16:creationId xmlns:a16="http://schemas.microsoft.com/office/drawing/2014/main" id="{607F98B9-E09D-9784-BC1C-27BDD3181520}"/>
            </a:ext>
          </a:extLst>
        </cdr:cNvPr>
        <cdr:cNvSpPr txBox="1"/>
      </cdr:nvSpPr>
      <cdr:spPr>
        <a:xfrm xmlns:a="http://schemas.openxmlformats.org/drawingml/2006/main">
          <a:off x="5264150" y="482600"/>
          <a:ext cx="1080000" cy="359999"/>
        </a:xfrm>
        <a:prstGeom xmlns:a="http://schemas.openxmlformats.org/drawingml/2006/main" prst="rect">
          <a:avLst/>
        </a:prstGeom>
        <a:solidFill xmlns:a="http://schemas.openxmlformats.org/drawingml/2006/main">
          <a:schemeClr val="bg1">
            <a:lumMod val="75000"/>
          </a:schemeClr>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Grūti pateikt</a:t>
          </a:r>
          <a:endParaRPr lang="lv-LV" sz="1000" b="0" i="1" kern="12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0.20396</cdr:x>
      <cdr:y>0.14063</cdr:y>
    </cdr:from>
    <cdr:to>
      <cdr:x>0.20396</cdr:x>
      <cdr:y>0.25174</cdr:y>
    </cdr:to>
    <cdr:cxnSp macro="">
      <cdr:nvCxnSpPr>
        <cdr:cNvPr id="7" name="Straight Arrow Connector 6">
          <a:extLst xmlns:a="http://schemas.openxmlformats.org/drawingml/2006/main">
            <a:ext uri="{FF2B5EF4-FFF2-40B4-BE49-F238E27FC236}">
              <a16:creationId xmlns:a16="http://schemas.microsoft.com/office/drawing/2014/main" id="{EB80B262-96B6-7812-CB9F-35AAE982D56E}"/>
            </a:ext>
          </a:extLst>
        </cdr:cNvPr>
        <cdr:cNvCxnSpPr/>
      </cdr:nvCxnSpPr>
      <cdr:spPr>
        <a:xfrm xmlns:a="http://schemas.openxmlformats.org/drawingml/2006/main">
          <a:off x="1504950" y="514350"/>
          <a:ext cx="0" cy="406400"/>
        </a:xfrm>
        <a:prstGeom xmlns:a="http://schemas.openxmlformats.org/drawingml/2006/main" prst="straightConnector1">
          <a:avLst/>
        </a:prstGeom>
        <a:ln xmlns:a="http://schemas.openxmlformats.org/drawingml/2006/main" w="12700">
          <a:solidFill>
            <a:srgbClr val="C89058"/>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0.59897</cdr:x>
      <cdr:y>0.13889</cdr:y>
    </cdr:from>
    <cdr:to>
      <cdr:x>0.59897</cdr:x>
      <cdr:y>0.25</cdr:y>
    </cdr:to>
    <cdr:cxnSp macro="">
      <cdr:nvCxnSpPr>
        <cdr:cNvPr id="8" name="Straight Arrow Connector 7">
          <a:extLst xmlns:a="http://schemas.openxmlformats.org/drawingml/2006/main">
            <a:ext uri="{FF2B5EF4-FFF2-40B4-BE49-F238E27FC236}">
              <a16:creationId xmlns:a16="http://schemas.microsoft.com/office/drawing/2014/main" id="{D93C286B-102B-AD49-04F7-23E3181919CF}"/>
            </a:ext>
          </a:extLst>
        </cdr:cNvPr>
        <cdr:cNvCxnSpPr/>
      </cdr:nvCxnSpPr>
      <cdr:spPr>
        <a:xfrm xmlns:a="http://schemas.openxmlformats.org/drawingml/2006/main">
          <a:off x="4419600" y="508000"/>
          <a:ext cx="0" cy="406400"/>
        </a:xfrm>
        <a:prstGeom xmlns:a="http://schemas.openxmlformats.org/drawingml/2006/main" prst="straightConnector1">
          <a:avLst/>
        </a:prstGeom>
        <a:ln xmlns:a="http://schemas.openxmlformats.org/drawingml/2006/main" w="12700">
          <a:solidFill>
            <a:srgbClr val="4C826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cdr:x>
      <cdr:y>0.20823</cdr:y>
    </cdr:from>
    <cdr:to>
      <cdr:x>0.14404</cdr:x>
      <cdr:y>0.28126</cdr:y>
    </cdr:to>
    <cdr:sp macro="" textlink="">
      <cdr:nvSpPr>
        <cdr:cNvPr id="2" name="TextBox 1">
          <a:extLst xmlns:a="http://schemas.openxmlformats.org/drawingml/2006/main">
            <a:ext uri="{FF2B5EF4-FFF2-40B4-BE49-F238E27FC236}">
              <a16:creationId xmlns:a16="http://schemas.microsoft.com/office/drawing/2014/main" id="{7F125A42-4536-A5E4-D12F-16AC19A32BA3}"/>
            </a:ext>
          </a:extLst>
        </cdr:cNvPr>
        <cdr:cNvSpPr txBox="1"/>
      </cdr:nvSpPr>
      <cdr:spPr>
        <a:xfrm xmlns:a="http://schemas.openxmlformats.org/drawingml/2006/main">
          <a:off x="0" y="1032669"/>
          <a:ext cx="1404000" cy="3621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Dzimums</a:t>
          </a:r>
        </a:p>
      </cdr:txBody>
    </cdr:sp>
  </cdr:relSizeAnchor>
  <cdr:relSizeAnchor xmlns:cdr="http://schemas.openxmlformats.org/drawingml/2006/chartDrawing">
    <cdr:from>
      <cdr:x>0</cdr:x>
      <cdr:y>0.28671</cdr:y>
    </cdr:from>
    <cdr:to>
      <cdr:x>0.14404</cdr:x>
      <cdr:y>0.35975</cdr:y>
    </cdr:to>
    <cdr:sp macro="" textlink="">
      <cdr:nvSpPr>
        <cdr:cNvPr id="3" name="TextBox 1">
          <a:extLst xmlns:a="http://schemas.openxmlformats.org/drawingml/2006/main">
            <a:ext uri="{FF2B5EF4-FFF2-40B4-BE49-F238E27FC236}">
              <a16:creationId xmlns:a16="http://schemas.microsoft.com/office/drawing/2014/main" id="{B16B41A7-EA94-C1E3-0899-5C7709BF4384}"/>
            </a:ext>
          </a:extLst>
        </cdr:cNvPr>
        <cdr:cNvSpPr txBox="1"/>
      </cdr:nvSpPr>
      <cdr:spPr>
        <a:xfrm xmlns:a="http://schemas.openxmlformats.org/drawingml/2006/main">
          <a:off x="0" y="1421887"/>
          <a:ext cx="1403994" cy="362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Vecums</a:t>
          </a:r>
        </a:p>
      </cdr:txBody>
    </cdr:sp>
  </cdr:relSizeAnchor>
  <cdr:relSizeAnchor xmlns:cdr="http://schemas.openxmlformats.org/drawingml/2006/chartDrawing">
    <cdr:from>
      <cdr:x>0</cdr:x>
      <cdr:y>0.48908</cdr:y>
    </cdr:from>
    <cdr:to>
      <cdr:x>0.14404</cdr:x>
      <cdr:y>0.56212</cdr:y>
    </cdr:to>
    <cdr:sp macro="" textlink="">
      <cdr:nvSpPr>
        <cdr:cNvPr id="4" name="TextBox 1">
          <a:extLst xmlns:a="http://schemas.openxmlformats.org/drawingml/2006/main">
            <a:ext uri="{FF2B5EF4-FFF2-40B4-BE49-F238E27FC236}">
              <a16:creationId xmlns:a16="http://schemas.microsoft.com/office/drawing/2014/main" id="{754D4B4E-E750-08D7-50E1-64B8D1BA55E6}"/>
            </a:ext>
          </a:extLst>
        </cdr:cNvPr>
        <cdr:cNvSpPr txBox="1"/>
      </cdr:nvSpPr>
      <cdr:spPr>
        <a:xfrm xmlns:a="http://schemas.openxmlformats.org/drawingml/2006/main">
          <a:off x="0" y="2425535"/>
          <a:ext cx="1403994" cy="362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Sarunvaloda ģimenē</a:t>
          </a:r>
        </a:p>
      </cdr:txBody>
    </cdr:sp>
  </cdr:relSizeAnchor>
  <cdr:relSizeAnchor xmlns:cdr="http://schemas.openxmlformats.org/drawingml/2006/chartDrawing">
    <cdr:from>
      <cdr:x>0</cdr:x>
      <cdr:y>0.56605</cdr:y>
    </cdr:from>
    <cdr:to>
      <cdr:x>0.14404</cdr:x>
      <cdr:y>0.63908</cdr:y>
    </cdr:to>
    <cdr:sp macro="" textlink="">
      <cdr:nvSpPr>
        <cdr:cNvPr id="5" name="TextBox 1">
          <a:extLst xmlns:a="http://schemas.openxmlformats.org/drawingml/2006/main">
            <a:ext uri="{FF2B5EF4-FFF2-40B4-BE49-F238E27FC236}">
              <a16:creationId xmlns:a16="http://schemas.microsoft.com/office/drawing/2014/main" id="{DA1D23FE-A0DC-0566-3BB0-36CC0E786D58}"/>
            </a:ext>
          </a:extLst>
        </cdr:cNvPr>
        <cdr:cNvSpPr txBox="1"/>
      </cdr:nvSpPr>
      <cdr:spPr>
        <a:xfrm xmlns:a="http://schemas.openxmlformats.org/drawingml/2006/main">
          <a:off x="0" y="2807252"/>
          <a:ext cx="1403994" cy="3621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Izglītība</a:t>
          </a:r>
        </a:p>
      </cdr:txBody>
    </cdr:sp>
  </cdr:relSizeAnchor>
  <cdr:relSizeAnchor xmlns:cdr="http://schemas.openxmlformats.org/drawingml/2006/chartDrawing">
    <cdr:from>
      <cdr:x>0</cdr:x>
      <cdr:y>0.67237</cdr:y>
    </cdr:from>
    <cdr:to>
      <cdr:x>0.14404</cdr:x>
      <cdr:y>0.7454</cdr:y>
    </cdr:to>
    <cdr:sp macro="" textlink="">
      <cdr:nvSpPr>
        <cdr:cNvPr id="6" name="TextBox 1">
          <a:extLst xmlns:a="http://schemas.openxmlformats.org/drawingml/2006/main">
            <a:ext uri="{FF2B5EF4-FFF2-40B4-BE49-F238E27FC236}">
              <a16:creationId xmlns:a16="http://schemas.microsoft.com/office/drawing/2014/main" id="{1EF4A54D-F3EA-9CFE-32E9-98F4500891BC}"/>
            </a:ext>
          </a:extLst>
        </cdr:cNvPr>
        <cdr:cNvSpPr txBox="1"/>
      </cdr:nvSpPr>
      <cdr:spPr>
        <a:xfrm xmlns:a="http://schemas.openxmlformats.org/drawingml/2006/main">
          <a:off x="0" y="3334530"/>
          <a:ext cx="1403994" cy="3621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Ienākumi uz vienu cilvēku ģimenē</a:t>
          </a:r>
        </a:p>
      </cdr:txBody>
    </cdr:sp>
  </cdr:relSizeAnchor>
  <cdr:relSizeAnchor xmlns:cdr="http://schemas.openxmlformats.org/drawingml/2006/chartDrawing">
    <cdr:from>
      <cdr:x>0</cdr:x>
      <cdr:y>0.82527</cdr:y>
    </cdr:from>
    <cdr:to>
      <cdr:x>0.14404</cdr:x>
      <cdr:y>0.8983</cdr:y>
    </cdr:to>
    <cdr:sp macro="" textlink="">
      <cdr:nvSpPr>
        <cdr:cNvPr id="7" name="TextBox 1">
          <a:extLst xmlns:a="http://schemas.openxmlformats.org/drawingml/2006/main">
            <a:ext uri="{FF2B5EF4-FFF2-40B4-BE49-F238E27FC236}">
              <a16:creationId xmlns:a16="http://schemas.microsoft.com/office/drawing/2014/main" id="{7FE4013F-EA27-7A4A-B18A-693E1A6313B2}"/>
            </a:ext>
          </a:extLst>
        </cdr:cNvPr>
        <cdr:cNvSpPr txBox="1"/>
      </cdr:nvSpPr>
      <cdr:spPr>
        <a:xfrm xmlns:a="http://schemas.openxmlformats.org/drawingml/2006/main">
          <a:off x="0" y="4092809"/>
          <a:ext cx="1403994" cy="3621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Reģions</a:t>
          </a:r>
        </a:p>
      </cdr:txBody>
    </cdr:sp>
  </cdr:relSizeAnchor>
  <cdr:relSizeAnchor xmlns:cdr="http://schemas.openxmlformats.org/drawingml/2006/chartDrawing">
    <cdr:from>
      <cdr:x>0.29837</cdr:x>
      <cdr:y>0.01152</cdr:y>
    </cdr:from>
    <cdr:to>
      <cdr:x>0.50151</cdr:x>
      <cdr:y>0.08411</cdr:y>
    </cdr:to>
    <cdr:sp macro="" textlink="">
      <cdr:nvSpPr>
        <cdr:cNvPr id="8" name="TextBox 7">
          <a:extLst xmlns:a="http://schemas.openxmlformats.org/drawingml/2006/main">
            <a:ext uri="{FF2B5EF4-FFF2-40B4-BE49-F238E27FC236}">
              <a16:creationId xmlns:a16="http://schemas.microsoft.com/office/drawing/2014/main" id="{3023A152-AF69-3CA4-2D07-874C45F3A0B9}"/>
            </a:ext>
          </a:extLst>
        </cdr:cNvPr>
        <cdr:cNvSpPr txBox="1"/>
      </cdr:nvSpPr>
      <cdr:spPr>
        <a:xfrm xmlns:a="http://schemas.openxmlformats.org/drawingml/2006/main">
          <a:off x="2908287" y="57150"/>
          <a:ext cx="1980056" cy="359999"/>
        </a:xfrm>
        <a:prstGeom xmlns:a="http://schemas.openxmlformats.org/drawingml/2006/main" prst="rect">
          <a:avLst/>
        </a:prstGeom>
        <a:solidFill xmlns:a="http://schemas.openxmlformats.org/drawingml/2006/main">
          <a:srgbClr val="C89058"/>
        </a:solidFill>
      </cdr:spPr>
      <cdr:txBody>
        <a:bodyPr xmlns:a="http://schemas.openxmlformats.org/drawingml/2006/main" vertOverflow="overflow" horzOverflow="overflow" wrap="square" rtlCol="0" anchor="ctr" anchorCtr="0"/>
        <a:lstStyle xmlns:a="http://schemas.openxmlformats.org/drawingml/2006/main"/>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Neesmu</a:t>
          </a:r>
          <a:r>
            <a:rPr lang="lv-LV" sz="1000" b="1" kern="1200" baseline="0" dirty="0">
              <a:solidFill>
                <a:sysClr val="windowText" lastClr="000000"/>
              </a:solidFill>
              <a:latin typeface="Arial" panose="020B0604020202020204" pitchFamily="34" charset="0"/>
              <a:cs typeface="Arial" panose="020B0604020202020204" pitchFamily="34" charset="0"/>
            </a:rPr>
            <a:t> gatavs/-a ziņot par korupcijas gadījumiem vispār</a:t>
          </a:r>
          <a:endParaRPr lang="lv-LV" sz="1000" b="1" kern="12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0.36221</cdr:x>
      <cdr:y>0.0845</cdr:y>
    </cdr:from>
    <cdr:to>
      <cdr:x>0.61336</cdr:x>
      <cdr:y>0.15709</cdr:y>
    </cdr:to>
    <cdr:sp macro="" textlink="">
      <cdr:nvSpPr>
        <cdr:cNvPr id="9" name="TextBox 1">
          <a:extLst xmlns:a="http://schemas.openxmlformats.org/drawingml/2006/main">
            <a:ext uri="{FF2B5EF4-FFF2-40B4-BE49-F238E27FC236}">
              <a16:creationId xmlns:a16="http://schemas.microsoft.com/office/drawing/2014/main" id="{3D32974E-9452-4FE6-E524-D965CA3997BB}"/>
            </a:ext>
          </a:extLst>
        </cdr:cNvPr>
        <cdr:cNvSpPr txBox="1"/>
      </cdr:nvSpPr>
      <cdr:spPr>
        <a:xfrm xmlns:a="http://schemas.openxmlformats.org/drawingml/2006/main">
          <a:off x="3530551" y="419083"/>
          <a:ext cx="2448022" cy="360000"/>
        </a:xfrm>
        <a:prstGeom xmlns:a="http://schemas.openxmlformats.org/drawingml/2006/main" prst="rect">
          <a:avLst/>
        </a:prstGeom>
        <a:solidFill xmlns:a="http://schemas.openxmlformats.org/drawingml/2006/main">
          <a:srgbClr val="C3D6CC"/>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dirty="0">
              <a:solidFill>
                <a:sysClr val="windowText" lastClr="000000"/>
              </a:solidFill>
              <a:latin typeface="Arial" panose="020B0604020202020204" pitchFamily="34" charset="0"/>
              <a:cs typeface="Arial" panose="020B0604020202020204" pitchFamily="34" charset="0"/>
            </a:rPr>
            <a:t>Esmu</a:t>
          </a:r>
          <a:r>
            <a:rPr lang="lv-LV" sz="1000" b="1" kern="1200" baseline="0" dirty="0">
              <a:solidFill>
                <a:sysClr val="windowText" lastClr="000000"/>
              </a:solidFill>
              <a:latin typeface="Arial" panose="020B0604020202020204" pitchFamily="34" charset="0"/>
              <a:cs typeface="Arial" panose="020B0604020202020204" pitchFamily="34" charset="0"/>
            </a:rPr>
            <a:t> gatavs/-a ziņot par </a:t>
          </a:r>
          <a:r>
            <a:rPr lang="lv-LV" sz="1000" b="1" kern="1200" baseline="0" dirty="0" err="1">
              <a:solidFill>
                <a:sysClr val="windowText" lastClr="000000"/>
              </a:solidFill>
              <a:latin typeface="Arial" panose="020B0604020202020204" pitchFamily="34" charset="0"/>
              <a:cs typeface="Arial" panose="020B0604020202020204" pitchFamily="34" charset="0"/>
            </a:rPr>
            <a:t>korupucijas</a:t>
          </a:r>
          <a:r>
            <a:rPr lang="lv-LV" sz="1000" b="1" kern="1200" baseline="0" dirty="0">
              <a:solidFill>
                <a:sysClr val="windowText" lastClr="000000"/>
              </a:solidFill>
              <a:latin typeface="Arial" panose="020B0604020202020204" pitchFamily="34" charset="0"/>
              <a:cs typeface="Arial" panose="020B0604020202020204" pitchFamily="34" charset="0"/>
            </a:rPr>
            <a:t> gadījumiem, bet tikai anonīmi</a:t>
          </a:r>
          <a:endParaRPr lang="lv-LV" sz="1000" b="1" kern="12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0.50033</cdr:x>
      <cdr:y>0.01152</cdr:y>
    </cdr:from>
    <cdr:to>
      <cdr:x>0.83518</cdr:x>
      <cdr:y>0.08411</cdr:y>
    </cdr:to>
    <cdr:sp macro="" textlink="">
      <cdr:nvSpPr>
        <cdr:cNvPr id="10" name="TextBox 1">
          <a:extLst xmlns:a="http://schemas.openxmlformats.org/drawingml/2006/main">
            <a:ext uri="{FF2B5EF4-FFF2-40B4-BE49-F238E27FC236}">
              <a16:creationId xmlns:a16="http://schemas.microsoft.com/office/drawing/2014/main" id="{F04A039E-723A-C458-D483-7F7128CFC6B3}"/>
            </a:ext>
          </a:extLst>
        </cdr:cNvPr>
        <cdr:cNvSpPr txBox="1"/>
      </cdr:nvSpPr>
      <cdr:spPr>
        <a:xfrm xmlns:a="http://schemas.openxmlformats.org/drawingml/2006/main">
          <a:off x="4876842" y="57150"/>
          <a:ext cx="3263866" cy="359999"/>
        </a:xfrm>
        <a:prstGeom xmlns:a="http://schemas.openxmlformats.org/drawingml/2006/main" prst="rect">
          <a:avLst/>
        </a:prstGeom>
        <a:solidFill xmlns:a="http://schemas.openxmlformats.org/drawingml/2006/main">
          <a:srgbClr val="4C8264"/>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a:solidFill>
                <a:schemeClr val="bg1"/>
              </a:solidFill>
              <a:latin typeface="Arial" panose="020B0604020202020204" pitchFamily="34" charset="0"/>
              <a:cs typeface="Arial" panose="020B0604020202020204" pitchFamily="34" charset="0"/>
            </a:rPr>
            <a:t>Esmu</a:t>
          </a:r>
          <a:r>
            <a:rPr lang="lv-LV" sz="1000" b="1" kern="1200" baseline="0">
              <a:solidFill>
                <a:schemeClr val="bg1"/>
              </a:solidFill>
              <a:latin typeface="Arial" panose="020B0604020202020204" pitchFamily="34" charset="0"/>
              <a:cs typeface="Arial" panose="020B0604020202020204" pitchFamily="34" charset="0"/>
            </a:rPr>
            <a:t> gatavs/-a ziņot par korpucijas gadījumiem atklāti, (t.i., norādot datus par sevi (ne anonīmi))</a:t>
          </a:r>
          <a:endParaRPr lang="lv-LV" sz="1000" b="1" kern="120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0.72182</cdr:x>
      <cdr:y>0.0845</cdr:y>
    </cdr:from>
    <cdr:to>
      <cdr:x>0.83632</cdr:x>
      <cdr:y>0.15709</cdr:y>
    </cdr:to>
    <cdr:sp macro="" textlink="">
      <cdr:nvSpPr>
        <cdr:cNvPr id="11" name="TextBox 1">
          <a:extLst xmlns:a="http://schemas.openxmlformats.org/drawingml/2006/main">
            <a:ext uri="{FF2B5EF4-FFF2-40B4-BE49-F238E27FC236}">
              <a16:creationId xmlns:a16="http://schemas.microsoft.com/office/drawing/2014/main" id="{F4078467-D663-7E67-4309-29D51BB59C8E}"/>
            </a:ext>
          </a:extLst>
        </cdr:cNvPr>
        <cdr:cNvSpPr txBox="1"/>
      </cdr:nvSpPr>
      <cdr:spPr>
        <a:xfrm xmlns:a="http://schemas.openxmlformats.org/drawingml/2006/main">
          <a:off x="7035801" y="419083"/>
          <a:ext cx="1116000" cy="360000"/>
        </a:xfrm>
        <a:prstGeom xmlns:a="http://schemas.openxmlformats.org/drawingml/2006/main" prst="rect">
          <a:avLst/>
        </a:prstGeom>
        <a:solidFill xmlns:a="http://schemas.openxmlformats.org/drawingml/2006/main">
          <a:schemeClr val="bg1">
            <a:lumMod val="75000"/>
          </a:schemeClr>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a:solidFill>
                <a:sysClr val="windowText" lastClr="000000"/>
              </a:solidFill>
              <a:latin typeface="Arial" panose="020B0604020202020204" pitchFamily="34" charset="0"/>
              <a:cs typeface="Arial" panose="020B0604020202020204" pitchFamily="34" charset="0"/>
            </a:rPr>
            <a:t>Grūti</a:t>
          </a:r>
          <a:r>
            <a:rPr lang="lv-LV" sz="1000" b="1" kern="1200" baseline="0">
              <a:solidFill>
                <a:sysClr val="windowText" lastClr="000000"/>
              </a:solidFill>
              <a:latin typeface="Arial" panose="020B0604020202020204" pitchFamily="34" charset="0"/>
              <a:cs typeface="Arial" panose="020B0604020202020204" pitchFamily="34" charset="0"/>
            </a:rPr>
            <a:t> pateikt / NA</a:t>
          </a:r>
          <a:endParaRPr lang="lv-LV" sz="1000" b="1" kern="12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0.33225</cdr:x>
      <cdr:y>0.07426</cdr:y>
    </cdr:from>
    <cdr:to>
      <cdr:x>0.33225</cdr:x>
      <cdr:y>0.16261</cdr:y>
    </cdr:to>
    <cdr:cxnSp macro="">
      <cdr:nvCxnSpPr>
        <cdr:cNvPr id="15" name="Straight Arrow Connector 14">
          <a:extLst xmlns:a="http://schemas.openxmlformats.org/drawingml/2006/main">
            <a:ext uri="{FF2B5EF4-FFF2-40B4-BE49-F238E27FC236}">
              <a16:creationId xmlns:a16="http://schemas.microsoft.com/office/drawing/2014/main" id="{A1F203CC-BCAC-B7AE-5E0A-702AF5DDCE4F}"/>
            </a:ext>
          </a:extLst>
        </cdr:cNvPr>
        <cdr:cNvCxnSpPr/>
      </cdr:nvCxnSpPr>
      <cdr:spPr>
        <a:xfrm xmlns:a="http://schemas.openxmlformats.org/drawingml/2006/main">
          <a:off x="3238500" y="368300"/>
          <a:ext cx="0" cy="438150"/>
        </a:xfrm>
        <a:prstGeom xmlns:a="http://schemas.openxmlformats.org/drawingml/2006/main" prst="straightConnector1">
          <a:avLst/>
        </a:prstGeom>
        <a:ln xmlns:a="http://schemas.openxmlformats.org/drawingml/2006/main" w="12700">
          <a:solidFill>
            <a:srgbClr val="C89058"/>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0.62996</cdr:x>
      <cdr:y>0.07682</cdr:y>
    </cdr:from>
    <cdr:to>
      <cdr:x>0.62996</cdr:x>
      <cdr:y>0.16517</cdr:y>
    </cdr:to>
    <cdr:cxnSp macro="">
      <cdr:nvCxnSpPr>
        <cdr:cNvPr id="17" name="Straight Arrow Connector 16">
          <a:extLst xmlns:a="http://schemas.openxmlformats.org/drawingml/2006/main">
            <a:ext uri="{FF2B5EF4-FFF2-40B4-BE49-F238E27FC236}">
              <a16:creationId xmlns:a16="http://schemas.microsoft.com/office/drawing/2014/main" id="{E87233DB-EEE5-8CBC-48DC-06A4A604BB06}"/>
            </a:ext>
          </a:extLst>
        </cdr:cNvPr>
        <cdr:cNvCxnSpPr/>
      </cdr:nvCxnSpPr>
      <cdr:spPr>
        <a:xfrm xmlns:a="http://schemas.openxmlformats.org/drawingml/2006/main">
          <a:off x="6140405" y="380977"/>
          <a:ext cx="0" cy="438159"/>
        </a:xfrm>
        <a:prstGeom xmlns:a="http://schemas.openxmlformats.org/drawingml/2006/main" prst="straightConnector1">
          <a:avLst/>
        </a:prstGeom>
        <a:ln xmlns:a="http://schemas.openxmlformats.org/drawingml/2006/main" w="12700">
          <a:solidFill>
            <a:srgbClr val="4C826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0.66059</cdr:x>
      <cdr:y>0.08579</cdr:y>
    </cdr:from>
    <cdr:to>
      <cdr:x>0.72337</cdr:x>
      <cdr:y>0.15838</cdr:y>
    </cdr:to>
    <cdr:sp macro="" textlink="">
      <cdr:nvSpPr>
        <cdr:cNvPr id="12" name="TextBox 1">
          <a:extLst xmlns:a="http://schemas.openxmlformats.org/drawingml/2006/main">
            <a:ext uri="{FF2B5EF4-FFF2-40B4-BE49-F238E27FC236}">
              <a16:creationId xmlns:a16="http://schemas.microsoft.com/office/drawing/2014/main" id="{460C2911-9728-D624-399A-C9B3D9670FDC}"/>
            </a:ext>
          </a:extLst>
        </cdr:cNvPr>
        <cdr:cNvSpPr txBox="1"/>
      </cdr:nvSpPr>
      <cdr:spPr>
        <a:xfrm xmlns:a="http://schemas.openxmlformats.org/drawingml/2006/main">
          <a:off x="6438900" y="425450"/>
          <a:ext cx="611989" cy="360018"/>
        </a:xfrm>
        <a:prstGeom xmlns:a="http://schemas.openxmlformats.org/drawingml/2006/main" prst="rect">
          <a:avLst/>
        </a:prstGeom>
        <a:solidFill xmlns:a="http://schemas.openxmlformats.org/drawingml/2006/main">
          <a:schemeClr val="accent4">
            <a:lumMod val="20000"/>
            <a:lumOff val="80000"/>
          </a:schemeClr>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kern="1200">
              <a:solidFill>
                <a:sysClr val="windowText" lastClr="000000"/>
              </a:solidFill>
              <a:latin typeface="Arial" panose="020B0604020202020204" pitchFamily="34" charset="0"/>
              <a:cs typeface="Arial" panose="020B0604020202020204" pitchFamily="34" charset="0"/>
            </a:rPr>
            <a:t>Cita atbilde</a:t>
          </a:r>
          <a:endParaRPr lang="lv-LV" sz="1000" b="0" i="1" kern="120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0.08547</cdr:y>
    </cdr:from>
    <cdr:to>
      <cdr:x>0.18826</cdr:x>
      <cdr:y>0.1585</cdr:y>
    </cdr:to>
    <cdr:sp macro="" textlink="">
      <cdr:nvSpPr>
        <cdr:cNvPr id="2" name="TextBox 1">
          <a:extLst xmlns:a="http://schemas.openxmlformats.org/drawingml/2006/main">
            <a:ext uri="{FF2B5EF4-FFF2-40B4-BE49-F238E27FC236}">
              <a16:creationId xmlns:a16="http://schemas.microsoft.com/office/drawing/2014/main" id="{7F125A42-4536-A5E4-D12F-16AC19A32BA3}"/>
            </a:ext>
          </a:extLst>
        </cdr:cNvPr>
        <cdr:cNvSpPr txBox="1"/>
      </cdr:nvSpPr>
      <cdr:spPr>
        <a:xfrm xmlns:a="http://schemas.openxmlformats.org/drawingml/2006/main">
          <a:off x="-2749550" y="494259"/>
          <a:ext cx="1260005" cy="4223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Dzimums</a:t>
          </a:r>
        </a:p>
      </cdr:txBody>
    </cdr:sp>
  </cdr:relSizeAnchor>
  <cdr:relSizeAnchor xmlns:cdr="http://schemas.openxmlformats.org/drawingml/2006/chartDrawing">
    <cdr:from>
      <cdr:x>0</cdr:x>
      <cdr:y>0.16988</cdr:y>
    </cdr:from>
    <cdr:to>
      <cdr:x>0.18826</cdr:x>
      <cdr:y>0.24292</cdr:y>
    </cdr:to>
    <cdr:sp macro="" textlink="">
      <cdr:nvSpPr>
        <cdr:cNvPr id="3" name="TextBox 1">
          <a:extLst xmlns:a="http://schemas.openxmlformats.org/drawingml/2006/main">
            <a:ext uri="{FF2B5EF4-FFF2-40B4-BE49-F238E27FC236}">
              <a16:creationId xmlns:a16="http://schemas.microsoft.com/office/drawing/2014/main" id="{B16B41A7-EA94-C1E3-0899-5C7709BF4384}"/>
            </a:ext>
          </a:extLst>
        </cdr:cNvPr>
        <cdr:cNvSpPr txBox="1"/>
      </cdr:nvSpPr>
      <cdr:spPr>
        <a:xfrm xmlns:a="http://schemas.openxmlformats.org/drawingml/2006/main">
          <a:off x="-2749550" y="982421"/>
          <a:ext cx="1260005" cy="4223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Vecums</a:t>
          </a:r>
        </a:p>
      </cdr:txBody>
    </cdr:sp>
  </cdr:relSizeAnchor>
  <cdr:relSizeAnchor xmlns:cdr="http://schemas.openxmlformats.org/drawingml/2006/chartDrawing">
    <cdr:from>
      <cdr:x>0</cdr:x>
      <cdr:y>0.41478</cdr:y>
    </cdr:from>
    <cdr:to>
      <cdr:x>0.18826</cdr:x>
      <cdr:y>0.48782</cdr:y>
    </cdr:to>
    <cdr:sp macro="" textlink="">
      <cdr:nvSpPr>
        <cdr:cNvPr id="4" name="TextBox 1">
          <a:extLst xmlns:a="http://schemas.openxmlformats.org/drawingml/2006/main">
            <a:ext uri="{FF2B5EF4-FFF2-40B4-BE49-F238E27FC236}">
              <a16:creationId xmlns:a16="http://schemas.microsoft.com/office/drawing/2014/main" id="{754D4B4E-E750-08D7-50E1-64B8D1BA55E6}"/>
            </a:ext>
          </a:extLst>
        </cdr:cNvPr>
        <cdr:cNvSpPr txBox="1"/>
      </cdr:nvSpPr>
      <cdr:spPr>
        <a:xfrm xmlns:a="http://schemas.openxmlformats.org/drawingml/2006/main">
          <a:off x="0" y="2398642"/>
          <a:ext cx="1260005" cy="4223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Sarunvaloda ģimenē</a:t>
          </a:r>
        </a:p>
      </cdr:txBody>
    </cdr:sp>
  </cdr:relSizeAnchor>
  <cdr:relSizeAnchor xmlns:cdr="http://schemas.openxmlformats.org/drawingml/2006/chartDrawing">
    <cdr:from>
      <cdr:x>0</cdr:x>
      <cdr:y>0.50843</cdr:y>
    </cdr:from>
    <cdr:to>
      <cdr:x>0.18826</cdr:x>
      <cdr:y>0.58146</cdr:y>
    </cdr:to>
    <cdr:sp macro="" textlink="">
      <cdr:nvSpPr>
        <cdr:cNvPr id="5" name="TextBox 1">
          <a:extLst xmlns:a="http://schemas.openxmlformats.org/drawingml/2006/main">
            <a:ext uri="{FF2B5EF4-FFF2-40B4-BE49-F238E27FC236}">
              <a16:creationId xmlns:a16="http://schemas.microsoft.com/office/drawing/2014/main" id="{DA1D23FE-A0DC-0566-3BB0-36CC0E786D58}"/>
            </a:ext>
          </a:extLst>
        </cdr:cNvPr>
        <cdr:cNvSpPr txBox="1"/>
      </cdr:nvSpPr>
      <cdr:spPr>
        <a:xfrm xmlns:a="http://schemas.openxmlformats.org/drawingml/2006/main">
          <a:off x="0" y="2298700"/>
          <a:ext cx="1260000" cy="330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a:solidFill>
                <a:sysClr val="windowText" lastClr="000000"/>
              </a:solidFill>
              <a:latin typeface="Arial" panose="020B0604020202020204" pitchFamily="34" charset="0"/>
              <a:cs typeface="Arial" panose="020B0604020202020204" pitchFamily="34" charset="0"/>
            </a:rPr>
            <a:t>Izglītība</a:t>
          </a:r>
        </a:p>
      </cdr:txBody>
    </cdr:sp>
  </cdr:relSizeAnchor>
  <cdr:relSizeAnchor xmlns:cdr="http://schemas.openxmlformats.org/drawingml/2006/chartDrawing">
    <cdr:from>
      <cdr:x>0</cdr:x>
      <cdr:y>0.62672</cdr:y>
    </cdr:from>
    <cdr:to>
      <cdr:x>0.18826</cdr:x>
      <cdr:y>0.69975</cdr:y>
    </cdr:to>
    <cdr:sp macro="" textlink="">
      <cdr:nvSpPr>
        <cdr:cNvPr id="6" name="TextBox 1">
          <a:extLst xmlns:a="http://schemas.openxmlformats.org/drawingml/2006/main">
            <a:ext uri="{FF2B5EF4-FFF2-40B4-BE49-F238E27FC236}">
              <a16:creationId xmlns:a16="http://schemas.microsoft.com/office/drawing/2014/main" id="{1EF4A54D-F3EA-9CFE-32E9-98F4500891BC}"/>
            </a:ext>
          </a:extLst>
        </cdr:cNvPr>
        <cdr:cNvSpPr txBox="1"/>
      </cdr:nvSpPr>
      <cdr:spPr>
        <a:xfrm xmlns:a="http://schemas.openxmlformats.org/drawingml/2006/main">
          <a:off x="-2749550" y="3624233"/>
          <a:ext cx="1260005" cy="4223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Ienākumi uz vienu cilvēku ģimenē</a:t>
          </a:r>
        </a:p>
      </cdr:txBody>
    </cdr:sp>
  </cdr:relSizeAnchor>
  <cdr:relSizeAnchor xmlns:cdr="http://schemas.openxmlformats.org/drawingml/2006/chartDrawing">
    <cdr:from>
      <cdr:x>0</cdr:x>
      <cdr:y>0.80478</cdr:y>
    </cdr:from>
    <cdr:to>
      <cdr:x>0.18826</cdr:x>
      <cdr:y>0.87781</cdr:y>
    </cdr:to>
    <cdr:sp macro="" textlink="">
      <cdr:nvSpPr>
        <cdr:cNvPr id="7" name="TextBox 1">
          <a:extLst xmlns:a="http://schemas.openxmlformats.org/drawingml/2006/main">
            <a:ext uri="{FF2B5EF4-FFF2-40B4-BE49-F238E27FC236}">
              <a16:creationId xmlns:a16="http://schemas.microsoft.com/office/drawing/2014/main" id="{7FE4013F-EA27-7A4A-B18A-693E1A6313B2}"/>
            </a:ext>
          </a:extLst>
        </cdr:cNvPr>
        <cdr:cNvSpPr txBox="1"/>
      </cdr:nvSpPr>
      <cdr:spPr>
        <a:xfrm xmlns:a="http://schemas.openxmlformats.org/drawingml/2006/main">
          <a:off x="0" y="3638550"/>
          <a:ext cx="1260000" cy="330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b="1" kern="1200" dirty="0">
              <a:solidFill>
                <a:sysClr val="windowText" lastClr="000000"/>
              </a:solidFill>
              <a:latin typeface="Arial" panose="020B0604020202020204" pitchFamily="34" charset="0"/>
              <a:cs typeface="Arial" panose="020B0604020202020204" pitchFamily="34" charset="0"/>
            </a:rPr>
            <a:t>Reģions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002" name="Rectangle 2"/>
          <p:cNvSpPr>
            <a:spLocks noGrp="1" noChangeArrowheads="1"/>
          </p:cNvSpPr>
          <p:nvPr>
            <p:ph type="hdr" sz="quarter"/>
          </p:nvPr>
        </p:nvSpPr>
        <p:spPr bwMode="auto">
          <a:xfrm>
            <a:off x="0" y="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30" tIns="46264" rIns="92530" bIns="46264" numCol="1" anchor="t" anchorCtr="0" compatLnSpc="1">
            <a:prstTxWarp prst="textNoShape">
              <a:avLst/>
            </a:prstTxWarp>
          </a:bodyPr>
          <a:lstStyle>
            <a:lvl1pPr defTabSz="925698" eaLnBrk="1" hangingPunct="1">
              <a:defRPr sz="1200" b="0">
                <a:latin typeface="Arial" charset="0"/>
              </a:defRPr>
            </a:lvl1pPr>
          </a:lstStyle>
          <a:p>
            <a:pPr>
              <a:defRPr/>
            </a:pPr>
            <a:endParaRPr lang="lv-LV" dirty="0"/>
          </a:p>
        </p:txBody>
      </p:sp>
      <p:sp>
        <p:nvSpPr>
          <p:cNvPr id="384003" name="Rectangle 3"/>
          <p:cNvSpPr>
            <a:spLocks noGrp="1" noChangeArrowheads="1"/>
          </p:cNvSpPr>
          <p:nvPr>
            <p:ph type="dt" sz="quarter" idx="1"/>
          </p:nvPr>
        </p:nvSpPr>
        <p:spPr bwMode="auto">
          <a:xfrm>
            <a:off x="3852863" y="0"/>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30" tIns="46264" rIns="92530" bIns="46264" numCol="1" anchor="t" anchorCtr="0" compatLnSpc="1">
            <a:prstTxWarp prst="textNoShape">
              <a:avLst/>
            </a:prstTxWarp>
          </a:bodyPr>
          <a:lstStyle>
            <a:lvl1pPr algn="r" defTabSz="925698" eaLnBrk="1" hangingPunct="1">
              <a:defRPr sz="1200" b="0">
                <a:latin typeface="Arial" charset="0"/>
              </a:defRPr>
            </a:lvl1pPr>
          </a:lstStyle>
          <a:p>
            <a:pPr>
              <a:defRPr/>
            </a:pPr>
            <a:endParaRPr lang="lv-LV" dirty="0"/>
          </a:p>
        </p:txBody>
      </p:sp>
      <p:sp>
        <p:nvSpPr>
          <p:cNvPr id="384004" name="Rectangle 4"/>
          <p:cNvSpPr>
            <a:spLocks noGrp="1" noChangeArrowheads="1"/>
          </p:cNvSpPr>
          <p:nvPr>
            <p:ph type="ftr" sz="quarter" idx="2"/>
          </p:nvPr>
        </p:nvSpPr>
        <p:spPr bwMode="auto">
          <a:xfrm>
            <a:off x="0" y="9432925"/>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30" tIns="46264" rIns="92530" bIns="46264" numCol="1" anchor="b" anchorCtr="0" compatLnSpc="1">
            <a:prstTxWarp prst="textNoShape">
              <a:avLst/>
            </a:prstTxWarp>
          </a:bodyPr>
          <a:lstStyle>
            <a:lvl1pPr defTabSz="925698" eaLnBrk="1" hangingPunct="1">
              <a:defRPr sz="1200" b="0">
                <a:latin typeface="Arial" charset="0"/>
              </a:defRPr>
            </a:lvl1pPr>
          </a:lstStyle>
          <a:p>
            <a:pPr>
              <a:defRPr/>
            </a:pPr>
            <a:endParaRPr lang="lv-LV" dirty="0"/>
          </a:p>
        </p:txBody>
      </p:sp>
      <p:sp>
        <p:nvSpPr>
          <p:cNvPr id="384005" name="Rectangle 5"/>
          <p:cNvSpPr>
            <a:spLocks noGrp="1" noChangeArrowheads="1"/>
          </p:cNvSpPr>
          <p:nvPr>
            <p:ph type="sldNum" sz="quarter" idx="3"/>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30" tIns="46264" rIns="92530" bIns="46264" numCol="1" anchor="b" anchorCtr="0" compatLnSpc="1">
            <a:prstTxWarp prst="textNoShape">
              <a:avLst/>
            </a:prstTxWarp>
          </a:bodyPr>
          <a:lstStyle>
            <a:lvl1pPr algn="r" defTabSz="925698" eaLnBrk="1" hangingPunct="1">
              <a:defRPr>
                <a:latin typeface="Arial" panose="020B0604020202020204" pitchFamily="34" charset="0"/>
              </a:defRPr>
            </a:lvl1pPr>
          </a:lstStyle>
          <a:p>
            <a:pPr>
              <a:defRPr/>
            </a:pPr>
            <a:fld id="{3EF48F72-57BE-44BA-808A-7D09F060B0CC}" type="slidenum">
              <a:rPr lang="lv-LV" altLang="lv-LV"/>
              <a:pPr>
                <a:defRPr/>
              </a:pPr>
              <a:t>‹#›</a:t>
            </a:fld>
            <a:endParaRPr lang="lv-LV" altLang="lv-LV" dirty="0"/>
          </a:p>
        </p:txBody>
      </p:sp>
    </p:spTree>
    <p:extLst>
      <p:ext uri="{BB962C8B-B14F-4D97-AF65-F5344CB8AC3E}">
        <p14:creationId xmlns:p14="http://schemas.microsoft.com/office/powerpoint/2010/main" val="123711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hdr" sz="quarter"/>
          </p:nvPr>
        </p:nvSpPr>
        <p:spPr bwMode="auto">
          <a:xfrm>
            <a:off x="0" y="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30" tIns="46264" rIns="92530" bIns="46264" numCol="1" anchor="t" anchorCtr="0" compatLnSpc="1">
            <a:prstTxWarp prst="textNoShape">
              <a:avLst/>
            </a:prstTxWarp>
          </a:bodyPr>
          <a:lstStyle>
            <a:lvl1pPr defTabSz="925698" eaLnBrk="1" hangingPunct="1">
              <a:defRPr sz="1200" b="0">
                <a:latin typeface="Arial" charset="0"/>
              </a:defRPr>
            </a:lvl1pPr>
          </a:lstStyle>
          <a:p>
            <a:pPr>
              <a:defRPr/>
            </a:pPr>
            <a:endParaRPr lang="lv-LV" dirty="0"/>
          </a:p>
        </p:txBody>
      </p:sp>
      <p:sp>
        <p:nvSpPr>
          <p:cNvPr id="292867" name="Rectangle 3"/>
          <p:cNvSpPr>
            <a:spLocks noGrp="1" noChangeArrowheads="1"/>
          </p:cNvSpPr>
          <p:nvPr>
            <p:ph type="dt" idx="1"/>
          </p:nvPr>
        </p:nvSpPr>
        <p:spPr bwMode="auto">
          <a:xfrm>
            <a:off x="3852863" y="0"/>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30" tIns="46264" rIns="92530" bIns="46264" numCol="1" anchor="t" anchorCtr="0" compatLnSpc="1">
            <a:prstTxWarp prst="textNoShape">
              <a:avLst/>
            </a:prstTxWarp>
          </a:bodyPr>
          <a:lstStyle>
            <a:lvl1pPr algn="r" defTabSz="925698" eaLnBrk="1" hangingPunct="1">
              <a:defRPr sz="1200" b="0">
                <a:latin typeface="Arial" charset="0"/>
              </a:defRPr>
            </a:lvl1pPr>
          </a:lstStyle>
          <a:p>
            <a:pPr>
              <a:defRPr/>
            </a:pPr>
            <a:endParaRPr lang="lv-LV" dirty="0"/>
          </a:p>
        </p:txBody>
      </p:sp>
      <p:sp>
        <p:nvSpPr>
          <p:cNvPr id="5124" name="Rectangle 4"/>
          <p:cNvSpPr>
            <a:spLocks noGrp="1" noRot="1" noChangeAspect="1" noChangeArrowheads="1" noTextEdit="1"/>
          </p:cNvSpPr>
          <p:nvPr>
            <p:ph type="sldImg" idx="2"/>
          </p:nvPr>
        </p:nvSpPr>
        <p:spPr bwMode="auto">
          <a:xfrm>
            <a:off x="88900" y="742950"/>
            <a:ext cx="6621463"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lv-LV" dirty="0"/>
          </a:p>
        </p:txBody>
      </p:sp>
      <p:sp>
        <p:nvSpPr>
          <p:cNvPr id="292869" name="Rectangle 5"/>
          <p:cNvSpPr>
            <a:spLocks noGrp="1" noChangeArrowheads="1"/>
          </p:cNvSpPr>
          <p:nvPr>
            <p:ph type="body" sz="quarter" idx="3"/>
          </p:nvPr>
        </p:nvSpPr>
        <p:spPr bwMode="auto">
          <a:xfrm>
            <a:off x="679450" y="4718050"/>
            <a:ext cx="5440363"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30" tIns="46264" rIns="92530" bIns="46264" numCol="1" anchor="t" anchorCtr="0" compatLnSpc="1">
            <a:prstTxWarp prst="textNoShape">
              <a:avLst/>
            </a:prstTxWarp>
          </a:bodyPr>
          <a:lstStyle/>
          <a:p>
            <a:pPr lvl="0"/>
            <a:r>
              <a:rPr lang="lv-LV" noProof="0"/>
              <a:t>Noklikšķiniet, lai rediģētu šablona teksta stilus</a:t>
            </a:r>
          </a:p>
          <a:p>
            <a:pPr lvl="1"/>
            <a:r>
              <a:rPr lang="lv-LV" noProof="0"/>
              <a:t>Otrais līmenis</a:t>
            </a:r>
          </a:p>
          <a:p>
            <a:pPr lvl="2"/>
            <a:r>
              <a:rPr lang="lv-LV" noProof="0"/>
              <a:t>Trešais līmenis</a:t>
            </a:r>
          </a:p>
          <a:p>
            <a:pPr lvl="3"/>
            <a:r>
              <a:rPr lang="lv-LV" noProof="0"/>
              <a:t>Ceturtais līmenis</a:t>
            </a:r>
          </a:p>
          <a:p>
            <a:pPr lvl="4"/>
            <a:r>
              <a:rPr lang="lv-LV" noProof="0"/>
              <a:t>Piektais līmenis</a:t>
            </a:r>
          </a:p>
        </p:txBody>
      </p:sp>
      <p:sp>
        <p:nvSpPr>
          <p:cNvPr id="292870" name="Rectangle 6"/>
          <p:cNvSpPr>
            <a:spLocks noGrp="1" noChangeArrowheads="1"/>
          </p:cNvSpPr>
          <p:nvPr>
            <p:ph type="ftr" sz="quarter" idx="4"/>
          </p:nvPr>
        </p:nvSpPr>
        <p:spPr bwMode="auto">
          <a:xfrm>
            <a:off x="0" y="9432925"/>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30" tIns="46264" rIns="92530" bIns="46264" numCol="1" anchor="b" anchorCtr="0" compatLnSpc="1">
            <a:prstTxWarp prst="textNoShape">
              <a:avLst/>
            </a:prstTxWarp>
          </a:bodyPr>
          <a:lstStyle>
            <a:lvl1pPr defTabSz="925698" eaLnBrk="1" hangingPunct="1">
              <a:defRPr sz="1200" b="0">
                <a:latin typeface="Arial" charset="0"/>
              </a:defRPr>
            </a:lvl1pPr>
          </a:lstStyle>
          <a:p>
            <a:pPr>
              <a:defRPr/>
            </a:pPr>
            <a:endParaRPr lang="lv-LV" dirty="0"/>
          </a:p>
        </p:txBody>
      </p:sp>
      <p:sp>
        <p:nvSpPr>
          <p:cNvPr id="292871" name="Rectangle 7"/>
          <p:cNvSpPr>
            <a:spLocks noGrp="1" noChangeArrowheads="1"/>
          </p:cNvSpPr>
          <p:nvPr>
            <p:ph type="sldNum" sz="quarter" idx="5"/>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30" tIns="46264" rIns="92530" bIns="46264" numCol="1" anchor="b" anchorCtr="0" compatLnSpc="1">
            <a:prstTxWarp prst="textNoShape">
              <a:avLst/>
            </a:prstTxWarp>
          </a:bodyPr>
          <a:lstStyle>
            <a:lvl1pPr algn="r" defTabSz="925698" eaLnBrk="1" hangingPunct="1">
              <a:defRPr>
                <a:latin typeface="Arial" panose="020B0604020202020204" pitchFamily="34" charset="0"/>
              </a:defRPr>
            </a:lvl1pPr>
          </a:lstStyle>
          <a:p>
            <a:pPr>
              <a:defRPr/>
            </a:pPr>
            <a:fld id="{7FA9F2DD-0AD1-4895-8B66-6A12495C51BE}" type="slidenum">
              <a:rPr lang="lv-LV" altLang="lv-LV"/>
              <a:pPr>
                <a:defRPr/>
              </a:pPr>
              <a:t>‹#›</a:t>
            </a:fld>
            <a:endParaRPr lang="lv-LV" altLang="lv-LV" dirty="0"/>
          </a:p>
        </p:txBody>
      </p:sp>
    </p:spTree>
    <p:extLst>
      <p:ext uri="{BB962C8B-B14F-4D97-AF65-F5344CB8AC3E}">
        <p14:creationId xmlns:p14="http://schemas.microsoft.com/office/powerpoint/2010/main" val="2429615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0DCF545-3B99-4498-89F7-E0721D6D21B4}" type="slidenum">
              <a:rPr lang="lv-LV" altLang="lv-LV">
                <a:latin typeface="Arial" panose="020B0604020202020204" pitchFamily="34" charset="0"/>
              </a:rPr>
              <a:pPr algn="r" eaLnBrk="1" hangingPunct="1"/>
              <a:t>1</a:t>
            </a:fld>
            <a:endParaRPr lang="lv-LV" altLang="lv-LV" dirty="0">
              <a:latin typeface="Arial" panose="020B0604020202020204" pitchFamily="34" charset="0"/>
            </a:endParaRPr>
          </a:p>
        </p:txBody>
      </p:sp>
      <p:sp>
        <p:nvSpPr>
          <p:cNvPr id="8195" name="Rectangle 2"/>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8196" name="Rectangle 3"/>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99514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12</a:t>
            </a:fld>
            <a:endParaRPr lang="lv-LV" altLang="lv-LV" dirty="0">
              <a:latin typeface="Arial" panose="020B0604020202020204" pitchFamily="34" charset="0"/>
            </a:endParaRPr>
          </a:p>
        </p:txBody>
      </p:sp>
      <p:sp>
        <p:nvSpPr>
          <p:cNvPr id="61443" name="Rectangle 2"/>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409509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E143E-B20E-64F0-C6E3-0EB3D2DEF657}"/>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083761F5-E3F0-F9D3-9DB3-A8CB74855ED8}"/>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13</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CA07156B-6B38-0F97-C5A9-0A75D1828301}"/>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C3B3B1B9-AF93-05F3-2D79-66D423BA88B8}"/>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75244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5F8EA-AF37-F058-1239-F0F78B20903B}"/>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002E8D5D-7B81-1B6A-36A4-51FACAA90C53}"/>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14</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7F2AA509-8917-FC3A-9265-3D14B994043E}"/>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5F88EE23-5D29-4AE2-7365-54A020012829}"/>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459334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42BB5-4785-25B6-8064-5B58F9887B6A}"/>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CB778498-7AA2-2A34-0BBD-D7CA96805285}"/>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15</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2EBF0746-297B-07F1-D0CB-809DBC328820}"/>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33257A5E-0E43-9F48-7D11-F5B6024E9769}"/>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322632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59D22-C566-5AFD-7E83-70BECA40FCA1}"/>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4B50F337-1D07-8415-0D2E-12C66FD27FEE}"/>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16</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DE4EDB99-8701-5309-2FE3-ADAC3CE97353}"/>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5B13337A-AA3E-C162-5E91-83FC275847D2}"/>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954069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C33BF-6FEF-F5E6-C452-7E2B52AE4292}"/>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41225213-DA50-C99C-81C0-E8BBDBFA43FB}"/>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EFA9DF3D-B41C-4C54-95E6-1548077857BB}" type="slidenum">
              <a:rPr lang="lv-LV" altLang="lv-LV">
                <a:latin typeface="Arial" panose="020B0604020202020204" pitchFamily="34" charset="0"/>
              </a:rPr>
              <a:pPr algn="r" eaLnBrk="1" hangingPunct="1"/>
              <a:t>17</a:t>
            </a:fld>
            <a:endParaRPr lang="lv-LV" altLang="lv-LV" dirty="0">
              <a:latin typeface="Arial" panose="020B0604020202020204" pitchFamily="34" charset="0"/>
            </a:endParaRPr>
          </a:p>
        </p:txBody>
      </p:sp>
      <p:sp>
        <p:nvSpPr>
          <p:cNvPr id="34819" name="Rectangle 2">
            <a:extLst>
              <a:ext uri="{FF2B5EF4-FFF2-40B4-BE49-F238E27FC236}">
                <a16:creationId xmlns:a16="http://schemas.microsoft.com/office/drawing/2014/main" id="{4E93FDC5-4043-1EDA-4D73-CC454636603C}"/>
              </a:ext>
            </a:extLst>
          </p:cNvPr>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34820" name="Rectangle 3">
            <a:extLst>
              <a:ext uri="{FF2B5EF4-FFF2-40B4-BE49-F238E27FC236}">
                <a16:creationId xmlns:a16="http://schemas.microsoft.com/office/drawing/2014/main" id="{8D4E5C1C-DA2F-1C2B-0D4F-5C0A6232272B}"/>
              </a:ext>
            </a:extLst>
          </p:cNvPr>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634585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68821-3220-A304-58FC-10FF53CA25CC}"/>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103E2076-19C4-316D-EF0D-B5A63B66C75D}"/>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18</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310C226C-7BE6-0117-BDCA-E426FB468FC1}"/>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EF809E5A-323D-1A69-DC26-5AF8249C5C98}"/>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341866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B41AD-3048-64E5-705B-4232A284D3A3}"/>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B1DE4435-093E-F065-7CB5-1A9A8C4C15CA}"/>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19</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BCFE18AC-1C10-0C32-596C-3D6E490ED46B}"/>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2BA89831-8007-B598-2FFD-F3258871266D}"/>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443991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B6CB1-3E87-BAE0-9F62-E5872DDBEBEB}"/>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A2CB2CAD-45F6-09C7-40D9-ABAC1F1B3914}"/>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20</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512AC82D-10C4-F87A-703A-87748C710EA5}"/>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BF942AB2-AC57-3E52-02FB-5B6114964B38}"/>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428114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2F841-0126-8302-28B3-03ED89D164BF}"/>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2E62D1A0-0992-4C69-BE6D-320CACD0A541}"/>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21</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51B8BC11-B9F3-B880-6829-1316285B81AC}"/>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458C7E3D-75D6-0605-DCEA-464F49CC826A}"/>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59180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D7775C5C-0195-478C-B30A-0484FCDC677D}" type="slidenum">
              <a:rPr lang="lv-LV" altLang="lv-LV" smtClean="0">
                <a:latin typeface="Arial" panose="020B0604020202020204" pitchFamily="34" charset="0"/>
              </a:rPr>
              <a:pPr/>
              <a:t>4</a:t>
            </a:fld>
            <a:endParaRPr lang="lv-LV" altLang="lv-LV" dirty="0">
              <a:latin typeface="Arial" panose="020B0604020202020204" pitchFamily="34" charset="0"/>
            </a:endParaRPr>
          </a:p>
        </p:txBody>
      </p:sp>
      <p:sp>
        <p:nvSpPr>
          <p:cNvPr id="12291" name="Rectangle 2"/>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12292" name="Rectangle 3"/>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059178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D6EED-DF4B-4B39-8CE0-FBE9A5553992}"/>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737B24BD-3C9B-BE12-ADB7-E2BB1FB2DD12}"/>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22</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7ACE79A9-2F55-77FB-C244-18093277041E}"/>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92767F54-B6A2-029C-8D82-3B972B5F80EB}"/>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301513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857D3-EDFD-6B24-0991-AA67EC46F9C5}"/>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FB57982A-F3FA-F17C-506D-1A35B3BEAD8B}"/>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23</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D21B3763-5F2E-6598-E180-FFABF0746E63}"/>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37575459-6212-5BA9-1AAB-A0DA924E4C15}"/>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728476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AD337-6E57-1FE3-8508-1FB2E404F3CF}"/>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2E3AADE5-795B-3190-5515-A5D2127F5C52}"/>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24</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DD29FAF4-4F66-6E4F-1AED-F02EAA7FDD1F}"/>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186B404B-B536-CDC7-4375-D90237C6744E}"/>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4224800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EBB48-D9FF-4B1D-7639-8DC3FD86D87E}"/>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95DC0C9A-C38A-A2B0-063D-B9193FBF2B71}"/>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25</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E9DDD0F2-BADC-CDA2-6D4F-F6407B3FF1CD}"/>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86F9CBA3-6E18-F90A-6392-9ACDC1CE8701}"/>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371425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0D70B-D0E8-B02B-B9A9-E9D5035ACAA9}"/>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4084090A-CB7A-9B30-639B-842126CBE840}"/>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26</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9645941B-FC1B-BCC7-E371-D7122C025A82}"/>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8E96E438-F14F-2F5C-2B70-EAEFA83C5B06}"/>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980670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95FB2-32BF-75DD-5209-6E72F7732FB7}"/>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AD9D7B47-5146-E213-A246-FCA1FD2DBEA8}"/>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27</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E14F7104-9299-947F-DF4C-C395CB5DC505}"/>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211ABBB1-C519-D568-A948-FE368EF4A863}"/>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240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F1745-04AF-7910-2D23-00BCCC994E1D}"/>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51A35301-234C-C13F-9FCC-D84236A14FB3}"/>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28</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AC888652-46BE-02CE-530D-8E73CF4C4235}"/>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6B1FE233-6694-DAD6-1071-C9083C276318}"/>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552943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AB1ED-F1AE-CFCE-AA60-0CC5996A4702}"/>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6CE06C11-0542-E1BD-927E-2635F9F4F058}"/>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EFA9DF3D-B41C-4C54-95E6-1548077857BB}" type="slidenum">
              <a:rPr lang="lv-LV" altLang="lv-LV">
                <a:latin typeface="Arial" panose="020B0604020202020204" pitchFamily="34" charset="0"/>
              </a:rPr>
              <a:pPr algn="r" eaLnBrk="1" hangingPunct="1"/>
              <a:t>29</a:t>
            </a:fld>
            <a:endParaRPr lang="lv-LV" altLang="lv-LV" dirty="0">
              <a:latin typeface="Arial" panose="020B0604020202020204" pitchFamily="34" charset="0"/>
            </a:endParaRPr>
          </a:p>
        </p:txBody>
      </p:sp>
      <p:sp>
        <p:nvSpPr>
          <p:cNvPr id="34819" name="Rectangle 2">
            <a:extLst>
              <a:ext uri="{FF2B5EF4-FFF2-40B4-BE49-F238E27FC236}">
                <a16:creationId xmlns:a16="http://schemas.microsoft.com/office/drawing/2014/main" id="{E2FD5B23-8CDC-D5E5-AA12-BA1328659F34}"/>
              </a:ext>
            </a:extLst>
          </p:cNvPr>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34820" name="Rectangle 3">
            <a:extLst>
              <a:ext uri="{FF2B5EF4-FFF2-40B4-BE49-F238E27FC236}">
                <a16:creationId xmlns:a16="http://schemas.microsoft.com/office/drawing/2014/main" id="{138C73CB-58B1-E1DC-5731-3D410F32A9EA}"/>
              </a:ext>
            </a:extLst>
          </p:cNvPr>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095476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B38AE-4E2F-4D73-C158-8C8D74509760}"/>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B9FECCF3-C380-7E41-D432-827C9E818547}"/>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30</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D84F2F18-1651-4D13-74E2-A69341590666}"/>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E39AF75F-3C7A-9379-3EE2-E330A1C3BDB3}"/>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929682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68714-B7B1-3268-09DB-8EC1E52B0ABB}"/>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DA76D32C-BE34-9159-F107-0E4963DC3604}"/>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31</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806167F6-9B1E-812E-300E-294B60963DDE}"/>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656119EA-B66B-F855-8BFD-D6857C351DFC}"/>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66327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06A14C2E-DBCB-40F4-82EF-D0560066E214}" type="slidenum">
              <a:rPr lang="lv-LV" altLang="lv-LV">
                <a:latin typeface="Arial" panose="020B0604020202020204" pitchFamily="34" charset="0"/>
              </a:rPr>
              <a:pPr algn="r" eaLnBrk="1" hangingPunct="1"/>
              <a:t>5</a:t>
            </a:fld>
            <a:endParaRPr lang="lv-LV" altLang="lv-LV" dirty="0">
              <a:latin typeface="Arial" panose="020B0604020202020204" pitchFamily="34" charset="0"/>
            </a:endParaRPr>
          </a:p>
        </p:txBody>
      </p:sp>
      <p:sp>
        <p:nvSpPr>
          <p:cNvPr id="14339" name="Rectangle 2"/>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14340" name="Rectangle 3"/>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035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4BC26-4A21-CCA4-5CFF-1FEBA4AEDAA8}"/>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775A7FC5-32D6-F0F9-74DB-59216618EEC7}"/>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32</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4AE3A569-D53D-AEEF-5A99-AC85F2D832F2}"/>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FDCB23A5-5794-8A49-C11A-2C3B654BA193}"/>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495385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04047-C5F0-13C4-67D2-75C76CC7ACA5}"/>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FD7597A6-A903-FB7E-8252-B066AA34D0EB}"/>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EFA9DF3D-B41C-4C54-95E6-1548077857BB}" type="slidenum">
              <a:rPr lang="lv-LV" altLang="lv-LV">
                <a:latin typeface="Arial" panose="020B0604020202020204" pitchFamily="34" charset="0"/>
              </a:rPr>
              <a:pPr algn="r" eaLnBrk="1" hangingPunct="1"/>
              <a:t>33</a:t>
            </a:fld>
            <a:endParaRPr lang="lv-LV" altLang="lv-LV" dirty="0">
              <a:latin typeface="Arial" panose="020B0604020202020204" pitchFamily="34" charset="0"/>
            </a:endParaRPr>
          </a:p>
        </p:txBody>
      </p:sp>
      <p:sp>
        <p:nvSpPr>
          <p:cNvPr id="34819" name="Rectangle 2">
            <a:extLst>
              <a:ext uri="{FF2B5EF4-FFF2-40B4-BE49-F238E27FC236}">
                <a16:creationId xmlns:a16="http://schemas.microsoft.com/office/drawing/2014/main" id="{D93E2632-7FD3-4CBC-C32C-9F23130B4A3B}"/>
              </a:ext>
            </a:extLst>
          </p:cNvPr>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34820" name="Rectangle 3">
            <a:extLst>
              <a:ext uri="{FF2B5EF4-FFF2-40B4-BE49-F238E27FC236}">
                <a16:creationId xmlns:a16="http://schemas.microsoft.com/office/drawing/2014/main" id="{BBB370C2-0BDF-8278-09F7-379E5F52C5AF}"/>
              </a:ext>
            </a:extLst>
          </p:cNvPr>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577975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ADC72-3E65-9E97-6639-E340ED3AB0BE}"/>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D820E25E-7A0A-B5B5-2F69-AE59D7DAF32E}"/>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34</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1DBDF302-4F82-DFF8-51ED-273338256450}"/>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7EFDD5CE-8EF6-7176-BDE0-A07D36F01706}"/>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165714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1A5D0-5410-0EBF-939C-D4E1F002B350}"/>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87D9D370-AD27-CBAE-2834-7530BEA6FCC7}"/>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35</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B12469CD-8DFE-0B56-6ED3-6D23ACE54371}"/>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1A9C1809-5D18-8076-6149-9ED407B9604C}"/>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068793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27905-EA5E-2A25-7229-8B454AC729E6}"/>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863E775F-01C1-9485-7314-F6234E8EDEEF}"/>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36</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0F5BF197-02C9-702F-EDA8-65EB9FFD14B2}"/>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91FF859A-5347-18ED-1F2E-E029B9972B4C}"/>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151791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21E2E-D21E-B05F-34E9-B41DE0FE8419}"/>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1169A48A-76DF-565F-EB34-75D17EF94FB0}"/>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37</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95A0F25E-21BF-2E02-2603-6ECDED119BE2}"/>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214FEF0C-484E-9D53-B488-5D2C305D89D3}"/>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139667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73AC0-9D6B-573B-E4D8-91ED6D762D65}"/>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6DFE321F-2BAE-5024-3C58-7A8C617B4746}"/>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EFA9DF3D-B41C-4C54-95E6-1548077857BB}" type="slidenum">
              <a:rPr lang="lv-LV" altLang="lv-LV">
                <a:latin typeface="Arial" panose="020B0604020202020204" pitchFamily="34" charset="0"/>
              </a:rPr>
              <a:pPr algn="r" eaLnBrk="1" hangingPunct="1"/>
              <a:t>38</a:t>
            </a:fld>
            <a:endParaRPr lang="lv-LV" altLang="lv-LV" dirty="0">
              <a:latin typeface="Arial" panose="020B0604020202020204" pitchFamily="34" charset="0"/>
            </a:endParaRPr>
          </a:p>
        </p:txBody>
      </p:sp>
      <p:sp>
        <p:nvSpPr>
          <p:cNvPr id="34819" name="Rectangle 2">
            <a:extLst>
              <a:ext uri="{FF2B5EF4-FFF2-40B4-BE49-F238E27FC236}">
                <a16:creationId xmlns:a16="http://schemas.microsoft.com/office/drawing/2014/main" id="{1C51062C-0751-C76D-62D0-332502E7118B}"/>
              </a:ext>
            </a:extLst>
          </p:cNvPr>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34820" name="Rectangle 3">
            <a:extLst>
              <a:ext uri="{FF2B5EF4-FFF2-40B4-BE49-F238E27FC236}">
                <a16:creationId xmlns:a16="http://schemas.microsoft.com/office/drawing/2014/main" id="{2C2A1677-76C7-9690-01CE-BE56CDBA4035}"/>
              </a:ext>
            </a:extLst>
          </p:cNvPr>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830322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0B6AC-DE89-E535-528A-7F8BDD3B5C4B}"/>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41B07D11-68AA-5D2A-B7A2-954F0D8EF2A1}"/>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39</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391CEFA7-4EC5-D1DA-A4DB-1F054593A674}"/>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0561D7DD-10C5-224C-1B31-19AF126B1454}"/>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018206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EF3D7-423E-A16E-6921-76527D18DFD7}"/>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20C0A34C-8E92-3C05-7299-DB5FC6D938F6}"/>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40</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9A2DC352-D494-8D91-0BD0-A7A0884CC3FD}"/>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506E9FFF-3CC7-261C-F1E2-72A6352AFE5F}"/>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137771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93DE5-B547-5F95-2F18-78DE78E85058}"/>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EF06BD3C-84C0-AEE6-B296-5465F3174099}"/>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41</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AD69D36F-688F-F941-DB50-9D7F53367297}"/>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8FFF20EA-207A-22C5-EA12-72700BA20D78}"/>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429041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2C50B-724D-7771-6D29-5CAB649EDBE5}"/>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F4811272-50BA-C250-E8DA-EEC2747AF265}"/>
              </a:ext>
            </a:extLst>
          </p:cNvPr>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449D961C-3BE1-4011-A9C7-29C18DBA8756}" type="slidenum">
              <a:rPr lang="lv-LV" altLang="lv-LV" smtClean="0">
                <a:latin typeface="Arial" panose="020B0604020202020204" pitchFamily="34" charset="0"/>
              </a:rPr>
              <a:pPr/>
              <a:t>6</a:t>
            </a:fld>
            <a:endParaRPr lang="lv-LV" altLang="lv-LV" dirty="0">
              <a:latin typeface="Arial" panose="020B0604020202020204" pitchFamily="34" charset="0"/>
            </a:endParaRPr>
          </a:p>
        </p:txBody>
      </p:sp>
      <p:sp>
        <p:nvSpPr>
          <p:cNvPr id="18435" name="Rectangle 2">
            <a:extLst>
              <a:ext uri="{FF2B5EF4-FFF2-40B4-BE49-F238E27FC236}">
                <a16:creationId xmlns:a16="http://schemas.microsoft.com/office/drawing/2014/main" id="{D5661FEF-F955-2C64-B629-7FB90D22EBD1}"/>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18436" name="Rectangle 3">
            <a:extLst>
              <a:ext uri="{FF2B5EF4-FFF2-40B4-BE49-F238E27FC236}">
                <a16:creationId xmlns:a16="http://schemas.microsoft.com/office/drawing/2014/main" id="{C742DC6F-5C96-29A0-0E5A-BA4046A42A90}"/>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243508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66BD9-B5A7-A05C-2422-BD1861CD384E}"/>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433DD4B2-6641-C569-8933-079752C53B59}"/>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42</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022D315F-0225-B459-88CC-60D7B43555B6}"/>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BD4CD172-7AF9-758C-196B-C2670A5D0E08}"/>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387286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C8D2D-9803-AEBF-BAAD-FCEB5C44957B}"/>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35C57F17-BDEA-7835-5A19-351F6E73A264}"/>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43</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3C94E4C2-C72F-FA86-5F40-CC1553E26C68}"/>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4A562EC0-9B30-8B19-8173-64226769047E}"/>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997890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2147927B-DAED-4592-A16B-2384BF5B77F3}" type="slidenum">
              <a:rPr lang="lv-LV" altLang="lv-LV">
                <a:latin typeface="Arial" panose="020B0604020202020204" pitchFamily="34" charset="0"/>
              </a:rPr>
              <a:pPr algn="r" eaLnBrk="1" hangingPunct="1"/>
              <a:t>44</a:t>
            </a:fld>
            <a:endParaRPr lang="lv-LV" altLang="lv-LV" dirty="0">
              <a:latin typeface="Arial" panose="020B0604020202020204" pitchFamily="34" charset="0"/>
            </a:endParaRPr>
          </a:p>
        </p:txBody>
      </p:sp>
      <p:sp>
        <p:nvSpPr>
          <p:cNvPr id="94211" name="Rectangle 2"/>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94212" name="Rectangle 3"/>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600688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DFE592BA-0485-4198-A7C0-3F21DA3E3879}" type="slidenum">
              <a:rPr lang="lv-LV" altLang="lv-LV">
                <a:latin typeface="Arial" panose="020B0604020202020204" pitchFamily="34" charset="0"/>
              </a:rPr>
              <a:pPr algn="r" eaLnBrk="1" hangingPunct="1"/>
              <a:t>49</a:t>
            </a:fld>
            <a:endParaRPr lang="lv-LV" altLang="lv-LV" dirty="0">
              <a:latin typeface="Arial" panose="020B0604020202020204" pitchFamily="34" charset="0"/>
            </a:endParaRPr>
          </a:p>
        </p:txBody>
      </p:sp>
      <p:sp>
        <p:nvSpPr>
          <p:cNvPr id="102403" name="Rectangle 2"/>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102404" name="Rectangle 3"/>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6044274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0DCF545-3B99-4498-89F7-E0721D6D21B4}" type="slidenum">
              <a:rPr lang="lv-LV" altLang="lv-LV">
                <a:latin typeface="Arial" panose="020B0604020202020204" pitchFamily="34" charset="0"/>
              </a:rPr>
              <a:pPr algn="r" eaLnBrk="1" hangingPunct="1"/>
              <a:t>50</a:t>
            </a:fld>
            <a:endParaRPr lang="lv-LV" altLang="lv-LV" dirty="0">
              <a:latin typeface="Arial" panose="020B0604020202020204" pitchFamily="34" charset="0"/>
            </a:endParaRPr>
          </a:p>
        </p:txBody>
      </p:sp>
      <p:sp>
        <p:nvSpPr>
          <p:cNvPr id="8195" name="Rectangle 2"/>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8196" name="Rectangle 3"/>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9951410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D7775C5C-0195-478C-B30A-0484FCDC677D}" type="slidenum">
              <a:rPr lang="lv-LV" altLang="lv-LV" smtClean="0">
                <a:latin typeface="Arial" panose="020B0604020202020204" pitchFamily="34" charset="0"/>
              </a:rPr>
              <a:pPr/>
              <a:t>53</a:t>
            </a:fld>
            <a:endParaRPr lang="lv-LV" altLang="lv-LV" dirty="0">
              <a:latin typeface="Arial" panose="020B0604020202020204" pitchFamily="34" charset="0"/>
            </a:endParaRPr>
          </a:p>
        </p:txBody>
      </p:sp>
      <p:sp>
        <p:nvSpPr>
          <p:cNvPr id="12291" name="Rectangle 2"/>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12292" name="Rectangle 3"/>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0591786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06A14C2E-DBCB-40F4-82EF-D0560066E214}" type="slidenum">
              <a:rPr lang="lv-LV" altLang="lv-LV">
                <a:latin typeface="Arial" panose="020B0604020202020204" pitchFamily="34" charset="0"/>
              </a:rPr>
              <a:pPr algn="r" eaLnBrk="1" hangingPunct="1"/>
              <a:t>54</a:t>
            </a:fld>
            <a:endParaRPr lang="lv-LV" altLang="lv-LV" dirty="0">
              <a:latin typeface="Arial" panose="020B0604020202020204" pitchFamily="34" charset="0"/>
            </a:endParaRPr>
          </a:p>
        </p:txBody>
      </p:sp>
      <p:sp>
        <p:nvSpPr>
          <p:cNvPr id="14339" name="Rectangle 2"/>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14340" name="Rectangle 3"/>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0350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2C50B-724D-7771-6D29-5CAB649EDBE5}"/>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F4811272-50BA-C250-E8DA-EEC2747AF265}"/>
              </a:ext>
            </a:extLst>
          </p:cNvPr>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449D961C-3BE1-4011-A9C7-29C18DBA8756}" type="slidenum">
              <a:rPr lang="lv-LV" altLang="lv-LV" smtClean="0">
                <a:latin typeface="Arial" panose="020B0604020202020204" pitchFamily="34" charset="0"/>
              </a:rPr>
              <a:pPr/>
              <a:t>55</a:t>
            </a:fld>
            <a:endParaRPr lang="lv-LV" altLang="lv-LV" dirty="0">
              <a:latin typeface="Arial" panose="020B0604020202020204" pitchFamily="34" charset="0"/>
            </a:endParaRPr>
          </a:p>
        </p:txBody>
      </p:sp>
      <p:sp>
        <p:nvSpPr>
          <p:cNvPr id="18435" name="Rectangle 2">
            <a:extLst>
              <a:ext uri="{FF2B5EF4-FFF2-40B4-BE49-F238E27FC236}">
                <a16:creationId xmlns:a16="http://schemas.microsoft.com/office/drawing/2014/main" id="{D5661FEF-F955-2C64-B629-7FB90D22EBD1}"/>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18436" name="Rectangle 3">
            <a:extLst>
              <a:ext uri="{FF2B5EF4-FFF2-40B4-BE49-F238E27FC236}">
                <a16:creationId xmlns:a16="http://schemas.microsoft.com/office/drawing/2014/main" id="{C742DC6F-5C96-29A0-0E5A-BA4046A42A90}"/>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243508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449D961C-3BE1-4011-A9C7-29C18DBA8756}" type="slidenum">
              <a:rPr lang="lv-LV" altLang="lv-LV" smtClean="0">
                <a:latin typeface="Arial" panose="020B0604020202020204" pitchFamily="34" charset="0"/>
              </a:rPr>
              <a:pPr/>
              <a:t>56</a:t>
            </a:fld>
            <a:endParaRPr lang="lv-LV" altLang="lv-LV" dirty="0">
              <a:latin typeface="Arial" panose="020B0604020202020204" pitchFamily="34" charset="0"/>
            </a:endParaRPr>
          </a:p>
        </p:txBody>
      </p:sp>
      <p:sp>
        <p:nvSpPr>
          <p:cNvPr id="18435" name="Rectangle 2"/>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18436" name="Rectangle 3"/>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026800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736BD-67C8-457A-A698-FFC1CECE54E3}"/>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9F8BC054-34CB-7CFC-BF16-E2E6A7686938}"/>
              </a:ext>
            </a:extLst>
          </p:cNvPr>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449D961C-3BE1-4011-A9C7-29C18DBA8756}" type="slidenum">
              <a:rPr lang="lv-LV" altLang="lv-LV" smtClean="0">
                <a:latin typeface="Arial" panose="020B0604020202020204" pitchFamily="34" charset="0"/>
              </a:rPr>
              <a:pPr/>
              <a:t>57</a:t>
            </a:fld>
            <a:endParaRPr lang="lv-LV" altLang="lv-LV" dirty="0">
              <a:latin typeface="Arial" panose="020B0604020202020204" pitchFamily="34" charset="0"/>
            </a:endParaRPr>
          </a:p>
        </p:txBody>
      </p:sp>
      <p:sp>
        <p:nvSpPr>
          <p:cNvPr id="18435" name="Rectangle 2">
            <a:extLst>
              <a:ext uri="{FF2B5EF4-FFF2-40B4-BE49-F238E27FC236}">
                <a16:creationId xmlns:a16="http://schemas.microsoft.com/office/drawing/2014/main" id="{1FB0F337-6715-C140-AC63-046E30C78D66}"/>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18436" name="Rectangle 3">
            <a:extLst>
              <a:ext uri="{FF2B5EF4-FFF2-40B4-BE49-F238E27FC236}">
                <a16:creationId xmlns:a16="http://schemas.microsoft.com/office/drawing/2014/main" id="{E27187C8-B0E9-EE4E-3BD3-0A7318579048}"/>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4858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449D961C-3BE1-4011-A9C7-29C18DBA8756}" type="slidenum">
              <a:rPr lang="lv-LV" altLang="lv-LV" smtClean="0">
                <a:latin typeface="Arial" panose="020B0604020202020204" pitchFamily="34" charset="0"/>
              </a:rPr>
              <a:pPr/>
              <a:t>7</a:t>
            </a:fld>
            <a:endParaRPr lang="lv-LV" altLang="lv-LV" dirty="0">
              <a:latin typeface="Arial" panose="020B0604020202020204" pitchFamily="34" charset="0"/>
            </a:endParaRPr>
          </a:p>
        </p:txBody>
      </p:sp>
      <p:sp>
        <p:nvSpPr>
          <p:cNvPr id="18435" name="Rectangle 2"/>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18436" name="Rectangle 3"/>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0268008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73CCCA11-035B-4C53-91A8-9F2DACC6E5F0}" type="slidenum">
              <a:rPr lang="lv-LV" altLang="lv-LV">
                <a:latin typeface="Arial" panose="020B0604020202020204" pitchFamily="34" charset="0"/>
              </a:rPr>
              <a:pPr algn="r" eaLnBrk="1" hangingPunct="1"/>
              <a:t>58</a:t>
            </a:fld>
            <a:endParaRPr lang="lv-LV" altLang="lv-LV" dirty="0">
              <a:latin typeface="Arial" panose="020B0604020202020204" pitchFamily="34" charset="0"/>
            </a:endParaRPr>
          </a:p>
        </p:txBody>
      </p:sp>
      <p:sp>
        <p:nvSpPr>
          <p:cNvPr id="22531" name="Rectangle 2"/>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22532" name="Rectangle 3"/>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4042821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EFA9DF3D-B41C-4C54-95E6-1548077857BB}" type="slidenum">
              <a:rPr lang="lv-LV" altLang="lv-LV">
                <a:latin typeface="Arial" panose="020B0604020202020204" pitchFamily="34" charset="0"/>
              </a:rPr>
              <a:pPr algn="r" eaLnBrk="1" hangingPunct="1"/>
              <a:t>59</a:t>
            </a:fld>
            <a:endParaRPr lang="lv-LV" altLang="lv-LV" dirty="0">
              <a:latin typeface="Arial" panose="020B0604020202020204" pitchFamily="34" charset="0"/>
            </a:endParaRPr>
          </a:p>
        </p:txBody>
      </p:sp>
      <p:sp>
        <p:nvSpPr>
          <p:cNvPr id="34819" name="Rectangle 2"/>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34820" name="Rectangle 3"/>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556473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60</a:t>
            </a:fld>
            <a:endParaRPr lang="lv-LV" altLang="lv-LV" dirty="0">
              <a:latin typeface="Arial" panose="020B0604020202020204" pitchFamily="34" charset="0"/>
            </a:endParaRPr>
          </a:p>
        </p:txBody>
      </p:sp>
      <p:sp>
        <p:nvSpPr>
          <p:cNvPr id="61443" name="Rectangle 2"/>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4095094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2DE02-407F-B533-DE54-E05964844782}"/>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749303AC-8545-4521-1B34-276240E99642}"/>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61</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A1194CE7-C49B-A6D6-FD55-850F94C90DEC}"/>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A4D9FCF3-284E-69DF-BB2E-2D9B0A85DE8E}"/>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297601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C29DB-7373-DA11-CA5F-2EC57FE00B9A}"/>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4B7BB218-0289-517C-B384-A08AEA998C7C}"/>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62</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B294690B-A8EE-8264-1A35-F320B9B2A908}"/>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68AB346F-88E9-88D9-B1B6-21DBB0F79FBB}"/>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4359263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E143E-B20E-64F0-C6E3-0EB3D2DEF657}"/>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083761F5-E3F0-F9D3-9DB3-A8CB74855ED8}"/>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63</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CA07156B-6B38-0F97-C5A9-0A75D1828301}"/>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C3B3B1B9-AF93-05F3-2D79-66D423BA88B8}"/>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7524479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DE156-F0FF-51FE-8161-963236714FE2}"/>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9E3A6D36-E2FA-AB75-7AC9-F0E88633D8A1}"/>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64</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81648599-08CF-9956-5A6A-2A6A8C6D1743}"/>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EB1ED0D9-7230-9698-798B-DF3AD7CF3361}"/>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513675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5F8EA-AF37-F058-1239-F0F78B20903B}"/>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002E8D5D-7B81-1B6A-36A4-51FACAA90C53}"/>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65</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7F2AA509-8917-FC3A-9265-3D14B994043E}"/>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5F88EE23-5D29-4AE2-7365-54A020012829}"/>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4593342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AE906-EA66-526C-3570-231CE885CF49}"/>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57788AFE-A530-6A97-D068-A9E2D93301EC}"/>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66</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00409885-EDF6-4236-22DC-B5D74BFA6E7A}"/>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BD2D1522-1CC6-0597-9DF4-F5A957F85331}"/>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8456637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10BFE-7DBB-CF08-911D-454213B4E1AA}"/>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70D4FE50-4B50-869E-5DA8-F0539CCEF0A8}"/>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67</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C0D316CC-B215-02B7-8948-0087AB17F0AE}"/>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3B4B3748-AE1B-5915-FED8-A4737C5D4EF2}"/>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87900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736BD-67C8-457A-A698-FFC1CECE54E3}"/>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9F8BC054-34CB-7CFC-BF16-E2E6A7686938}"/>
              </a:ext>
            </a:extLst>
          </p:cNvPr>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449D961C-3BE1-4011-A9C7-29C18DBA8756}" type="slidenum">
              <a:rPr lang="lv-LV" altLang="lv-LV" smtClean="0">
                <a:latin typeface="Arial" panose="020B0604020202020204" pitchFamily="34" charset="0"/>
              </a:rPr>
              <a:pPr/>
              <a:t>8</a:t>
            </a:fld>
            <a:endParaRPr lang="lv-LV" altLang="lv-LV" dirty="0">
              <a:latin typeface="Arial" panose="020B0604020202020204" pitchFamily="34" charset="0"/>
            </a:endParaRPr>
          </a:p>
        </p:txBody>
      </p:sp>
      <p:sp>
        <p:nvSpPr>
          <p:cNvPr id="18435" name="Rectangle 2">
            <a:extLst>
              <a:ext uri="{FF2B5EF4-FFF2-40B4-BE49-F238E27FC236}">
                <a16:creationId xmlns:a16="http://schemas.microsoft.com/office/drawing/2014/main" id="{1FB0F337-6715-C140-AC63-046E30C78D66}"/>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18436" name="Rectangle 3">
            <a:extLst>
              <a:ext uri="{FF2B5EF4-FFF2-40B4-BE49-F238E27FC236}">
                <a16:creationId xmlns:a16="http://schemas.microsoft.com/office/drawing/2014/main" id="{E27187C8-B0E9-EE4E-3BD3-0A7318579048}"/>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271805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88AC5-5574-C03F-4567-ED1A627AA8A4}"/>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1588FED8-074A-BA1B-4D2F-B6926E42F493}"/>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68</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B6B1615E-EBD9-BA77-AB6A-B3AE88EECE8D}"/>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810A3926-4F38-F2B9-B89D-0F56B1FFC4EC}"/>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41585158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AF5FC-AF67-450C-3AED-1970F0A30053}"/>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DB34E953-806C-EABA-819B-32A1869640B2}"/>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69</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FDD922D2-B1B3-08DC-367A-535E468CABDF}"/>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70C6F390-C2BB-A22B-806B-AB2D2392E6BA}"/>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7015642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DFE6F-DF67-B385-E11B-FBB54E9BBA60}"/>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5AB10865-D44C-1ADE-49B2-F2286A358163}"/>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70</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B1C4502C-9586-4B04-025E-20698130EF0C}"/>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904DA3C3-9497-CBB5-5D04-62320DF52611}"/>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4838740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1EC4-BC1C-481B-EE66-AAB2C67D5FF3}"/>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BF83B650-674A-A203-3FBA-8FDA92EFFCCD}"/>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71</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F167BA10-865B-5144-3431-03720036F884}"/>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01D83912-759C-131D-D3D1-2E239389A3FF}"/>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7571192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99690-7D8E-DDBD-58DA-71B57A7F187C}"/>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B65ED4F6-6783-6812-A830-3DBB3780E3F3}"/>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72</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C73F80A5-5183-E46C-39D9-66EE4E17BDB9}"/>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8A858AAD-2C65-AED4-414D-77A8D7C5778D}"/>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1316703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9DC1F-978A-F97F-EFDA-AE5509AC82EB}"/>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DC656D6D-DEC3-46F9-4666-A79F9FC8A1B8}"/>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73</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BB4B92C3-FB30-2D63-4E77-1FD4C05F3695}"/>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2CB95C30-F6AA-42BC-1F10-B2BC8D5B374C}"/>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42521273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F6315-4C9E-E40A-E96F-198EFF258C74}"/>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2AB21BAE-F1A8-007A-5C83-DC9EBD090CDE}"/>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74</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159D8B35-7798-7685-5FD3-3120594AC2C4}"/>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087BDDDD-6BEE-FCB7-3086-5E23816C3E46}"/>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7062962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56EC1-2C3F-ED5C-1F1E-9DD5838489D0}"/>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BA8E7B64-D3E5-6394-695C-DBA623442F2D}"/>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75</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540D535C-849D-1120-B31F-594C06FBCCAD}"/>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94829333-2140-EF73-6ADD-4A36ED646B22}"/>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4343815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C33BF-6FEF-F5E6-C452-7E2B52AE4292}"/>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41225213-DA50-C99C-81C0-E8BBDBFA43FB}"/>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EFA9DF3D-B41C-4C54-95E6-1548077857BB}" type="slidenum">
              <a:rPr lang="lv-LV" altLang="lv-LV">
                <a:latin typeface="Arial" panose="020B0604020202020204" pitchFamily="34" charset="0"/>
              </a:rPr>
              <a:pPr algn="r" eaLnBrk="1" hangingPunct="1"/>
              <a:t>76</a:t>
            </a:fld>
            <a:endParaRPr lang="lv-LV" altLang="lv-LV" dirty="0">
              <a:latin typeface="Arial" panose="020B0604020202020204" pitchFamily="34" charset="0"/>
            </a:endParaRPr>
          </a:p>
        </p:txBody>
      </p:sp>
      <p:sp>
        <p:nvSpPr>
          <p:cNvPr id="34819" name="Rectangle 2">
            <a:extLst>
              <a:ext uri="{FF2B5EF4-FFF2-40B4-BE49-F238E27FC236}">
                <a16:creationId xmlns:a16="http://schemas.microsoft.com/office/drawing/2014/main" id="{4E93FDC5-4043-1EDA-4D73-CC454636603C}"/>
              </a:ext>
            </a:extLst>
          </p:cNvPr>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34820" name="Rectangle 3">
            <a:extLst>
              <a:ext uri="{FF2B5EF4-FFF2-40B4-BE49-F238E27FC236}">
                <a16:creationId xmlns:a16="http://schemas.microsoft.com/office/drawing/2014/main" id="{8D4E5C1C-DA2F-1C2B-0D4F-5C0A6232272B}"/>
              </a:ext>
            </a:extLst>
          </p:cNvPr>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6345859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68821-3220-A304-58FC-10FF53CA25CC}"/>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103E2076-19C4-316D-EF0D-B5A63B66C75D}"/>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77</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310C226C-7BE6-0117-BDCA-E426FB468FC1}"/>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EF809E5A-323D-1A69-DC26-5AF8249C5C98}"/>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34186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D3133-9D30-43E3-1A61-A04E9F7F1DCA}"/>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527F8E33-3F26-A203-8E89-EC29A06BD009}"/>
              </a:ext>
            </a:extLst>
          </p:cNvPr>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449D961C-3BE1-4011-A9C7-29C18DBA8756}" type="slidenum">
              <a:rPr lang="lv-LV" altLang="lv-LV" smtClean="0">
                <a:latin typeface="Arial" panose="020B0604020202020204" pitchFamily="34" charset="0"/>
              </a:rPr>
              <a:pPr/>
              <a:t>9</a:t>
            </a:fld>
            <a:endParaRPr lang="lv-LV" altLang="lv-LV" dirty="0">
              <a:latin typeface="Arial" panose="020B0604020202020204" pitchFamily="34" charset="0"/>
            </a:endParaRPr>
          </a:p>
        </p:txBody>
      </p:sp>
      <p:sp>
        <p:nvSpPr>
          <p:cNvPr id="18435" name="Rectangle 2">
            <a:extLst>
              <a:ext uri="{FF2B5EF4-FFF2-40B4-BE49-F238E27FC236}">
                <a16:creationId xmlns:a16="http://schemas.microsoft.com/office/drawing/2014/main" id="{1B9888A9-4EF3-C9C1-66D4-B4C2E1DC79DA}"/>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18436" name="Rectangle 3">
            <a:extLst>
              <a:ext uri="{FF2B5EF4-FFF2-40B4-BE49-F238E27FC236}">
                <a16:creationId xmlns:a16="http://schemas.microsoft.com/office/drawing/2014/main" id="{D9A42EA2-C38C-5049-52C5-7193FE3666CF}"/>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7889424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B41AD-3048-64E5-705B-4232A284D3A3}"/>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B1DE4435-093E-F065-7CB5-1A9A8C4C15CA}"/>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78</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BCFE18AC-1C10-0C32-596C-3D6E490ED46B}"/>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2BA89831-8007-B598-2FFD-F3258871266D}"/>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4439912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1A83-774F-FF12-5593-B067860D69FB}"/>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3D7748F7-7B47-4D88-3E39-9C57997E74F4}"/>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79</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3D9AA88B-B82A-0380-4203-C05E939F904C}"/>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F8CCC2EA-6293-D7D0-95FB-6A0DB664D909}"/>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0845585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B6CB1-3E87-BAE0-9F62-E5872DDBEBEB}"/>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A2CB2CAD-45F6-09C7-40D9-ABAC1F1B3914}"/>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80</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512AC82D-10C4-F87A-703A-87748C710EA5}"/>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BF942AB2-AC57-3E52-02FB-5B6114964B38}"/>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4281141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0D70B-D0E8-B02B-B9A9-E9D5035ACAA9}"/>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4084090A-CB7A-9B30-639B-842126CBE840}"/>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81</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9645941B-FC1B-BCC7-E371-D7122C025A82}"/>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8E96E438-F14F-2F5C-2B70-EAEFA83C5B06}"/>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9806702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AB1ED-F1AE-CFCE-AA60-0CC5996A4702}"/>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6CE06C11-0542-E1BD-927E-2635F9F4F058}"/>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EFA9DF3D-B41C-4C54-95E6-1548077857BB}" type="slidenum">
              <a:rPr lang="lv-LV" altLang="lv-LV">
                <a:latin typeface="Arial" panose="020B0604020202020204" pitchFamily="34" charset="0"/>
              </a:rPr>
              <a:pPr algn="r" eaLnBrk="1" hangingPunct="1"/>
              <a:t>82</a:t>
            </a:fld>
            <a:endParaRPr lang="lv-LV" altLang="lv-LV" dirty="0">
              <a:latin typeface="Arial" panose="020B0604020202020204" pitchFamily="34" charset="0"/>
            </a:endParaRPr>
          </a:p>
        </p:txBody>
      </p:sp>
      <p:sp>
        <p:nvSpPr>
          <p:cNvPr id="34819" name="Rectangle 2">
            <a:extLst>
              <a:ext uri="{FF2B5EF4-FFF2-40B4-BE49-F238E27FC236}">
                <a16:creationId xmlns:a16="http://schemas.microsoft.com/office/drawing/2014/main" id="{E2FD5B23-8CDC-D5E5-AA12-BA1328659F34}"/>
              </a:ext>
            </a:extLst>
          </p:cNvPr>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34820" name="Rectangle 3">
            <a:extLst>
              <a:ext uri="{FF2B5EF4-FFF2-40B4-BE49-F238E27FC236}">
                <a16:creationId xmlns:a16="http://schemas.microsoft.com/office/drawing/2014/main" id="{138C73CB-58B1-E1DC-5731-3D410F32A9EA}"/>
              </a:ext>
            </a:extLst>
          </p:cNvPr>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0954763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977C-5E30-1AC3-713E-F53759EBDC2B}"/>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C0605042-DD16-3886-867C-E835BBCDFA4A}"/>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83</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521979E5-29C4-725C-12C5-5CC266741F10}"/>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4DA4D0B9-62EF-F965-B354-2C0A2F19C7A5}"/>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3287295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B38AE-4E2F-4D73-C158-8C8D74509760}"/>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B9FECCF3-C380-7E41-D432-827C9E818547}"/>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84</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D84F2F18-1651-4D13-74E2-A69341590666}"/>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E39AF75F-3C7A-9379-3EE2-E330A1C3BDB3}"/>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9296828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ADC72-3E65-9E97-6639-E340ED3AB0BE}"/>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D820E25E-7A0A-B5B5-2F69-AE59D7DAF32E}"/>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85</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1DBDF302-4F82-DFF8-51ED-273338256450}"/>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7EFDD5CE-8EF6-7176-BDE0-A07D36F01706}"/>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1657140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27905-EA5E-2A25-7229-8B454AC729E6}"/>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863E775F-01C1-9485-7314-F6234E8EDEEF}"/>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86</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0F5BF197-02C9-702F-EDA8-65EB9FFD14B2}"/>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91FF859A-5347-18ED-1F2E-E029B9972B4C}"/>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1517916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73AC0-9D6B-573B-E4D8-91ED6D762D65}"/>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6DFE321F-2BAE-5024-3C58-7A8C617B4746}"/>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EFA9DF3D-B41C-4C54-95E6-1548077857BB}" type="slidenum">
              <a:rPr lang="lv-LV" altLang="lv-LV">
                <a:latin typeface="Arial" panose="020B0604020202020204" pitchFamily="34" charset="0"/>
              </a:rPr>
              <a:pPr algn="r" eaLnBrk="1" hangingPunct="1"/>
              <a:t>87</a:t>
            </a:fld>
            <a:endParaRPr lang="lv-LV" altLang="lv-LV" dirty="0">
              <a:latin typeface="Arial" panose="020B0604020202020204" pitchFamily="34" charset="0"/>
            </a:endParaRPr>
          </a:p>
        </p:txBody>
      </p:sp>
      <p:sp>
        <p:nvSpPr>
          <p:cNvPr id="34819" name="Rectangle 2">
            <a:extLst>
              <a:ext uri="{FF2B5EF4-FFF2-40B4-BE49-F238E27FC236}">
                <a16:creationId xmlns:a16="http://schemas.microsoft.com/office/drawing/2014/main" id="{1C51062C-0751-C76D-62D0-332502E7118B}"/>
              </a:ext>
            </a:extLst>
          </p:cNvPr>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34820" name="Rectangle 3">
            <a:extLst>
              <a:ext uri="{FF2B5EF4-FFF2-40B4-BE49-F238E27FC236}">
                <a16:creationId xmlns:a16="http://schemas.microsoft.com/office/drawing/2014/main" id="{2C2A1677-76C7-9690-01CE-BE56CDBA4035}"/>
              </a:ext>
            </a:extLst>
          </p:cNvPr>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83032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73CCCA11-035B-4C53-91A8-9F2DACC6E5F0}" type="slidenum">
              <a:rPr lang="lv-LV" altLang="lv-LV">
                <a:latin typeface="Arial" panose="020B0604020202020204" pitchFamily="34" charset="0"/>
              </a:rPr>
              <a:pPr algn="r" eaLnBrk="1" hangingPunct="1"/>
              <a:t>10</a:t>
            </a:fld>
            <a:endParaRPr lang="lv-LV" altLang="lv-LV" dirty="0">
              <a:latin typeface="Arial" panose="020B0604020202020204" pitchFamily="34" charset="0"/>
            </a:endParaRPr>
          </a:p>
        </p:txBody>
      </p:sp>
      <p:sp>
        <p:nvSpPr>
          <p:cNvPr id="22531" name="Rectangle 2"/>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22532" name="Rectangle 3"/>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40428210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0B6AC-DE89-E535-528A-7F8BDD3B5C4B}"/>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41B07D11-68AA-5D2A-B7A2-954F0D8EF2A1}"/>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88</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391CEFA7-4EC5-D1DA-A4DB-1F054593A674}"/>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0561D7DD-10C5-224C-1B31-19AF126B1454}"/>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0182067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BB4A3-C319-A741-3612-2003D133C6E7}"/>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21DEACF9-5DCE-98FC-D65A-ABE5904341B8}"/>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89</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5669F48F-B9C8-F6E0-08AD-E4C9ABD57725}"/>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0645267C-1297-ECBB-AB7A-6CDB6150298D}"/>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6006883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90CD1-2334-D319-BA0D-CA385D6FFF6E}"/>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4FB8335B-33E0-8D0D-DA17-85CCDD734CE8}"/>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90</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7A5E763C-904C-4A2E-D90E-1C5DF7CE3205}"/>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54778EDB-E02E-751E-07FC-4C072EC027CB}"/>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4428947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EF3D7-423E-A16E-6921-76527D18DFD7}"/>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20C0A34C-8E92-3C05-7299-DB5FC6D938F6}"/>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91</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9A2DC352-D494-8D91-0BD0-A7A0884CC3FD}"/>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506E9FFF-3CC7-261C-F1E2-72A6352AFE5F}"/>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1377714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93DE5-B547-5F95-2F18-78DE78E85058}"/>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EF06BD3C-84C0-AEE6-B296-5465F3174099}"/>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92</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AD69D36F-688F-F941-DB50-9D7F53367297}"/>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8FFF20EA-207A-22C5-EA12-72700BA20D78}"/>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42904169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C8D2D-9803-AEBF-BAAD-FCEB5C44957B}"/>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35C57F17-BDEA-7835-5A19-351F6E73A264}"/>
              </a:ext>
            </a:extLst>
          </p:cNvPr>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A3BA0365-1C11-4B11-8AB7-6A9562176F40}" type="slidenum">
              <a:rPr lang="lv-LV" altLang="lv-LV">
                <a:latin typeface="Arial" panose="020B0604020202020204" pitchFamily="34" charset="0"/>
              </a:rPr>
              <a:pPr algn="r" eaLnBrk="1" hangingPunct="1"/>
              <a:t>93</a:t>
            </a:fld>
            <a:endParaRPr lang="lv-LV" altLang="lv-LV" dirty="0">
              <a:latin typeface="Arial" panose="020B0604020202020204" pitchFamily="34" charset="0"/>
            </a:endParaRPr>
          </a:p>
        </p:txBody>
      </p:sp>
      <p:sp>
        <p:nvSpPr>
          <p:cNvPr id="61443" name="Rectangle 2">
            <a:extLst>
              <a:ext uri="{FF2B5EF4-FFF2-40B4-BE49-F238E27FC236}">
                <a16:creationId xmlns:a16="http://schemas.microsoft.com/office/drawing/2014/main" id="{3C94E4C2-C72F-FA86-5F40-CC1553E26C68}"/>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61444" name="Rectangle 3">
            <a:extLst>
              <a:ext uri="{FF2B5EF4-FFF2-40B4-BE49-F238E27FC236}">
                <a16:creationId xmlns:a16="http://schemas.microsoft.com/office/drawing/2014/main" id="{4A562EC0-9B30-8B19-8173-64226769047E}"/>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9978901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2147927B-DAED-4592-A16B-2384BF5B77F3}" type="slidenum">
              <a:rPr lang="lv-LV" altLang="lv-LV">
                <a:latin typeface="Arial" panose="020B0604020202020204" pitchFamily="34" charset="0"/>
              </a:rPr>
              <a:pPr algn="r" eaLnBrk="1" hangingPunct="1"/>
              <a:t>94</a:t>
            </a:fld>
            <a:endParaRPr lang="lv-LV" altLang="lv-LV" dirty="0">
              <a:latin typeface="Arial" panose="020B0604020202020204" pitchFamily="34" charset="0"/>
            </a:endParaRPr>
          </a:p>
        </p:txBody>
      </p:sp>
      <p:sp>
        <p:nvSpPr>
          <p:cNvPr id="94211" name="Rectangle 2"/>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94212" name="Rectangle 3"/>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6006889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352FAB9D-62F6-4CDE-8847-508BC9924F50}" type="slidenum">
              <a:rPr lang="lv-LV" altLang="lv-LV" smtClean="0">
                <a:latin typeface="Arial" panose="020B0604020202020204" pitchFamily="34" charset="0"/>
              </a:rPr>
              <a:pPr/>
              <a:t>95</a:t>
            </a:fld>
            <a:endParaRPr lang="lv-LV" altLang="lv-LV" dirty="0">
              <a:latin typeface="Arial" panose="020B0604020202020204" pitchFamily="34" charset="0"/>
            </a:endParaRPr>
          </a:p>
        </p:txBody>
      </p:sp>
      <p:sp>
        <p:nvSpPr>
          <p:cNvPr id="98307" name="Rectangle 2"/>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98308" name="Rectangle 3"/>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174157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352FAB9D-62F6-4CDE-8847-508BC9924F50}" type="slidenum">
              <a:rPr lang="lv-LV" altLang="lv-LV" smtClean="0">
                <a:latin typeface="Arial" panose="020B0604020202020204" pitchFamily="34" charset="0"/>
              </a:rPr>
              <a:pPr/>
              <a:t>96</a:t>
            </a:fld>
            <a:endParaRPr lang="lv-LV" altLang="lv-LV" dirty="0">
              <a:latin typeface="Arial" panose="020B0604020202020204" pitchFamily="34" charset="0"/>
            </a:endParaRPr>
          </a:p>
        </p:txBody>
      </p:sp>
      <p:sp>
        <p:nvSpPr>
          <p:cNvPr id="98307" name="Rectangle 2"/>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98308" name="Rectangle 3"/>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103431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7C55F-29C4-500E-08CB-CB70CC4E73AF}"/>
            </a:ext>
          </a:extLst>
        </p:cNvPr>
        <p:cNvGrpSpPr/>
        <p:nvPr/>
      </p:nvGrpSpPr>
      <p:grpSpPr>
        <a:xfrm>
          <a:off x="0" y="0"/>
          <a:ext cx="0" cy="0"/>
          <a:chOff x="0" y="0"/>
          <a:chExt cx="0" cy="0"/>
        </a:xfrm>
      </p:grpSpPr>
      <p:sp>
        <p:nvSpPr>
          <p:cNvPr id="98306" name="Rectangle 7">
            <a:extLst>
              <a:ext uri="{FF2B5EF4-FFF2-40B4-BE49-F238E27FC236}">
                <a16:creationId xmlns:a16="http://schemas.microsoft.com/office/drawing/2014/main" id="{45DD45F9-2E76-3AB2-809C-11DEBDC119F1}"/>
              </a:ext>
            </a:extLst>
          </p:cNvPr>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352FAB9D-62F6-4CDE-8847-508BC9924F50}" type="slidenum">
              <a:rPr lang="lv-LV" altLang="lv-LV" smtClean="0">
                <a:latin typeface="Arial" panose="020B0604020202020204" pitchFamily="34" charset="0"/>
              </a:rPr>
              <a:pPr/>
              <a:t>97</a:t>
            </a:fld>
            <a:endParaRPr lang="lv-LV" altLang="lv-LV" dirty="0">
              <a:latin typeface="Arial" panose="020B0604020202020204" pitchFamily="34" charset="0"/>
            </a:endParaRPr>
          </a:p>
        </p:txBody>
      </p:sp>
      <p:sp>
        <p:nvSpPr>
          <p:cNvPr id="98307" name="Rectangle 2">
            <a:extLst>
              <a:ext uri="{FF2B5EF4-FFF2-40B4-BE49-F238E27FC236}">
                <a16:creationId xmlns:a16="http://schemas.microsoft.com/office/drawing/2014/main" id="{FDB20435-97D5-83DD-6FDC-222A7A6CE5D9}"/>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98308" name="Rectangle 3">
            <a:extLst>
              <a:ext uri="{FF2B5EF4-FFF2-40B4-BE49-F238E27FC236}">
                <a16:creationId xmlns:a16="http://schemas.microsoft.com/office/drawing/2014/main" id="{9A3B7B07-6326-CAD7-4503-E7908AFF67A6}"/>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27455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EFA9DF3D-B41C-4C54-95E6-1548077857BB}" type="slidenum">
              <a:rPr lang="lv-LV" altLang="lv-LV">
                <a:latin typeface="Arial" panose="020B0604020202020204" pitchFamily="34" charset="0"/>
              </a:rPr>
              <a:pPr algn="r" eaLnBrk="1" hangingPunct="1"/>
              <a:t>11</a:t>
            </a:fld>
            <a:endParaRPr lang="lv-LV" altLang="lv-LV" dirty="0">
              <a:latin typeface="Arial" panose="020B0604020202020204" pitchFamily="34" charset="0"/>
            </a:endParaRPr>
          </a:p>
        </p:txBody>
      </p:sp>
      <p:sp>
        <p:nvSpPr>
          <p:cNvPr id="34819" name="Rectangle 2"/>
          <p:cNvSpPr>
            <a:spLocks noGrp="1" noRot="1" noChangeAspect="1" noChangeArrowheads="1" noTextEdit="1"/>
          </p:cNvSpPr>
          <p:nvPr>
            <p:ph type="sldImg"/>
          </p:nvPr>
        </p:nvSpPr>
        <p:spPr>
          <a:xfrm>
            <a:off x="93663" y="742950"/>
            <a:ext cx="6619875" cy="3724275"/>
          </a:xfrm>
          <a:ln/>
        </p:spPr>
        <p:txBody>
          <a:bodyPr/>
          <a:lstStyle/>
          <a:p>
            <a:endParaRPr lang="lv-LV" dirty="0"/>
          </a:p>
        </p:txBody>
      </p:sp>
      <p:sp>
        <p:nvSpPr>
          <p:cNvPr id="34820" name="Rectangle 3"/>
          <p:cNvSpPr>
            <a:spLocks noGrp="1" noChangeArrowheads="1"/>
          </p:cNvSpPr>
          <p:nvPr>
            <p:ph type="body" idx="1"/>
          </p:nvPr>
        </p:nvSpPr>
        <p:spPr>
          <a:xfrm>
            <a:off x="679450" y="4719638"/>
            <a:ext cx="5440363" cy="4467225"/>
          </a:xfrm>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5564735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62D2D-06E3-FFA7-DBD4-5CC5F0AA428A}"/>
            </a:ext>
          </a:extLst>
        </p:cNvPr>
        <p:cNvGrpSpPr/>
        <p:nvPr/>
      </p:nvGrpSpPr>
      <p:grpSpPr>
        <a:xfrm>
          <a:off x="0" y="0"/>
          <a:ext cx="0" cy="0"/>
          <a:chOff x="0" y="0"/>
          <a:chExt cx="0" cy="0"/>
        </a:xfrm>
      </p:grpSpPr>
      <p:sp>
        <p:nvSpPr>
          <p:cNvPr id="98306" name="Rectangle 7">
            <a:extLst>
              <a:ext uri="{FF2B5EF4-FFF2-40B4-BE49-F238E27FC236}">
                <a16:creationId xmlns:a16="http://schemas.microsoft.com/office/drawing/2014/main" id="{B77EEAD3-2708-C223-36A8-A9B72EE9A717}"/>
              </a:ext>
            </a:extLst>
          </p:cNvPr>
          <p:cNvSpPr>
            <a:spLocks noGrp="1" noChangeArrowheads="1"/>
          </p:cNvSpPr>
          <p:nvPr>
            <p:ph type="sldNum" sz="quarter" idx="5"/>
          </p:nvPr>
        </p:nvSpPr>
        <p:spPr>
          <a:noFill/>
        </p:spPr>
        <p:txBody>
          <a:bodyPr/>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fld id="{352FAB9D-62F6-4CDE-8847-508BC9924F50}" type="slidenum">
              <a:rPr lang="lv-LV" altLang="lv-LV" smtClean="0">
                <a:latin typeface="Arial" panose="020B0604020202020204" pitchFamily="34" charset="0"/>
              </a:rPr>
              <a:pPr/>
              <a:t>98</a:t>
            </a:fld>
            <a:endParaRPr lang="lv-LV" altLang="lv-LV" dirty="0">
              <a:latin typeface="Arial" panose="020B0604020202020204" pitchFamily="34" charset="0"/>
            </a:endParaRPr>
          </a:p>
        </p:txBody>
      </p:sp>
      <p:sp>
        <p:nvSpPr>
          <p:cNvPr id="98307" name="Rectangle 2">
            <a:extLst>
              <a:ext uri="{FF2B5EF4-FFF2-40B4-BE49-F238E27FC236}">
                <a16:creationId xmlns:a16="http://schemas.microsoft.com/office/drawing/2014/main" id="{8C8042F2-9104-97B8-07F5-058263E5FFA7}"/>
              </a:ext>
            </a:extLst>
          </p:cNvPr>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98308" name="Rectangle 3">
            <a:extLst>
              <a:ext uri="{FF2B5EF4-FFF2-40B4-BE49-F238E27FC236}">
                <a16:creationId xmlns:a16="http://schemas.microsoft.com/office/drawing/2014/main" id="{2C73221B-00D0-4355-5F2D-45B4456F3515}"/>
              </a:ext>
            </a:extLst>
          </p:cNvPr>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8756928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DFE592BA-0485-4198-A7C0-3F21DA3E3879}" type="slidenum">
              <a:rPr lang="lv-LV" altLang="lv-LV">
                <a:latin typeface="Arial" panose="020B0604020202020204" pitchFamily="34" charset="0"/>
              </a:rPr>
              <a:pPr algn="r" eaLnBrk="1" hangingPunct="1"/>
              <a:t>99</a:t>
            </a:fld>
            <a:endParaRPr lang="lv-LV" altLang="lv-LV" dirty="0">
              <a:latin typeface="Arial" panose="020B0604020202020204" pitchFamily="34" charset="0"/>
            </a:endParaRPr>
          </a:p>
        </p:txBody>
      </p:sp>
      <p:sp>
        <p:nvSpPr>
          <p:cNvPr id="102403" name="Rectangle 2"/>
          <p:cNvSpPr>
            <a:spLocks noGrp="1" noRot="1" noChangeAspect="1" noChangeArrowheads="1" noTextEdit="1"/>
          </p:cNvSpPr>
          <p:nvPr>
            <p:ph type="sldImg"/>
          </p:nvPr>
        </p:nvSpPr>
        <p:spPr>
          <a:xfrm>
            <a:off x="88900" y="742950"/>
            <a:ext cx="6621463" cy="3725863"/>
          </a:xfrm>
          <a:ln/>
        </p:spPr>
        <p:txBody>
          <a:bodyPr/>
          <a:lstStyle/>
          <a:p>
            <a:endParaRPr lang="lv-LV" dirty="0"/>
          </a:p>
        </p:txBody>
      </p:sp>
      <p:sp>
        <p:nvSpPr>
          <p:cNvPr id="102404" name="Rectangle 3"/>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360442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58B982-4ABF-4F5C-966A-58FEC77A9D10}" type="datetimeFigureOut">
              <a:rPr lang="en-GB"/>
              <a:pPr>
                <a:defRPr/>
              </a:pPr>
              <a:t>10/04/2026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9A49DFA2-595B-49D3-A21E-E91ABB7A8450}" type="slidenum">
              <a:rPr lang="en-GB"/>
              <a:pPr>
                <a:defRPr/>
              </a:pPr>
              <a:t>‹#›</a:t>
            </a:fld>
            <a:endParaRPr lang="en-GB" dirty="0"/>
          </a:p>
        </p:txBody>
      </p:sp>
    </p:spTree>
    <p:extLst>
      <p:ext uri="{BB962C8B-B14F-4D97-AF65-F5344CB8AC3E}">
        <p14:creationId xmlns:p14="http://schemas.microsoft.com/office/powerpoint/2010/main" val="416475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294C6E-5898-49B8-AE10-E93E26E5CDC4}" type="datetimeFigureOut">
              <a:rPr lang="en-GB" smtClean="0"/>
              <a:pPr>
                <a:defRPr/>
              </a:pPr>
              <a:t>10/04/2026</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D4177589-E49A-4311-8966-D3FF0E944FF1}" type="slidenum">
              <a:rPr lang="en-GB" smtClean="0"/>
              <a:pPr>
                <a:defRPr/>
              </a:pPr>
              <a:t>‹#›</a:t>
            </a:fld>
            <a:endParaRPr lang="en-GB" dirty="0"/>
          </a:p>
        </p:txBody>
      </p:sp>
    </p:spTree>
    <p:extLst>
      <p:ext uri="{BB962C8B-B14F-4D97-AF65-F5344CB8AC3E}">
        <p14:creationId xmlns:p14="http://schemas.microsoft.com/office/powerpoint/2010/main" val="125129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4294C6E-5898-49B8-AE10-E93E26E5CDC4}" type="datetimeFigureOut">
              <a:rPr lang="en-GB" smtClean="0"/>
              <a:pPr>
                <a:defRPr/>
              </a:pPr>
              <a:t>10/04/2026</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D4177589-E49A-4311-8966-D3FF0E944FF1}" type="slidenum">
              <a:rPr lang="en-GB" smtClean="0"/>
              <a:pPr>
                <a:defRPr/>
              </a:pPr>
              <a:t>‹#›</a:t>
            </a:fld>
            <a:endParaRPr lang="en-GB" dirty="0"/>
          </a:p>
        </p:txBody>
      </p:sp>
    </p:spTree>
    <p:extLst>
      <p:ext uri="{BB962C8B-B14F-4D97-AF65-F5344CB8AC3E}">
        <p14:creationId xmlns:p14="http://schemas.microsoft.com/office/powerpoint/2010/main" val="34482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4294C6E-5898-49B8-AE10-E93E26E5CDC4}" type="datetimeFigureOut">
              <a:rPr lang="en-GB" smtClean="0"/>
              <a:pPr>
                <a:defRPr/>
              </a:pPr>
              <a:t>10/04/2026</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D4177589-E49A-4311-8966-D3FF0E944FF1}" type="slidenum">
              <a:rPr lang="en-GB" smtClean="0"/>
              <a:pPr>
                <a:defRPr/>
              </a:pPr>
              <a:t>‹#›</a:t>
            </a:fld>
            <a:endParaRPr lang="en-GB" dirty="0"/>
          </a:p>
        </p:txBody>
      </p:sp>
    </p:spTree>
    <p:extLst>
      <p:ext uri="{BB962C8B-B14F-4D97-AF65-F5344CB8AC3E}">
        <p14:creationId xmlns:p14="http://schemas.microsoft.com/office/powerpoint/2010/main" val="1599382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id="{DECA3B87-A6C9-B968-4F73-675DCF7AA1B8}"/>
              </a:ext>
            </a:extLst>
          </p:cNvPr>
          <p:cNvSpPr txBox="1">
            <a:spLocks noChangeArrowheads="1"/>
          </p:cNvSpPr>
          <p:nvPr userDrawn="1"/>
        </p:nvSpPr>
        <p:spPr bwMode="auto">
          <a:xfrm>
            <a:off x="25401" y="6611938"/>
            <a:ext cx="13440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Narrow" panose="020B0606020202030204" pitchFamily="34" charset="0"/>
              </a:defRPr>
            </a:lvl1pPr>
            <a:lvl2pPr marL="742950" indent="-285750">
              <a:defRPr sz="1200">
                <a:solidFill>
                  <a:schemeClr val="tx1"/>
                </a:solidFill>
                <a:latin typeface="Arial Narrow" panose="020B0606020202030204" pitchFamily="34" charset="0"/>
              </a:defRPr>
            </a:lvl2pPr>
            <a:lvl3pPr marL="1143000" indent="-228600">
              <a:defRPr sz="1200">
                <a:solidFill>
                  <a:schemeClr val="tx1"/>
                </a:solidFill>
                <a:latin typeface="Arial Narrow" panose="020B0606020202030204" pitchFamily="34" charset="0"/>
              </a:defRPr>
            </a:lvl3pPr>
            <a:lvl4pPr marL="1600200" indent="-228600">
              <a:defRPr sz="1200">
                <a:solidFill>
                  <a:schemeClr val="tx1"/>
                </a:solidFill>
                <a:latin typeface="Arial Narrow" panose="020B0606020202030204" pitchFamily="34" charset="0"/>
              </a:defRPr>
            </a:lvl4pPr>
            <a:lvl5pPr marL="2057400" indent="-228600">
              <a:defRPr sz="1200">
                <a:solidFill>
                  <a:schemeClr val="tx1"/>
                </a:solidFill>
                <a:latin typeface="Arial Narrow" panose="020B0606020202030204" pitchFamily="34" charset="0"/>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defRPr>
            </a:lvl9pPr>
          </a:lstStyle>
          <a:p>
            <a:pPr>
              <a:defRPr/>
            </a:pPr>
            <a:fld id="{1A8AE863-B588-42F5-8E8F-F1FE275437E0}" type="slidenum">
              <a:rPr lang="en-GB" altLang="en-US" sz="1000" smtClean="0"/>
              <a:pPr>
                <a:defRPr/>
              </a:pPr>
              <a:t>‹#›</a:t>
            </a:fld>
            <a:endParaRPr lang="en-GB" altLang="en-US" sz="1200" dirty="0"/>
          </a:p>
        </p:txBody>
      </p:sp>
    </p:spTree>
    <p:extLst>
      <p:ext uri="{BB962C8B-B14F-4D97-AF65-F5344CB8AC3E}">
        <p14:creationId xmlns:p14="http://schemas.microsoft.com/office/powerpoint/2010/main" val="330636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F9EC35C-D606-425C-B512-AB3169EB3B98}" type="slidenum">
              <a:rPr lang="lv-LV" smtClean="0"/>
              <a:pPr>
                <a:defRPr/>
              </a:pPr>
              <a:t>‹#›</a:t>
            </a:fld>
            <a:endParaRPr lang="lv-LV" dirty="0"/>
          </a:p>
        </p:txBody>
      </p:sp>
    </p:spTree>
    <p:extLst>
      <p:ext uri="{BB962C8B-B14F-4D97-AF65-F5344CB8AC3E}">
        <p14:creationId xmlns:p14="http://schemas.microsoft.com/office/powerpoint/2010/main" val="2551066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F9EC35C-D606-425C-B512-AB3169EB3B98}" type="slidenum">
              <a:rPr lang="lv-LV" smtClean="0"/>
              <a:pPr>
                <a:defRPr/>
              </a:pPr>
              <a:t>‹#›</a:t>
            </a:fld>
            <a:endParaRPr lang="lv-LV" dirty="0"/>
          </a:p>
        </p:txBody>
      </p:sp>
    </p:spTree>
    <p:extLst>
      <p:ext uri="{BB962C8B-B14F-4D97-AF65-F5344CB8AC3E}">
        <p14:creationId xmlns:p14="http://schemas.microsoft.com/office/powerpoint/2010/main" val="4116328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F9EC35C-D606-425C-B512-AB3169EB3B98}" type="slidenum">
              <a:rPr lang="lv-LV" smtClean="0"/>
              <a:pPr>
                <a:defRPr/>
              </a:pPr>
              <a:t>‹#›</a:t>
            </a:fld>
            <a:endParaRPr lang="lv-LV" dirty="0"/>
          </a:p>
        </p:txBody>
      </p:sp>
    </p:spTree>
    <p:extLst>
      <p:ext uri="{BB962C8B-B14F-4D97-AF65-F5344CB8AC3E}">
        <p14:creationId xmlns:p14="http://schemas.microsoft.com/office/powerpoint/2010/main" val="3162350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AF9EC35C-D606-425C-B512-AB3169EB3B98}" type="slidenum">
              <a:rPr lang="lv-LV" smtClean="0"/>
              <a:pPr>
                <a:defRPr/>
              </a:pPr>
              <a:t>‹#›</a:t>
            </a:fld>
            <a:endParaRPr lang="lv-LV" dirty="0"/>
          </a:p>
        </p:txBody>
      </p:sp>
    </p:spTree>
    <p:extLst>
      <p:ext uri="{BB962C8B-B14F-4D97-AF65-F5344CB8AC3E}">
        <p14:creationId xmlns:p14="http://schemas.microsoft.com/office/powerpoint/2010/main" val="108127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AF9EC35C-D606-425C-B512-AB3169EB3B98}" type="slidenum">
              <a:rPr lang="lv-LV" smtClean="0"/>
              <a:pPr>
                <a:defRPr/>
              </a:pPr>
              <a:t>‹#›</a:t>
            </a:fld>
            <a:endParaRPr lang="lv-LV" dirty="0"/>
          </a:p>
        </p:txBody>
      </p:sp>
    </p:spTree>
    <p:extLst>
      <p:ext uri="{BB962C8B-B14F-4D97-AF65-F5344CB8AC3E}">
        <p14:creationId xmlns:p14="http://schemas.microsoft.com/office/powerpoint/2010/main" val="3752565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TextBox 4">
            <a:extLst>
              <a:ext uri="{FF2B5EF4-FFF2-40B4-BE49-F238E27FC236}">
                <a16:creationId xmlns:a16="http://schemas.microsoft.com/office/drawing/2014/main" id="{44E6399F-33BE-5F61-E141-653B97891653}"/>
              </a:ext>
            </a:extLst>
          </p:cNvPr>
          <p:cNvSpPr txBox="1">
            <a:spLocks noChangeArrowheads="1"/>
          </p:cNvSpPr>
          <p:nvPr userDrawn="1"/>
        </p:nvSpPr>
        <p:spPr bwMode="auto">
          <a:xfrm>
            <a:off x="25401" y="6611938"/>
            <a:ext cx="13440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Narrow" panose="020B0606020202030204" pitchFamily="34" charset="0"/>
              </a:defRPr>
            </a:lvl1pPr>
            <a:lvl2pPr marL="742950" indent="-285750">
              <a:defRPr sz="1200">
                <a:solidFill>
                  <a:schemeClr val="tx1"/>
                </a:solidFill>
                <a:latin typeface="Arial Narrow" panose="020B0606020202030204" pitchFamily="34" charset="0"/>
              </a:defRPr>
            </a:lvl2pPr>
            <a:lvl3pPr marL="1143000" indent="-228600">
              <a:defRPr sz="1200">
                <a:solidFill>
                  <a:schemeClr val="tx1"/>
                </a:solidFill>
                <a:latin typeface="Arial Narrow" panose="020B0606020202030204" pitchFamily="34" charset="0"/>
              </a:defRPr>
            </a:lvl3pPr>
            <a:lvl4pPr marL="1600200" indent="-228600">
              <a:defRPr sz="1200">
                <a:solidFill>
                  <a:schemeClr val="tx1"/>
                </a:solidFill>
                <a:latin typeface="Arial Narrow" panose="020B0606020202030204" pitchFamily="34" charset="0"/>
              </a:defRPr>
            </a:lvl4pPr>
            <a:lvl5pPr marL="2057400" indent="-228600">
              <a:defRPr sz="1200">
                <a:solidFill>
                  <a:schemeClr val="tx1"/>
                </a:solidFill>
                <a:latin typeface="Arial Narrow" panose="020B0606020202030204" pitchFamily="34" charset="0"/>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defRPr>
            </a:lvl9pPr>
          </a:lstStyle>
          <a:p>
            <a:pPr>
              <a:defRPr/>
            </a:pPr>
            <a:fld id="{547CCE93-22B2-4884-9FF8-4ED2DCCF0107}" type="slidenum">
              <a:rPr lang="en-GB" altLang="en-US" sz="1000" smtClean="0"/>
              <a:pPr>
                <a:defRPr/>
              </a:pPr>
              <a:t>‹#›</a:t>
            </a:fld>
            <a:endParaRPr lang="en-GB" altLang="en-US" sz="1200" dirty="0"/>
          </a:p>
        </p:txBody>
      </p:sp>
    </p:spTree>
    <p:extLst>
      <p:ext uri="{BB962C8B-B14F-4D97-AF65-F5344CB8AC3E}">
        <p14:creationId xmlns:p14="http://schemas.microsoft.com/office/powerpoint/2010/main" val="409017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4294C6E-5898-49B8-AE10-E93E26E5CDC4}" type="datetimeFigureOut">
              <a:rPr lang="en-GB" smtClean="0"/>
              <a:pPr>
                <a:defRPr/>
              </a:pPr>
              <a:t>10/04/2026</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D4177589-E49A-4311-8966-D3FF0E944FF1}" type="slidenum">
              <a:rPr lang="en-GB" smtClean="0"/>
              <a:pPr>
                <a:defRPr/>
              </a:pPr>
              <a:t>‹#›</a:t>
            </a:fld>
            <a:endParaRPr lang="en-GB" dirty="0"/>
          </a:p>
        </p:txBody>
      </p:sp>
    </p:spTree>
    <p:extLst>
      <p:ext uri="{BB962C8B-B14F-4D97-AF65-F5344CB8AC3E}">
        <p14:creationId xmlns:p14="http://schemas.microsoft.com/office/powerpoint/2010/main" val="287174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F9EC35C-D606-425C-B512-AB3169EB3B98}" type="slidenum">
              <a:rPr lang="lv-LV" smtClean="0"/>
              <a:pPr>
                <a:defRPr/>
              </a:pPr>
              <a:t>‹#›</a:t>
            </a:fld>
            <a:endParaRPr lang="lv-LV" dirty="0"/>
          </a:p>
        </p:txBody>
      </p:sp>
    </p:spTree>
    <p:extLst>
      <p:ext uri="{BB962C8B-B14F-4D97-AF65-F5344CB8AC3E}">
        <p14:creationId xmlns:p14="http://schemas.microsoft.com/office/powerpoint/2010/main" val="588551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F9EC35C-D606-425C-B512-AB3169EB3B98}" type="slidenum">
              <a:rPr lang="lv-LV" smtClean="0"/>
              <a:pPr>
                <a:defRPr/>
              </a:pPr>
              <a:t>‹#›</a:t>
            </a:fld>
            <a:endParaRPr lang="lv-LV" dirty="0"/>
          </a:p>
        </p:txBody>
      </p:sp>
    </p:spTree>
    <p:extLst>
      <p:ext uri="{BB962C8B-B14F-4D97-AF65-F5344CB8AC3E}">
        <p14:creationId xmlns:p14="http://schemas.microsoft.com/office/powerpoint/2010/main" val="1599484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F9EC35C-D606-425C-B512-AB3169EB3B98}" type="slidenum">
              <a:rPr lang="lv-LV" smtClean="0"/>
              <a:pPr>
                <a:defRPr/>
              </a:pPr>
              <a:t>‹#›</a:t>
            </a:fld>
            <a:endParaRPr lang="lv-LV" dirty="0"/>
          </a:p>
        </p:txBody>
      </p:sp>
    </p:spTree>
    <p:extLst>
      <p:ext uri="{BB962C8B-B14F-4D97-AF65-F5344CB8AC3E}">
        <p14:creationId xmlns:p14="http://schemas.microsoft.com/office/powerpoint/2010/main" val="2483029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F9EC35C-D606-425C-B512-AB3169EB3B98}" type="slidenum">
              <a:rPr lang="lv-LV" smtClean="0"/>
              <a:pPr>
                <a:defRPr/>
              </a:pPr>
              <a:t>‹#›</a:t>
            </a:fld>
            <a:endParaRPr lang="lv-LV" dirty="0"/>
          </a:p>
        </p:txBody>
      </p:sp>
    </p:spTree>
    <p:extLst>
      <p:ext uri="{BB962C8B-B14F-4D97-AF65-F5344CB8AC3E}">
        <p14:creationId xmlns:p14="http://schemas.microsoft.com/office/powerpoint/2010/main" val="63478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4294C6E-5898-49B8-AE10-E93E26E5CDC4}" type="datetimeFigureOut">
              <a:rPr lang="en-GB" smtClean="0"/>
              <a:pPr>
                <a:defRPr/>
              </a:pPr>
              <a:t>10/04/2026</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D4177589-E49A-4311-8966-D3FF0E944FF1}" type="slidenum">
              <a:rPr lang="en-GB" smtClean="0"/>
              <a:pPr>
                <a:defRPr/>
              </a:pPr>
              <a:t>‹#›</a:t>
            </a:fld>
            <a:endParaRPr lang="en-GB" dirty="0"/>
          </a:p>
        </p:txBody>
      </p:sp>
    </p:spTree>
    <p:extLst>
      <p:ext uri="{BB962C8B-B14F-4D97-AF65-F5344CB8AC3E}">
        <p14:creationId xmlns:p14="http://schemas.microsoft.com/office/powerpoint/2010/main" val="62633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4294C6E-5898-49B8-AE10-E93E26E5CDC4}" type="datetimeFigureOut">
              <a:rPr lang="en-GB" smtClean="0"/>
              <a:pPr>
                <a:defRPr/>
              </a:pPr>
              <a:t>10/04/2026</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D4177589-E49A-4311-8966-D3FF0E944FF1}" type="slidenum">
              <a:rPr lang="en-GB" smtClean="0"/>
              <a:pPr>
                <a:defRPr/>
              </a:pPr>
              <a:t>‹#›</a:t>
            </a:fld>
            <a:endParaRPr lang="en-GB" dirty="0"/>
          </a:p>
        </p:txBody>
      </p:sp>
    </p:spTree>
    <p:extLst>
      <p:ext uri="{BB962C8B-B14F-4D97-AF65-F5344CB8AC3E}">
        <p14:creationId xmlns:p14="http://schemas.microsoft.com/office/powerpoint/2010/main" val="98962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4294C6E-5898-49B8-AE10-E93E26E5CDC4}" type="datetimeFigureOut">
              <a:rPr lang="en-GB" smtClean="0"/>
              <a:pPr>
                <a:defRPr/>
              </a:pPr>
              <a:t>10/04/2026</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D4177589-E49A-4311-8966-D3FF0E944FF1}" type="slidenum">
              <a:rPr lang="en-GB" smtClean="0"/>
              <a:pPr>
                <a:defRPr/>
              </a:pPr>
              <a:t>‹#›</a:t>
            </a:fld>
            <a:endParaRPr lang="en-GB" dirty="0"/>
          </a:p>
        </p:txBody>
      </p:sp>
    </p:spTree>
    <p:extLst>
      <p:ext uri="{BB962C8B-B14F-4D97-AF65-F5344CB8AC3E}">
        <p14:creationId xmlns:p14="http://schemas.microsoft.com/office/powerpoint/2010/main" val="239217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4294C6E-5898-49B8-AE10-E93E26E5CDC4}" type="datetimeFigureOut">
              <a:rPr lang="en-GB" smtClean="0"/>
              <a:pPr>
                <a:defRPr/>
              </a:pPr>
              <a:t>10/04/2026</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D4177589-E49A-4311-8966-D3FF0E944FF1}" type="slidenum">
              <a:rPr lang="en-GB" smtClean="0"/>
              <a:pPr>
                <a:defRPr/>
              </a:pPr>
              <a:t>‹#›</a:t>
            </a:fld>
            <a:endParaRPr lang="en-GB" dirty="0"/>
          </a:p>
        </p:txBody>
      </p:sp>
    </p:spTree>
    <p:extLst>
      <p:ext uri="{BB962C8B-B14F-4D97-AF65-F5344CB8AC3E}">
        <p14:creationId xmlns:p14="http://schemas.microsoft.com/office/powerpoint/2010/main" val="88092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4294C6E-5898-49B8-AE10-E93E26E5CDC4}" type="datetimeFigureOut">
              <a:rPr lang="en-GB" smtClean="0"/>
              <a:pPr>
                <a:defRPr/>
              </a:pPr>
              <a:t>10/04/2026</a:t>
            </a:fld>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D4177589-E49A-4311-8966-D3FF0E944FF1}" type="slidenum">
              <a:rPr lang="en-GB" smtClean="0"/>
              <a:pPr>
                <a:defRPr/>
              </a:pPr>
              <a:t>‹#›</a:t>
            </a:fld>
            <a:endParaRPr lang="en-GB" dirty="0"/>
          </a:p>
        </p:txBody>
      </p:sp>
    </p:spTree>
    <p:extLst>
      <p:ext uri="{BB962C8B-B14F-4D97-AF65-F5344CB8AC3E}">
        <p14:creationId xmlns:p14="http://schemas.microsoft.com/office/powerpoint/2010/main" val="416889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D58B982-4ABF-4F5C-966A-58FEC77A9D10}" type="datetimeFigureOut">
              <a:rPr lang="en-GB" smtClean="0"/>
              <a:pPr>
                <a:defRPr/>
              </a:pPr>
              <a:t>10/04/2026</a:t>
            </a:fld>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9A49DFA2-595B-49D3-A21E-E91ABB7A8450}" type="slidenum">
              <a:rPr lang="en-GB" smtClean="0"/>
              <a:pPr>
                <a:defRPr/>
              </a:pPr>
              <a:t>‹#›</a:t>
            </a:fld>
            <a:endParaRPr lang="en-GB" dirty="0"/>
          </a:p>
        </p:txBody>
      </p:sp>
    </p:spTree>
    <p:extLst>
      <p:ext uri="{BB962C8B-B14F-4D97-AF65-F5344CB8AC3E}">
        <p14:creationId xmlns:p14="http://schemas.microsoft.com/office/powerpoint/2010/main" val="228600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294C6E-5898-49B8-AE10-E93E26E5CDC4}" type="datetimeFigureOut">
              <a:rPr lang="en-GB" smtClean="0"/>
              <a:pPr>
                <a:defRPr/>
              </a:pPr>
              <a:t>10/04/2026</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D4177589-E49A-4311-8966-D3FF0E944FF1}" type="slidenum">
              <a:rPr lang="en-GB" smtClean="0"/>
              <a:pPr>
                <a:defRPr/>
              </a:pPr>
              <a:t>‹#›</a:t>
            </a:fld>
            <a:endParaRPr lang="en-GB" dirty="0"/>
          </a:p>
        </p:txBody>
      </p:sp>
    </p:spTree>
    <p:extLst>
      <p:ext uri="{BB962C8B-B14F-4D97-AF65-F5344CB8AC3E}">
        <p14:creationId xmlns:p14="http://schemas.microsoft.com/office/powerpoint/2010/main" val="28220123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294C6E-5898-49B8-AE10-E93E26E5CDC4}" type="datetimeFigureOut">
              <a:rPr lang="en-GB"/>
              <a:pPr>
                <a:defRPr/>
              </a:pPr>
              <a:t>10/04/2026</a:t>
            </a:fld>
            <a:endParaRPr lang="en-GB"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4177589-E49A-4311-8966-D3FF0E944FF1}"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353"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4/10/2026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F9EC35C-D606-425C-B512-AB3169EB3B98}" type="slidenum">
              <a:rPr lang="lv-LV" smtClean="0"/>
              <a:pPr>
                <a:defRPr/>
              </a:pPr>
              <a:t>‹#›</a:t>
            </a:fld>
            <a:endParaRPr lang="lv-LV" dirty="0"/>
          </a:p>
        </p:txBody>
      </p:sp>
    </p:spTree>
    <p:extLst>
      <p:ext uri="{BB962C8B-B14F-4D97-AF65-F5344CB8AC3E}">
        <p14:creationId xmlns:p14="http://schemas.microsoft.com/office/powerpoint/2010/main" val="187315286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3317" y="39140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4/10/2026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F9EC35C-D606-425C-B512-AB3169EB3B98}" type="slidenum">
              <a:rPr lang="lv-LV" smtClean="0"/>
              <a:pPr>
                <a:defRPr/>
              </a:pPr>
              <a:t>‹#›</a:t>
            </a:fld>
            <a:endParaRPr lang="lv-LV" dirty="0"/>
          </a:p>
        </p:txBody>
      </p:sp>
      <p:pic>
        <p:nvPicPr>
          <p:cNvPr id="8"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136560" y="6356350"/>
            <a:ext cx="976335" cy="425316"/>
          </a:xfrm>
          <a:prstGeom prst="rect">
            <a:avLst/>
          </a:prstGeom>
        </p:spPr>
      </p:pic>
      <p:pic>
        <p:nvPicPr>
          <p:cNvPr id="12" name="Picture 11">
            <a:extLst>
              <a:ext uri="{FF2B5EF4-FFF2-40B4-BE49-F238E27FC236}">
                <a16:creationId xmlns:a16="http://schemas.microsoft.com/office/drawing/2014/main" id="{A58C149B-6C38-6B63-EF0E-BE200338A518}"/>
              </a:ext>
            </a:extLst>
          </p:cNvPr>
          <p:cNvPicPr>
            <a:picLocks noChangeAspect="1"/>
          </p:cNvPicPr>
          <p:nvPr userDrawn="1"/>
        </p:nvPicPr>
        <p:blipFill>
          <a:blip r:embed="rId14"/>
          <a:stretch>
            <a:fillRect/>
          </a:stretch>
        </p:blipFill>
        <p:spPr>
          <a:xfrm>
            <a:off x="0" y="0"/>
            <a:ext cx="713317" cy="835271"/>
          </a:xfrm>
          <a:prstGeom prst="rect">
            <a:avLst/>
          </a:prstGeom>
        </p:spPr>
      </p:pic>
    </p:spTree>
    <p:extLst>
      <p:ext uri="{BB962C8B-B14F-4D97-AF65-F5344CB8AC3E}">
        <p14:creationId xmlns:p14="http://schemas.microsoft.com/office/powerpoint/2010/main" val="99931644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chart" Target="../charts/chart27.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chart" Target="../charts/char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8.xml"/><Relationship Id="rId1" Type="http://schemas.openxmlformats.org/officeDocument/2006/relationships/slideLayout" Target="../slideLayouts/slideLayout19.xml"/><Relationship Id="rId5" Type="http://schemas.openxmlformats.org/officeDocument/2006/relationships/chart" Target="../charts/chart36.xml"/><Relationship Id="rId4" Type="http://schemas.openxmlformats.org/officeDocument/2006/relationships/chart" Target="../charts/chart35.xml"/></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chart" Target="../charts/chart39.xml"/></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chart" Target="../charts/char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chart" Target="../charts/chart45.xml"/></Relationships>
</file>

<file path=ppt/slides/_rels/slide6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chart" Target="../charts/chart48.xml"/></Relationships>
</file>

<file path=ppt/slides/_rels/slide6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chart" Target="../charts/chart50.xml"/></Relationships>
</file>

<file path=ppt/slides/_rels/slide6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chart" Target="../charts/chart56.xml"/></Relationships>
</file>

<file path=ppt/slides/_rels/slide7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chart" Target="../charts/chart60.xml"/></Relationships>
</file>

<file path=ppt/slides/_rels/slide7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chart" Target="../charts/chart6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chart" Target="../charts/chart64.xml"/></Relationships>
</file>

<file path=ppt/slides/_rels/slide7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chart" Target="../charts/chart68.xml"/></Relationships>
</file>

<file path=ppt/slides/_rels/slide8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chart" Target="../charts/chart71.xml"/></Relationships>
</file>

<file path=ppt/slides/_rels/slide8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chart" Target="../charts/chart73.xml"/></Relationships>
</file>

<file path=ppt/slides/_rels/slide8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chart" Target="../charts/chart75.xml"/></Relationships>
</file>

<file path=ppt/slides/_rels/slide86.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chart" Target="../charts/chart7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80.xml"/><Relationship Id="rId4" Type="http://schemas.openxmlformats.org/officeDocument/2006/relationships/chart" Target="../charts/chart79.xml"/></Relationships>
</file>

<file path=ppt/slides/_rels/slide89.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83.xml"/><Relationship Id="rId4" Type="http://schemas.openxmlformats.org/officeDocument/2006/relationships/chart" Target="../charts/chart8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chart" Target="../charts/chart85.xml"/></Relationships>
</file>

<file path=ppt/slides/_rels/slide91.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chart" Target="../charts/chart87.xml"/></Relationships>
</file>

<file path=ppt/slides/_rels/slide92.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90.xml"/><Relationship Id="rId4" Type="http://schemas.openxmlformats.org/officeDocument/2006/relationships/chart" Target="../charts/chart89.xml"/></Relationships>
</file>

<file path=ppt/slides/_rels/slide93.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chart" Target="../charts/chart9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
        <p:nvSpPr>
          <p:cNvPr id="7171" name="Rectangle 11"/>
          <p:cNvSpPr>
            <a:spLocks noChangeArrowheads="1"/>
          </p:cNvSpPr>
          <p:nvPr/>
        </p:nvSpPr>
        <p:spPr bwMode="auto">
          <a:xfrm>
            <a:off x="1524001" y="2106069"/>
            <a:ext cx="184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lv-LV" altLang="lv-LV" sz="4400" b="1" dirty="0">
              <a:latin typeface="Tahoma" panose="020B0604030504040204" pitchFamily="34" charset="0"/>
            </a:endParaRPr>
          </a:p>
        </p:txBody>
      </p:sp>
      <p:sp>
        <p:nvSpPr>
          <p:cNvPr id="7172" name="Rectangle 9"/>
          <p:cNvSpPr>
            <a:spLocks noChangeArrowheads="1"/>
          </p:cNvSpPr>
          <p:nvPr/>
        </p:nvSpPr>
        <p:spPr bwMode="auto">
          <a:xfrm>
            <a:off x="4862327" y="5401779"/>
            <a:ext cx="2467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lv-LV" sz="1800" noProof="1">
                <a:latin typeface="Arial" panose="020B0604020202020204" pitchFamily="34" charset="0"/>
                <a:cs typeface="Arial" panose="020B0604020202020204" pitchFamily="34" charset="0"/>
              </a:rPr>
              <a:t>202</a:t>
            </a:r>
            <a:r>
              <a:rPr lang="lv-LV" altLang="lv-LV" sz="1800" noProof="1">
                <a:latin typeface="Arial" panose="020B0604020202020204" pitchFamily="34" charset="0"/>
                <a:cs typeface="Arial" panose="020B0604020202020204" pitchFamily="34" charset="0"/>
              </a:rPr>
              <a:t>5</a:t>
            </a:r>
            <a:r>
              <a:rPr lang="en-GB" altLang="lv-LV" sz="1800" noProof="1">
                <a:latin typeface="Arial" panose="020B0604020202020204" pitchFamily="34" charset="0"/>
                <a:cs typeface="Arial" panose="020B0604020202020204" pitchFamily="34" charset="0"/>
              </a:rPr>
              <a:t>. gada </a:t>
            </a:r>
            <a:r>
              <a:rPr lang="lv-LV" altLang="lv-LV" sz="1800" noProof="1">
                <a:latin typeface="Arial" panose="020B0604020202020204" pitchFamily="34" charset="0"/>
                <a:cs typeface="Arial" panose="020B0604020202020204" pitchFamily="34" charset="0"/>
              </a:rPr>
              <a:t>decembris</a:t>
            </a:r>
            <a:endParaRPr lang="en-GB" altLang="lv-LV" sz="1800" noProof="1">
              <a:latin typeface="Arial" panose="020B0604020202020204" pitchFamily="34" charset="0"/>
              <a:cs typeface="Arial" panose="020B0604020202020204" pitchFamily="34" charset="0"/>
            </a:endParaRPr>
          </a:p>
        </p:txBody>
      </p:sp>
      <p:sp>
        <p:nvSpPr>
          <p:cNvPr id="7173" name="Text Box 6"/>
          <p:cNvSpPr txBox="1">
            <a:spLocks noChangeArrowheads="1"/>
          </p:cNvSpPr>
          <p:nvPr/>
        </p:nvSpPr>
        <p:spPr bwMode="auto">
          <a:xfrm>
            <a:off x="3729114" y="3867123"/>
            <a:ext cx="47337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lv-LV" altLang="lv-LV" sz="2000" b="1" noProof="1">
                <a:latin typeface="Arial" panose="020B0604020202020204" pitchFamily="34" charset="0"/>
                <a:cs typeface="Arial" panose="020B0604020202020204" pitchFamily="34" charset="0"/>
              </a:rPr>
              <a:t>Latvijas iedzīvotāju aptaujas rezultāti</a:t>
            </a:r>
          </a:p>
        </p:txBody>
      </p:sp>
      <p:sp>
        <p:nvSpPr>
          <p:cNvPr id="7174" name="Text Box 7"/>
          <p:cNvSpPr txBox="1">
            <a:spLocks noChangeArrowheads="1"/>
          </p:cNvSpPr>
          <p:nvPr/>
        </p:nvSpPr>
        <p:spPr bwMode="auto">
          <a:xfrm>
            <a:off x="1811998" y="2131503"/>
            <a:ext cx="8568000" cy="1323439"/>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lv-LV" altLang="lv-LV" sz="4000" b="1" noProof="1">
                <a:solidFill>
                  <a:srgbClr val="4C8264"/>
                </a:solidFill>
                <a:latin typeface="Arial" panose="020B0604020202020204" pitchFamily="34" charset="0"/>
                <a:cs typeface="Arial" panose="020B0604020202020204" pitchFamily="34" charset="0"/>
              </a:rPr>
              <a:t>ATTIEKSME PRET KORUPCIJU LATVIJĀ</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58918" y="6165304"/>
            <a:ext cx="1454922" cy="633801"/>
          </a:xfrm>
          <a:prstGeom prst="rect">
            <a:avLst/>
          </a:prstGeom>
        </p:spPr>
      </p:pic>
      <p:pic>
        <p:nvPicPr>
          <p:cNvPr id="5" name="Picture 4">
            <a:extLst>
              <a:ext uri="{FF2B5EF4-FFF2-40B4-BE49-F238E27FC236}">
                <a16:creationId xmlns:a16="http://schemas.microsoft.com/office/drawing/2014/main" id="{8BCEA039-9337-507C-B60A-D7C3B19CE2E1}"/>
              </a:ext>
            </a:extLst>
          </p:cNvPr>
          <p:cNvPicPr>
            <a:picLocks noChangeAspect="1"/>
          </p:cNvPicPr>
          <p:nvPr/>
        </p:nvPicPr>
        <p:blipFill>
          <a:blip r:embed="rId4"/>
          <a:stretch>
            <a:fillRect/>
          </a:stretch>
        </p:blipFill>
        <p:spPr>
          <a:xfrm>
            <a:off x="0" y="0"/>
            <a:ext cx="1524001" cy="17719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0" y="2079625"/>
            <a:ext cx="2178050" cy="481013"/>
          </a:xfrm>
          <a:extLst>
            <a:ext uri="{909E8E84-426E-40DD-AFC4-6F175D3DCCD1}">
              <a14:hiddenFill xmlns:a14="http://schemas.microsoft.com/office/drawing/2010/main">
                <a:solidFill>
                  <a:srgbClr val="303D31"/>
                </a:solidFill>
              </a14:hiddenFill>
            </a:ext>
          </a:extLst>
        </p:spPr>
        <p:txBody>
          <a:bodyPr wrap="none" anchorCtr="1">
            <a:spAutoFit/>
          </a:bodyPr>
          <a:lstStyle/>
          <a:p>
            <a:pPr eaLnBrk="1" hangingPunct="1"/>
            <a:r>
              <a:rPr lang="lv-LV" altLang="lv-LV" sz="2800" b="1" dirty="0">
                <a:solidFill>
                  <a:schemeClr val="bg1"/>
                </a:solidFill>
                <a:latin typeface="Arial Narrow" panose="020B0606020202030204" pitchFamily="34" charset="0"/>
              </a:rPr>
              <a:t>Kopsavilkums</a:t>
            </a:r>
            <a:endParaRPr lang="en-US" altLang="lv-LV" sz="2800" b="1" dirty="0">
              <a:solidFill>
                <a:schemeClr val="bg1"/>
              </a:solidFill>
              <a:latin typeface="Arial Narrow" panose="020B0606020202030204" pitchFamily="34" charset="0"/>
            </a:endParaRPr>
          </a:p>
        </p:txBody>
      </p:sp>
      <p:sp>
        <p:nvSpPr>
          <p:cNvPr id="21507" name="Text Box 3"/>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
        <p:nvSpPr>
          <p:cNvPr id="21508" name="TextBox 1"/>
          <p:cNvSpPr txBox="1">
            <a:spLocks noChangeArrowheads="1"/>
          </p:cNvSpPr>
          <p:nvPr/>
        </p:nvSpPr>
        <p:spPr bwMode="auto">
          <a:xfrm>
            <a:off x="4007644" y="2713911"/>
            <a:ext cx="4032250" cy="715089"/>
          </a:xfrm>
          <a:prstGeom prst="roundRect">
            <a:avLst/>
          </a:prstGeom>
          <a:noFill/>
          <a:ln w="19050">
            <a:solidFill>
              <a:srgbClr val="4C8264"/>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a:solidFill>
                  <a:srgbClr val="4C8264"/>
                </a:solidFill>
                <a:latin typeface="Arial" panose="020B0604020202020204" pitchFamily="34" charset="0"/>
                <a:cs typeface="Arial" panose="020B0604020202020204" pitchFamily="34" charset="0"/>
              </a:rPr>
              <a:t>Rezultāti</a:t>
            </a:r>
            <a:endParaRPr lang="lv-LV" altLang="en-US" sz="2400" b="1" noProof="1">
              <a:solidFill>
                <a:srgbClr val="4C8264"/>
              </a:solidFill>
              <a:latin typeface="Arial" panose="020B0604020202020204" pitchFamily="34" charset="0"/>
              <a:cs typeface="Arial" panose="020B060402020202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txBox="1">
            <a:spLocks noChangeArrowheads="1"/>
          </p:cNvSpPr>
          <p:nvPr/>
        </p:nvSpPr>
        <p:spPr bwMode="auto">
          <a:xfrm>
            <a:off x="3791744" y="1988840"/>
            <a:ext cx="4645025" cy="2168525"/>
          </a:xfrm>
          <a:prstGeom prst="roundRect">
            <a:avLst/>
          </a:prstGeom>
          <a:noFill/>
          <a:ln w="19050">
            <a:solidFill>
              <a:srgbClr val="4C8264"/>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lv-LV" altLang="lv-LV" sz="1400" b="1" u="sng" noProof="1">
                <a:solidFill>
                  <a:srgbClr val="4C8264"/>
                </a:solidFill>
                <a:latin typeface="Arial" panose="020B0604020202020204" pitchFamily="34" charset="0"/>
                <a:cs typeface="Arial" panose="020B0604020202020204" pitchFamily="34" charset="0"/>
              </a:rPr>
              <a:t>SKDS</a:t>
            </a:r>
            <a:br>
              <a:rPr lang="lv-LV" altLang="lv-LV" sz="1400" noProof="1">
                <a:solidFill>
                  <a:srgbClr val="4C8264"/>
                </a:solidFill>
                <a:latin typeface="Arial" panose="020B0604020202020204" pitchFamily="34" charset="0"/>
                <a:cs typeface="Arial" panose="020B0604020202020204" pitchFamily="34" charset="0"/>
              </a:rPr>
            </a:br>
            <a:r>
              <a:rPr lang="lv-LV" altLang="lv-LV" sz="1400" noProof="1">
                <a:solidFill>
                  <a:srgbClr val="4C8264"/>
                </a:solidFill>
                <a:latin typeface="Arial" panose="020B0604020202020204" pitchFamily="34" charset="0"/>
                <a:cs typeface="Arial" panose="020B0604020202020204" pitchFamily="34" charset="0"/>
              </a:rPr>
              <a:t>sabiedriskās domas pētījumu centrs</a:t>
            </a:r>
            <a:br>
              <a:rPr lang="lv-LV" altLang="lv-LV" sz="1400" noProof="1">
                <a:solidFill>
                  <a:srgbClr val="4C8264"/>
                </a:solidFill>
                <a:latin typeface="Arial" panose="020B0604020202020204" pitchFamily="34" charset="0"/>
                <a:cs typeface="Arial" panose="020B0604020202020204" pitchFamily="34" charset="0"/>
              </a:rPr>
            </a:br>
            <a:r>
              <a:rPr lang="lv-LV" altLang="lv-LV" sz="1400" noProof="1">
                <a:solidFill>
                  <a:srgbClr val="4C8264"/>
                </a:solidFill>
                <a:latin typeface="Arial" panose="020B0604020202020204" pitchFamily="34" charset="0"/>
                <a:cs typeface="Arial" panose="020B0604020202020204" pitchFamily="34" charset="0"/>
              </a:rPr>
              <a:t>Baznīcas iela 32-2, Rīga, Latvija, LV-1010 </a:t>
            </a:r>
            <a:br>
              <a:rPr lang="lv-LV" altLang="lv-LV" sz="1400" noProof="1">
                <a:solidFill>
                  <a:srgbClr val="4C8264"/>
                </a:solidFill>
                <a:latin typeface="Arial" panose="020B0604020202020204" pitchFamily="34" charset="0"/>
                <a:cs typeface="Arial" panose="020B0604020202020204" pitchFamily="34" charset="0"/>
              </a:rPr>
            </a:br>
            <a:r>
              <a:rPr lang="lv-LV" altLang="lv-LV" sz="1400" noProof="1">
                <a:solidFill>
                  <a:srgbClr val="4C8264"/>
                </a:solidFill>
                <a:latin typeface="Arial" panose="020B0604020202020204" pitchFamily="34" charset="0"/>
                <a:cs typeface="Arial" panose="020B0604020202020204" pitchFamily="34" charset="0"/>
              </a:rPr>
              <a:t>Tālr.: +371 67 312 876, E-pasts: skds@skds.lv</a:t>
            </a:r>
            <a:br>
              <a:rPr lang="lv-LV" altLang="lv-LV" sz="1400" noProof="1">
                <a:solidFill>
                  <a:srgbClr val="4C8264"/>
                </a:solidFill>
                <a:latin typeface="Arial" panose="020B0604020202020204" pitchFamily="34" charset="0"/>
                <a:cs typeface="Arial" panose="020B0604020202020204" pitchFamily="34" charset="0"/>
              </a:rPr>
            </a:br>
            <a:r>
              <a:rPr lang="lv-LV" altLang="lv-LV" sz="1400" noProof="1">
                <a:solidFill>
                  <a:srgbClr val="4C8264"/>
                </a:solidFill>
                <a:latin typeface="Arial" panose="020B0604020202020204" pitchFamily="34" charset="0"/>
                <a:cs typeface="Arial" panose="020B0604020202020204" pitchFamily="34" charset="0"/>
              </a:rPr>
              <a:t>www.skds.lv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2139561" y="2545354"/>
            <a:ext cx="7768473" cy="623149"/>
          </a:xfrm>
          <a:prstGeom prst="roundRect">
            <a:avLst/>
          </a:prstGeom>
          <a:ln w="19050">
            <a:solidFill>
              <a:srgbClr val="4C8264"/>
            </a:solidFill>
          </a:ln>
          <a:extLst>
            <a:ext uri="{909E8E84-426E-40DD-AFC4-6F175D3DCCD1}">
              <a14:hiddenFill xmlns:a14="http://schemas.microsoft.com/office/drawing/2010/main">
                <a:solidFill>
                  <a:srgbClr val="303D31"/>
                </a:solidFill>
              </a14:hiddenFill>
            </a:ext>
          </a:extLst>
        </p:spPr>
        <p:txBody>
          <a:bodyPr wrap="none" anchorCtr="1">
            <a:spAutoFit/>
          </a:bodyPr>
          <a:lstStyle/>
          <a:p>
            <a:pPr algn="ctr" eaLnBrk="1" hangingPunct="1"/>
            <a:r>
              <a:rPr lang="lv-LV" altLang="lv-LV" sz="3400" b="1" noProof="1">
                <a:solidFill>
                  <a:srgbClr val="4C8264"/>
                </a:solidFill>
                <a:latin typeface="Arial" panose="020B0604020202020204" pitchFamily="34" charset="0"/>
                <a:cs typeface="Arial" panose="020B0604020202020204" pitchFamily="34" charset="0"/>
              </a:rPr>
              <a:t>1. Personīgā saskarsme ar korupciju</a:t>
            </a:r>
          </a:p>
        </p:txBody>
      </p:sp>
      <p:sp>
        <p:nvSpPr>
          <p:cNvPr id="33795" name="Text Box 3"/>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Tree>
    <p:extLst>
      <p:ext uri="{BB962C8B-B14F-4D97-AF65-F5344CB8AC3E}">
        <p14:creationId xmlns:p14="http://schemas.microsoft.com/office/powerpoint/2010/main" val="360109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rrowheads="1"/>
          </p:cNvSpPr>
          <p:nvPr>
            <p:ph type="title" idx="4294967295"/>
          </p:nvPr>
        </p:nvSpPr>
        <p:spPr>
          <a:xfrm>
            <a:off x="715617" y="27759"/>
            <a:ext cx="9340823" cy="796925"/>
          </a:xfrm>
        </p:spPr>
        <p:txBody>
          <a:bodyPr>
            <a:normAutofit/>
          </a:bodyPr>
          <a:lstStyle/>
          <a:p>
            <a:pPr eaLnBrk="1" hangingPunct="1">
              <a:lnSpc>
                <a:spcPct val="80000"/>
              </a:lnSpc>
            </a:pPr>
            <a:r>
              <a:rPr lang="lv-LV" altLang="lv-LV" sz="2400" b="1" noProof="1">
                <a:solidFill>
                  <a:srgbClr val="4C8264"/>
                </a:solidFill>
                <a:latin typeface="Arial" panose="020B0604020202020204" pitchFamily="34" charset="0"/>
                <a:cs typeface="Arial" panose="020B0604020202020204" pitchFamily="34" charset="0"/>
              </a:rPr>
              <a:t>1.1. Dažādu jautājumu risināšana pēdējo 2 gadu laikā</a:t>
            </a:r>
          </a:p>
        </p:txBody>
      </p:sp>
      <p:sp>
        <p:nvSpPr>
          <p:cNvPr id="60420" name="Text Box 9"/>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K1a. Lūdzu, norādiet, ar kādiem jautājumiem Jūs vai Jūsu ģimenes locekļi esat saskāries/-ušies pēdējo 2 gadu laikā?</a:t>
            </a:r>
          </a:p>
        </p:txBody>
      </p:sp>
      <p:sp>
        <p:nvSpPr>
          <p:cNvPr id="11" name="Text Box 10"/>
          <p:cNvSpPr txBox="1">
            <a:spLocks noChangeArrowheads="1"/>
          </p:cNvSpPr>
          <p:nvPr/>
        </p:nvSpPr>
        <p:spPr bwMode="auto">
          <a:xfrm>
            <a:off x="9525711" y="5696274"/>
            <a:ext cx="25827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en-GB" altLang="en-US" sz="1000" i="1" noProof="1">
                <a:latin typeface="Arial" panose="020B0604020202020204" pitchFamily="34" charset="0"/>
                <a:cs typeface="Arial" panose="020B0604020202020204" pitchFamily="34" charset="0"/>
              </a:rPr>
              <a:t>Bāze: visi respondenti, n=1005</a:t>
            </a:r>
            <a:endParaRPr lang="lv-LV" altLang="en-US" sz="1000" i="1" noProof="1">
              <a:latin typeface="Arial" panose="020B0604020202020204" pitchFamily="34" charset="0"/>
              <a:cs typeface="Arial" panose="020B0604020202020204" pitchFamily="34" charset="0"/>
            </a:endParaRPr>
          </a:p>
          <a:p>
            <a:pP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p:txBody>
      </p:sp>
      <p:sp>
        <p:nvSpPr>
          <p:cNvPr id="2" name="Text Box 10">
            <a:extLst>
              <a:ext uri="{FF2B5EF4-FFF2-40B4-BE49-F238E27FC236}">
                <a16:creationId xmlns:a16="http://schemas.microsoft.com/office/drawing/2014/main" id="{5274371A-2D10-E5A9-0A6E-896DE481D2DF}"/>
              </a:ext>
            </a:extLst>
          </p:cNvPr>
          <p:cNvSpPr txBox="1">
            <a:spLocks noChangeArrowheads="1"/>
          </p:cNvSpPr>
          <p:nvPr/>
        </p:nvSpPr>
        <p:spPr bwMode="auto">
          <a:xfrm>
            <a:off x="10056440" y="272332"/>
            <a:ext cx="2052024" cy="30777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Kopējie rezultāti</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6DD45646-BEBC-4211-BAE9-4B676C89928E}"/>
              </a:ext>
            </a:extLst>
          </p:cNvPr>
          <p:cNvGraphicFramePr>
            <a:graphicFrameLocks/>
          </p:cNvGraphicFramePr>
          <p:nvPr>
            <p:extLst>
              <p:ext uri="{D42A27DB-BD31-4B8C-83A1-F6EECF244321}">
                <p14:modId xmlns:p14="http://schemas.microsoft.com/office/powerpoint/2010/main" val="3411272990"/>
              </p:ext>
            </p:extLst>
          </p:nvPr>
        </p:nvGraphicFramePr>
        <p:xfrm>
          <a:off x="1812925" y="884727"/>
          <a:ext cx="8566150" cy="5945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740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5B95-E0F6-278D-D96A-4A198BC91D16}"/>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EB51E37B-EDFE-63ED-79AE-BB21BE7EE1E3}"/>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1.2. </a:t>
            </a:r>
            <a:r>
              <a:rPr lang="lv-LV" sz="2400" b="1" dirty="0">
                <a:solidFill>
                  <a:srgbClr val="4C8264"/>
                </a:solidFill>
                <a:latin typeface="Arial" panose="020B0604020202020204" pitchFamily="34" charset="0"/>
                <a:cs typeface="Arial" panose="020B0604020202020204" pitchFamily="34" charset="0"/>
              </a:rPr>
              <a:t>Dažādu neoficiālu risinājumu izmantošana jautājumu kārtošanā</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9E509126-4F8A-1A9F-8C0A-9BF0F436DCA4}"/>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K1b. Vai Jums nācās izmantot kādu/-us no uzskaitītajiem paņēmieniem, lai nokārtotu šo jautājumu?</a:t>
            </a:r>
          </a:p>
        </p:txBody>
      </p:sp>
      <p:sp>
        <p:nvSpPr>
          <p:cNvPr id="5" name="Text Box 10">
            <a:extLst>
              <a:ext uri="{FF2B5EF4-FFF2-40B4-BE49-F238E27FC236}">
                <a16:creationId xmlns:a16="http://schemas.microsoft.com/office/drawing/2014/main" id="{7D80A9AB-62A4-2A6E-344E-06F0D6344A97}"/>
              </a:ext>
            </a:extLst>
          </p:cNvPr>
          <p:cNvSpPr txBox="1">
            <a:spLocks noChangeArrowheads="1"/>
          </p:cNvSpPr>
          <p:nvPr/>
        </p:nvSpPr>
        <p:spPr bwMode="auto">
          <a:xfrm>
            <a:off x="10056440" y="272332"/>
            <a:ext cx="2052024" cy="30777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Kopējie rezultāti</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4AD68236-BA34-4967-A657-5A20B3AFC4D9}"/>
              </a:ext>
            </a:extLst>
          </p:cNvPr>
          <p:cNvGraphicFramePr>
            <a:graphicFrameLocks/>
          </p:cNvGraphicFramePr>
          <p:nvPr>
            <p:extLst>
              <p:ext uri="{D42A27DB-BD31-4B8C-83A1-F6EECF244321}">
                <p14:modId xmlns:p14="http://schemas.microsoft.com/office/powerpoint/2010/main" val="2782324742"/>
              </p:ext>
            </p:extLst>
          </p:nvPr>
        </p:nvGraphicFramePr>
        <p:xfrm>
          <a:off x="3371850" y="858351"/>
          <a:ext cx="8528050" cy="55562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
            <a:extLst>
              <a:ext uri="{FF2B5EF4-FFF2-40B4-BE49-F238E27FC236}">
                <a16:creationId xmlns:a16="http://schemas.microsoft.com/office/drawing/2014/main" id="{A7600A3D-401A-137A-0CE4-8BA827437BE7}"/>
              </a:ext>
            </a:extLst>
          </p:cNvPr>
          <p:cNvSpPr txBox="1"/>
          <p:nvPr/>
        </p:nvSpPr>
        <p:spPr>
          <a:xfrm>
            <a:off x="2533650" y="1061551"/>
            <a:ext cx="2520000" cy="360000"/>
          </a:xfrm>
          <a:prstGeom prst="rect">
            <a:avLst/>
          </a:prstGeom>
          <a:solidFill>
            <a:srgbClr val="4C8264"/>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Bija nepieciešamas nelielas </a:t>
            </a:r>
            <a:r>
              <a:rPr kumimoji="0" lang="lv-LV" sz="900" b="0" i="1"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(simboliskas)</a:t>
            </a:r>
            <a:r>
              <a:rPr kumimoji="0" lang="lv-LV" sz="10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dāvanas, </a:t>
            </a:r>
            <a:r>
              <a:rPr kumimoji="0" lang="lv-LV" sz="900" b="0" i="1"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piem., ziedi, suvenīri</a:t>
            </a:r>
            <a:endParaRPr kumimoji="0" lang="lv-LV" sz="1050" b="0" i="1"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4" name="TextBox 1">
            <a:extLst>
              <a:ext uri="{FF2B5EF4-FFF2-40B4-BE49-F238E27FC236}">
                <a16:creationId xmlns:a16="http://schemas.microsoft.com/office/drawing/2014/main" id="{EB9E4717-3A5D-602A-536E-94C62193D0E6}"/>
              </a:ext>
            </a:extLst>
          </p:cNvPr>
          <p:cNvSpPr txBox="1"/>
          <p:nvPr/>
        </p:nvSpPr>
        <p:spPr>
          <a:xfrm>
            <a:off x="5041900" y="1061551"/>
            <a:ext cx="2808000" cy="360000"/>
          </a:xfrm>
          <a:prstGeom prst="rect">
            <a:avLst/>
          </a:prstGeom>
          <a:solidFill>
            <a:srgbClr val="84AC94"/>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Bija nepieciešamas vērtīgas dāvanas, </a:t>
            </a:r>
            <a:r>
              <a:rPr kumimoji="0" lang="lv-LV"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piem., dāvanu kartes, preces, produkti, pakalpojumi</a:t>
            </a:r>
            <a:endParaRPr kumimoji="0" lang="lv-LV" sz="900" b="0" i="1"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D158026-04B6-A2BD-E8A5-AE21C0E61485}"/>
              </a:ext>
            </a:extLst>
          </p:cNvPr>
          <p:cNvSpPr txBox="1"/>
          <p:nvPr/>
        </p:nvSpPr>
        <p:spPr>
          <a:xfrm>
            <a:off x="292100" y="1848951"/>
            <a:ext cx="310515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Darbā iekārtošanās valsts vai pašvaldību iestādēs, n=105</a:t>
            </a:r>
          </a:p>
        </p:txBody>
      </p:sp>
      <p:sp>
        <p:nvSpPr>
          <p:cNvPr id="7" name="TextBox 6">
            <a:extLst>
              <a:ext uri="{FF2B5EF4-FFF2-40B4-BE49-F238E27FC236}">
                <a16:creationId xmlns:a16="http://schemas.microsoft.com/office/drawing/2014/main" id="{0E1FD8DC-DACB-49BF-BA7E-0D69FD95F1A8}"/>
              </a:ext>
            </a:extLst>
          </p:cNvPr>
          <p:cNvSpPr txBox="1"/>
          <p:nvPr/>
        </p:nvSpPr>
        <p:spPr>
          <a:xfrm>
            <a:off x="292100" y="2280751"/>
            <a:ext cx="31068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Veselības aprūpes saņemšana, n=846</a:t>
            </a:r>
          </a:p>
        </p:txBody>
      </p:sp>
      <p:sp>
        <p:nvSpPr>
          <p:cNvPr id="8" name="TextBox 7">
            <a:extLst>
              <a:ext uri="{FF2B5EF4-FFF2-40B4-BE49-F238E27FC236}">
                <a16:creationId xmlns:a16="http://schemas.microsoft.com/office/drawing/2014/main" id="{66B56694-4210-4CAB-A863-7BA632E03C60}"/>
              </a:ext>
            </a:extLst>
          </p:cNvPr>
          <p:cNvSpPr txBox="1"/>
          <p:nvPr/>
        </p:nvSpPr>
        <p:spPr>
          <a:xfrm>
            <a:off x="292100" y="2522051"/>
            <a:ext cx="31068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Nekustamā īpašuma lietu kārtošana </a:t>
            </a:r>
            <a:r>
              <a:rPr kumimoji="0" lang="lv-LV" sz="9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(zemes, dzīvokļa, mājas privatizācija, saņemšana, pirkšana/pārdošana u. c.)</a:t>
            </a: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n=341</a:t>
            </a:r>
          </a:p>
        </p:txBody>
      </p:sp>
      <p:sp>
        <p:nvSpPr>
          <p:cNvPr id="9" name="TextBox 8">
            <a:extLst>
              <a:ext uri="{FF2B5EF4-FFF2-40B4-BE49-F238E27FC236}">
                <a16:creationId xmlns:a16="http://schemas.microsoft.com/office/drawing/2014/main" id="{FD772006-1F19-4369-BE34-42AA33B68797}"/>
              </a:ext>
            </a:extLst>
          </p:cNvPr>
          <p:cNvSpPr txBox="1"/>
          <p:nvPr/>
        </p:nvSpPr>
        <p:spPr>
          <a:xfrm>
            <a:off x="292100" y="3023701"/>
            <a:ext cx="31068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Lietu kārtošana pašvaldībās, n=190</a:t>
            </a:r>
          </a:p>
        </p:txBody>
      </p:sp>
      <p:sp>
        <p:nvSpPr>
          <p:cNvPr id="10" name="TextBox 9">
            <a:extLst>
              <a:ext uri="{FF2B5EF4-FFF2-40B4-BE49-F238E27FC236}">
                <a16:creationId xmlns:a16="http://schemas.microsoft.com/office/drawing/2014/main" id="{EEE0D975-F677-45E8-9936-DB76A56DB3AE}"/>
              </a:ext>
            </a:extLst>
          </p:cNvPr>
          <p:cNvSpPr txBox="1"/>
          <p:nvPr/>
        </p:nvSpPr>
        <p:spPr>
          <a:xfrm>
            <a:off x="292100" y="3379301"/>
            <a:ext cx="31068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Jautājumu kārtošana tiesā, n=68</a:t>
            </a:r>
          </a:p>
        </p:txBody>
      </p:sp>
      <p:sp>
        <p:nvSpPr>
          <p:cNvPr id="11" name="TextBox 10">
            <a:extLst>
              <a:ext uri="{FF2B5EF4-FFF2-40B4-BE49-F238E27FC236}">
                <a16:creationId xmlns:a16="http://schemas.microsoft.com/office/drawing/2014/main" id="{36CAC71A-FFE3-43E3-A6EF-EDE7B48FF55E}"/>
              </a:ext>
            </a:extLst>
          </p:cNvPr>
          <p:cNvSpPr txBox="1"/>
          <p:nvPr/>
        </p:nvSpPr>
        <p:spPr>
          <a:xfrm>
            <a:off x="292100" y="3760301"/>
            <a:ext cx="31068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Sociālās palīdzības saņemšana, n=139</a:t>
            </a:r>
          </a:p>
        </p:txBody>
      </p:sp>
      <p:sp>
        <p:nvSpPr>
          <p:cNvPr id="12" name="TextBox 11">
            <a:extLst>
              <a:ext uri="{FF2B5EF4-FFF2-40B4-BE49-F238E27FC236}">
                <a16:creationId xmlns:a16="http://schemas.microsoft.com/office/drawing/2014/main" id="{F1535EA3-2288-4A3B-9E1F-AF828C47EF0E}"/>
              </a:ext>
            </a:extLst>
          </p:cNvPr>
          <p:cNvSpPr txBox="1"/>
          <p:nvPr/>
        </p:nvSpPr>
        <p:spPr>
          <a:xfrm>
            <a:off x="292100" y="4052401"/>
            <a:ext cx="31068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Saskarsme ar Valsts policiju (lietu izskatīšana), n=119</a:t>
            </a:r>
          </a:p>
        </p:txBody>
      </p:sp>
      <p:sp>
        <p:nvSpPr>
          <p:cNvPr id="13" name="TextBox 12">
            <a:extLst>
              <a:ext uri="{FF2B5EF4-FFF2-40B4-BE49-F238E27FC236}">
                <a16:creationId xmlns:a16="http://schemas.microsoft.com/office/drawing/2014/main" id="{7FE28C6C-36D5-48B7-925C-43482FAA9827}"/>
              </a:ext>
            </a:extLst>
          </p:cNvPr>
          <p:cNvSpPr txBox="1"/>
          <p:nvPr/>
        </p:nvSpPr>
        <p:spPr>
          <a:xfrm>
            <a:off x="292100" y="4395301"/>
            <a:ext cx="31068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Izglītības iegūšana </a:t>
            </a:r>
            <a:r>
              <a:rPr kumimoji="0" lang="lv-LV" sz="9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(bērnudārzs, skola, augstskola)</a:t>
            </a: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n=413</a:t>
            </a:r>
          </a:p>
        </p:txBody>
      </p:sp>
      <p:sp>
        <p:nvSpPr>
          <p:cNvPr id="14" name="TextBox 13">
            <a:extLst>
              <a:ext uri="{FF2B5EF4-FFF2-40B4-BE49-F238E27FC236}">
                <a16:creationId xmlns:a16="http://schemas.microsoft.com/office/drawing/2014/main" id="{3AF79207-7C08-4020-B1B7-0B123AE019C1}"/>
              </a:ext>
            </a:extLst>
          </p:cNvPr>
          <p:cNvSpPr txBox="1"/>
          <p:nvPr/>
        </p:nvSpPr>
        <p:spPr>
          <a:xfrm>
            <a:off x="292100" y="4763601"/>
            <a:ext cx="31068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Saskarsme ar Ceļu policiju </a:t>
            </a:r>
            <a:r>
              <a:rPr kumimoji="0" lang="lv-LV" sz="9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(CSN pārkāpums, soda nauda, soda punkti)</a:t>
            </a: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n=301</a:t>
            </a:r>
          </a:p>
        </p:txBody>
      </p:sp>
      <p:sp>
        <p:nvSpPr>
          <p:cNvPr id="15" name="TextBox 14">
            <a:extLst>
              <a:ext uri="{FF2B5EF4-FFF2-40B4-BE49-F238E27FC236}">
                <a16:creationId xmlns:a16="http://schemas.microsoft.com/office/drawing/2014/main" id="{12762B92-D579-4B67-A5F3-BB5AB78976AB}"/>
              </a:ext>
            </a:extLst>
          </p:cNvPr>
          <p:cNvSpPr txBox="1"/>
          <p:nvPr/>
        </p:nvSpPr>
        <p:spPr>
          <a:xfrm>
            <a:off x="292100" y="5138251"/>
            <a:ext cx="31068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Nodokļu administrēšana </a:t>
            </a:r>
            <a:r>
              <a:rPr kumimoji="0" lang="lv-LV" sz="9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(deklarāciju iesniegšana, auditi, jautājumu kārtošana VID)</a:t>
            </a: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n=612</a:t>
            </a:r>
          </a:p>
        </p:txBody>
      </p:sp>
      <p:sp>
        <p:nvSpPr>
          <p:cNvPr id="16" name="TextBox 15">
            <a:extLst>
              <a:ext uri="{FF2B5EF4-FFF2-40B4-BE49-F238E27FC236}">
                <a16:creationId xmlns:a16="http://schemas.microsoft.com/office/drawing/2014/main" id="{E9CF7C73-3F9E-4FC5-BAC8-390FFD4570E2}"/>
              </a:ext>
            </a:extLst>
          </p:cNvPr>
          <p:cNvSpPr txBox="1"/>
          <p:nvPr/>
        </p:nvSpPr>
        <p:spPr>
          <a:xfrm>
            <a:off x="292100" y="5512901"/>
            <a:ext cx="31068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Pases apmaiņa vai iegūšana, uzturēšanās atļauju, izsaukumu kārtošana, n=403</a:t>
            </a:r>
          </a:p>
        </p:txBody>
      </p:sp>
      <p:sp>
        <p:nvSpPr>
          <p:cNvPr id="17" name="TextBox 16">
            <a:extLst>
              <a:ext uri="{FF2B5EF4-FFF2-40B4-BE49-F238E27FC236}">
                <a16:creationId xmlns:a16="http://schemas.microsoft.com/office/drawing/2014/main" id="{AA8332D2-B185-430E-BEA7-59619742B586}"/>
              </a:ext>
            </a:extLst>
          </p:cNvPr>
          <p:cNvSpPr txBox="1"/>
          <p:nvPr/>
        </p:nvSpPr>
        <p:spPr>
          <a:xfrm>
            <a:off x="292100" y="5881201"/>
            <a:ext cx="31068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Autotransporta reģistrācija vai tehniskā apskate (CSDD), n=623</a:t>
            </a:r>
          </a:p>
        </p:txBody>
      </p:sp>
      <p:sp>
        <p:nvSpPr>
          <p:cNvPr id="18" name="TextBox 1">
            <a:extLst>
              <a:ext uri="{FF2B5EF4-FFF2-40B4-BE49-F238E27FC236}">
                <a16:creationId xmlns:a16="http://schemas.microsoft.com/office/drawing/2014/main" id="{E4D61057-84D2-63B7-6D8F-27A0EF082DA9}"/>
              </a:ext>
            </a:extLst>
          </p:cNvPr>
          <p:cNvSpPr txBox="1"/>
          <p:nvPr/>
        </p:nvSpPr>
        <p:spPr>
          <a:xfrm>
            <a:off x="2959100" y="1417151"/>
            <a:ext cx="1836000" cy="360000"/>
          </a:xfrm>
          <a:prstGeom prst="rect">
            <a:avLst/>
          </a:prstGeom>
          <a:solidFill>
            <a:srgbClr val="0F552E"/>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Vajadzēja izmantot sakarus </a:t>
            </a:r>
            <a:r>
              <a:rPr kumimoji="0" lang="lv-LV" sz="900" b="0" i="1"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(draugus, paziņas u. tml.)</a:t>
            </a:r>
            <a:endParaRPr kumimoji="0" lang="lv-LV"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A5593F9A-3083-4E55-0066-B4817B25978F}"/>
              </a:ext>
            </a:extLst>
          </p:cNvPr>
          <p:cNvCxnSpPr/>
          <p:nvPr/>
        </p:nvCxnSpPr>
        <p:spPr>
          <a:xfrm flipH="1">
            <a:off x="5633300" y="1435336"/>
            <a:ext cx="6350" cy="406400"/>
          </a:xfrm>
          <a:prstGeom prst="straightConnector1">
            <a:avLst/>
          </a:prstGeom>
          <a:ln w="12700">
            <a:solidFill>
              <a:srgbClr val="84AC9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F1CA56E-82C0-4FE3-898D-8AD2486CFCC3}"/>
              </a:ext>
            </a:extLst>
          </p:cNvPr>
          <p:cNvCxnSpPr/>
          <p:nvPr/>
        </p:nvCxnSpPr>
        <p:spPr>
          <a:xfrm flipH="1">
            <a:off x="9602050" y="1441686"/>
            <a:ext cx="6350" cy="406400"/>
          </a:xfrm>
          <a:prstGeom prst="straightConnector1">
            <a:avLst/>
          </a:prstGeom>
          <a:ln w="12700">
            <a:solidFill>
              <a:srgbClr val="C89058"/>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10">
            <a:extLst>
              <a:ext uri="{FF2B5EF4-FFF2-40B4-BE49-F238E27FC236}">
                <a16:creationId xmlns:a16="http://schemas.microsoft.com/office/drawing/2014/main" id="{4D8351BC-C805-0710-52DB-B2232E8820BC}"/>
              </a:ext>
            </a:extLst>
          </p:cNvPr>
          <p:cNvSpPr txBox="1">
            <a:spLocks noChangeArrowheads="1"/>
          </p:cNvSpPr>
          <p:nvPr/>
        </p:nvSpPr>
        <p:spPr bwMode="auto">
          <a:xfrm>
            <a:off x="2737900" y="6398585"/>
            <a:ext cx="741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en-GB" altLang="en-US" sz="1000" i="1" noProof="1">
                <a:latin typeface="Arial" panose="020B0604020202020204" pitchFamily="34" charset="0"/>
                <a:cs typeface="Arial" panose="020B0604020202020204" pitchFamily="34" charset="0"/>
              </a:rPr>
              <a:t>Bāze: respondenti, kuri ir saskārušies ar attiecīgo jautājumu (skat. "n=" grafikā)</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Dati ranzēti pēc atbillžu varianta «Lietu nokārtoja bez kādiem neoficiāliem maksājumiem, dāvanām vai sakariem» augošā secībā</a:t>
            </a:r>
          </a:p>
        </p:txBody>
      </p:sp>
    </p:spTree>
    <p:extLst>
      <p:ext uri="{BB962C8B-B14F-4D97-AF65-F5344CB8AC3E}">
        <p14:creationId xmlns:p14="http://schemas.microsoft.com/office/powerpoint/2010/main" val="208609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59B75-2BCB-C7BB-381A-3034E6934BED}"/>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A8CC6798-C715-811A-AEBF-8C397FF2BDAA}"/>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1.2. </a:t>
            </a:r>
            <a:r>
              <a:rPr lang="lv-LV" sz="2400" b="1" dirty="0">
                <a:solidFill>
                  <a:srgbClr val="4C8264"/>
                </a:solidFill>
                <a:latin typeface="Arial" panose="020B0604020202020204" pitchFamily="34" charset="0"/>
                <a:cs typeface="Arial" panose="020B0604020202020204" pitchFamily="34" charset="0"/>
              </a:rPr>
              <a:t>Dažādu neoficiālu risinājumu izmantošana jautājumu kārtošanā</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1B25DAC0-F4E2-0FF0-E509-1F20FB2F20B4}"/>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K1b. Vai Jums nācās izmantot kādu/-us no uzskaitītajiem paņēmieniem, lai nokārtotu šo jautājumu?</a:t>
            </a:r>
          </a:p>
        </p:txBody>
      </p:sp>
      <p:sp>
        <p:nvSpPr>
          <p:cNvPr id="5" name="Text Box 10">
            <a:extLst>
              <a:ext uri="{FF2B5EF4-FFF2-40B4-BE49-F238E27FC236}">
                <a16:creationId xmlns:a16="http://schemas.microsoft.com/office/drawing/2014/main" id="{12CB29EA-194F-AA00-8176-0F536F4B2A53}"/>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2021-2025</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A01E7107-2117-4162-9432-AA2D835CD1EC}"/>
              </a:ext>
            </a:extLst>
          </p:cNvPr>
          <p:cNvGraphicFramePr>
            <a:graphicFrameLocks/>
          </p:cNvGraphicFramePr>
          <p:nvPr>
            <p:extLst>
              <p:ext uri="{D42A27DB-BD31-4B8C-83A1-F6EECF244321}">
                <p14:modId xmlns:p14="http://schemas.microsoft.com/office/powerpoint/2010/main" val="695117828"/>
              </p:ext>
            </p:extLst>
          </p:nvPr>
        </p:nvGraphicFramePr>
        <p:xfrm>
          <a:off x="2302979" y="915848"/>
          <a:ext cx="5200650" cy="4527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A047117-B4A7-4D3C-9050-8E60F27DB9BD}"/>
              </a:ext>
            </a:extLst>
          </p:cNvPr>
          <p:cNvGraphicFramePr>
            <a:graphicFrameLocks/>
          </p:cNvGraphicFramePr>
          <p:nvPr>
            <p:extLst>
              <p:ext uri="{D42A27DB-BD31-4B8C-83A1-F6EECF244321}">
                <p14:modId xmlns:p14="http://schemas.microsoft.com/office/powerpoint/2010/main" val="2200021275"/>
              </p:ext>
            </p:extLst>
          </p:nvPr>
        </p:nvGraphicFramePr>
        <p:xfrm>
          <a:off x="7365014" y="915848"/>
          <a:ext cx="5200650" cy="452755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0">
            <a:extLst>
              <a:ext uri="{FF2B5EF4-FFF2-40B4-BE49-F238E27FC236}">
                <a16:creationId xmlns:a16="http://schemas.microsoft.com/office/drawing/2014/main" id="{ECEDE6F7-7D9D-D843-2A90-3184988589FD}"/>
              </a:ext>
            </a:extLst>
          </p:cNvPr>
          <p:cNvSpPr txBox="1">
            <a:spLocks noChangeArrowheads="1"/>
          </p:cNvSpPr>
          <p:nvPr/>
        </p:nvSpPr>
        <p:spPr bwMode="auto">
          <a:xfrm>
            <a:off x="477078" y="5534561"/>
            <a:ext cx="1069450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Bāze: respondenti, kuri ir saskārušies ar attiecīgo jautājumu (</a:t>
            </a:r>
            <a:r>
              <a:rPr lang="lv-LV" altLang="en-US" sz="1000" i="1" u="sng" noProof="1">
                <a:latin typeface="Arial" panose="020B0604020202020204" pitchFamily="34" charset="0"/>
                <a:cs typeface="Arial" panose="020B0604020202020204" pitchFamily="34" charset="0"/>
              </a:rPr>
              <a:t>darbā iekārtošanās valsts vai pašvaldību iestādes</a:t>
            </a:r>
            <a:r>
              <a:rPr lang="lv-LV" altLang="en-US" sz="1000" i="1" noProof="1">
                <a:latin typeface="Arial" panose="020B0604020202020204" pitchFamily="34" charset="0"/>
                <a:cs typeface="Arial" panose="020B0604020202020204" pitchFamily="34" charset="0"/>
              </a:rPr>
              <a:t>: 2021., n=113; 2022., n=140; 2023., n=114; 2024., n=114; 2025., n=105; </a:t>
            </a:r>
            <a:r>
              <a:rPr lang="lv-LV" altLang="en-US" sz="1000" i="1" u="sng" noProof="1">
                <a:latin typeface="Arial" panose="020B0604020202020204" pitchFamily="34" charset="0"/>
                <a:cs typeface="Arial" panose="020B0604020202020204" pitchFamily="34" charset="0"/>
              </a:rPr>
              <a:t>veselības aprūpes saņemšana</a:t>
            </a:r>
            <a:r>
              <a:rPr lang="lv-LV" altLang="en-US" sz="1000" i="1" noProof="1">
                <a:latin typeface="Arial" panose="020B0604020202020204" pitchFamily="34" charset="0"/>
                <a:cs typeface="Arial" panose="020B0604020202020204" pitchFamily="34" charset="0"/>
              </a:rPr>
              <a:t>: 2021., n=843; 2022., n=896; 2023., n=925; 2024., n=885; 2025., n=846; </a:t>
            </a:r>
            <a:r>
              <a:rPr lang="lv-LV" altLang="en-US" sz="1000" i="1" u="sng" noProof="1">
                <a:latin typeface="Arial" panose="020B0604020202020204" pitchFamily="34" charset="0"/>
                <a:cs typeface="Arial" panose="020B0604020202020204" pitchFamily="34" charset="0"/>
              </a:rPr>
              <a:t>NĪ lietu kārtošana</a:t>
            </a:r>
            <a:r>
              <a:rPr lang="lv-LV" altLang="en-US" sz="1000" i="1" noProof="1">
                <a:latin typeface="Arial" panose="020B0604020202020204" pitchFamily="34" charset="0"/>
                <a:cs typeface="Arial" panose="020B0604020202020204" pitchFamily="34" charset="0"/>
              </a:rPr>
              <a:t>: 2021., n=432; 2022., n=400; 2023., n=331; 2024., n=379; 2025., n=341; </a:t>
            </a:r>
            <a:r>
              <a:rPr lang="lv-LV" altLang="en-US" sz="1000" i="1" u="sng" noProof="1">
                <a:latin typeface="Arial" panose="020B0604020202020204" pitchFamily="34" charset="0"/>
                <a:cs typeface="Arial" panose="020B0604020202020204" pitchFamily="34" charset="0"/>
              </a:rPr>
              <a:t>lietu kārtošana pašvaldībās</a:t>
            </a:r>
            <a:r>
              <a:rPr lang="lv-LV" altLang="en-US" sz="1000" i="1" noProof="1">
                <a:latin typeface="Arial" panose="020B0604020202020204" pitchFamily="34" charset="0"/>
                <a:cs typeface="Arial" panose="020B0604020202020204" pitchFamily="34" charset="0"/>
              </a:rPr>
              <a:t>: 2021., n=262; 2022., n=311; 2023., n=264; 2024., n=265; 2025., n=190; </a:t>
            </a:r>
            <a:r>
              <a:rPr lang="lv-LV" altLang="en-US" sz="1000" i="1" u="sng" noProof="1">
                <a:latin typeface="Arial" panose="020B0604020202020204" pitchFamily="34" charset="0"/>
                <a:cs typeface="Arial" panose="020B0604020202020204" pitchFamily="34" charset="0"/>
              </a:rPr>
              <a:t>jautājumu kārtošana tiesā</a:t>
            </a:r>
            <a:r>
              <a:rPr lang="lv-LV" altLang="en-US" sz="1000" i="1" noProof="1">
                <a:latin typeface="Arial" panose="020B0604020202020204" pitchFamily="34" charset="0"/>
                <a:cs typeface="Arial" panose="020B0604020202020204" pitchFamily="34" charset="0"/>
              </a:rPr>
              <a:t>: 2021., n=70; 2022., n=86; 2023., n=76; 2024., n=77; 2025., n=68; </a:t>
            </a:r>
            <a:r>
              <a:rPr lang="lv-LV" altLang="en-US" sz="1000" i="1" u="sng" noProof="1">
                <a:latin typeface="Arial" panose="020B0604020202020204" pitchFamily="34" charset="0"/>
                <a:cs typeface="Arial" panose="020B0604020202020204" pitchFamily="34" charset="0"/>
              </a:rPr>
              <a:t>sociālās palīdzības saņemšana</a:t>
            </a:r>
            <a:r>
              <a:rPr lang="lv-LV" altLang="en-US" sz="1000" i="1" noProof="1">
                <a:latin typeface="Arial" panose="020B0604020202020204" pitchFamily="34" charset="0"/>
                <a:cs typeface="Arial" panose="020B0604020202020204" pitchFamily="34" charset="0"/>
              </a:rPr>
              <a:t>: 2021., n=154; 2022., n=207; 2023., n=122; 2024., n=150; 2025., n=139; </a:t>
            </a:r>
            <a:r>
              <a:rPr lang="lv-LV" altLang="en-US" sz="1000" i="1" u="sng" noProof="1">
                <a:latin typeface="Arial" panose="020B0604020202020204" pitchFamily="34" charset="0"/>
                <a:cs typeface="Arial" panose="020B0604020202020204" pitchFamily="34" charset="0"/>
              </a:rPr>
              <a:t>saskarsme ar Valsts policiju</a:t>
            </a:r>
            <a:r>
              <a:rPr lang="lv-LV" altLang="en-US" sz="1000" i="1" noProof="1">
                <a:latin typeface="Arial" panose="020B0604020202020204" pitchFamily="34" charset="0"/>
                <a:cs typeface="Arial" panose="020B0604020202020204" pitchFamily="34" charset="0"/>
              </a:rPr>
              <a:t>: 2021., n=116; 2022., n=117; 2023., n=76; 2024., n=115; 2025., n=119; </a:t>
            </a:r>
            <a:r>
              <a:rPr lang="lv-LV" altLang="en-US" sz="1000" i="1" u="sng" noProof="1">
                <a:latin typeface="Arial" panose="020B0604020202020204" pitchFamily="34" charset="0"/>
                <a:cs typeface="Arial" panose="020B0604020202020204" pitchFamily="34" charset="0"/>
              </a:rPr>
              <a:t>izglītības iegūšana (bērnudārzs, skola, augstskola)</a:t>
            </a:r>
            <a:r>
              <a:rPr lang="lv-LV" altLang="en-US" sz="1000" i="1" noProof="1">
                <a:latin typeface="Arial" panose="020B0604020202020204" pitchFamily="34" charset="0"/>
                <a:cs typeface="Arial" panose="020B0604020202020204" pitchFamily="34" charset="0"/>
              </a:rPr>
              <a:t>: 2021., n=490; 2022., n=502; 2023., n=446; 2024., n=421; 2025., n=413;  </a:t>
            </a:r>
            <a:r>
              <a:rPr lang="lv-LV" altLang="en-US" sz="1000" i="1" u="sng" noProof="1">
                <a:latin typeface="Arial" panose="020B0604020202020204" pitchFamily="34" charset="0"/>
                <a:cs typeface="Arial" panose="020B0604020202020204" pitchFamily="34" charset="0"/>
              </a:rPr>
              <a:t>saskarsme ar Ceļu policiju</a:t>
            </a:r>
            <a:r>
              <a:rPr lang="lv-LV" altLang="en-US" sz="1000" i="1" noProof="1">
                <a:latin typeface="Arial" panose="020B0604020202020204" pitchFamily="34" charset="0"/>
                <a:cs typeface="Arial" panose="020B0604020202020204" pitchFamily="34" charset="0"/>
              </a:rPr>
              <a:t>: 2021., n=258; 2022., n=296; 2023., n=257; 2024., n=346; 2025., n=301; </a:t>
            </a:r>
            <a:r>
              <a:rPr lang="lv-LV" altLang="en-US" sz="1000" i="1" u="sng" noProof="1">
                <a:latin typeface="Arial" panose="020B0604020202020204" pitchFamily="34" charset="0"/>
                <a:cs typeface="Arial" panose="020B0604020202020204" pitchFamily="34" charset="0"/>
              </a:rPr>
              <a:t>nodokļu administrēšana</a:t>
            </a:r>
            <a:r>
              <a:rPr lang="lv-LV" altLang="en-US" sz="1000" i="1" noProof="1">
                <a:latin typeface="Arial" panose="020B0604020202020204" pitchFamily="34" charset="0"/>
                <a:cs typeface="Arial" panose="020B0604020202020204" pitchFamily="34" charset="0"/>
              </a:rPr>
              <a:t>: 2021., n=774; 2022., n=762; 2023., n=834; 2024., n=792; 2025., n=612; </a:t>
            </a:r>
            <a:r>
              <a:rPr lang="lv-LV" altLang="en-US" sz="1000" i="1" u="sng" noProof="1">
                <a:latin typeface="Arial" panose="020B0604020202020204" pitchFamily="34" charset="0"/>
                <a:cs typeface="Arial" panose="020B0604020202020204" pitchFamily="34" charset="0"/>
              </a:rPr>
              <a:t>pases apmaiņa vai iegūšana, uzturēšanās atļauju, izsaukumu kārtošana</a:t>
            </a:r>
            <a:r>
              <a:rPr lang="lv-LV" altLang="en-US" sz="1000" i="1" noProof="1">
                <a:latin typeface="Arial" panose="020B0604020202020204" pitchFamily="34" charset="0"/>
                <a:cs typeface="Arial" panose="020B0604020202020204" pitchFamily="34" charset="0"/>
              </a:rPr>
              <a:t>: 2021., n=293; 2022., n=370; 2023., n=707; 2024., n=620; 2025., n=403; </a:t>
            </a:r>
            <a:r>
              <a:rPr lang="lv-LV" altLang="en-US" sz="1000" i="1" u="sng" noProof="1">
                <a:latin typeface="Arial" panose="020B0604020202020204" pitchFamily="34" charset="0"/>
                <a:cs typeface="Arial" panose="020B0604020202020204" pitchFamily="34" charset="0"/>
              </a:rPr>
              <a:t>autotransporta reģistrācija vai tehniskā apskate</a:t>
            </a:r>
            <a:r>
              <a:rPr lang="lv-LV" altLang="en-US" sz="1000" i="1" noProof="1">
                <a:latin typeface="Arial" panose="020B0604020202020204" pitchFamily="34" charset="0"/>
                <a:cs typeface="Arial" panose="020B0604020202020204" pitchFamily="34" charset="0"/>
              </a:rPr>
              <a:t>: 2021., n=678; 2022., n=708; 2023., n=715; 2024., n=683; 2025., n=623.) </a:t>
            </a:r>
          </a:p>
        </p:txBody>
      </p:sp>
      <p:sp>
        <p:nvSpPr>
          <p:cNvPr id="6" name="TextBox 5">
            <a:extLst>
              <a:ext uri="{FF2B5EF4-FFF2-40B4-BE49-F238E27FC236}">
                <a16:creationId xmlns:a16="http://schemas.microsoft.com/office/drawing/2014/main" id="{953A6CB1-447F-7EF5-E53C-1A477912D3B0}"/>
              </a:ext>
            </a:extLst>
          </p:cNvPr>
          <p:cNvSpPr txBox="1"/>
          <p:nvPr/>
        </p:nvSpPr>
        <p:spPr>
          <a:xfrm>
            <a:off x="99390" y="948923"/>
            <a:ext cx="2504661" cy="1092607"/>
          </a:xfrm>
          <a:prstGeom prst="rect">
            <a:avLst/>
          </a:prstGeom>
          <a:noFill/>
        </p:spPr>
        <p:txBody>
          <a:bodyPr wrap="square" rtlCol="0">
            <a:spAutoFit/>
          </a:bodyPr>
          <a:lstStyle/>
          <a:p>
            <a:pPr algn="ctr"/>
            <a:r>
              <a:rPr lang="lv-LV" sz="1300" b="1" dirty="0">
                <a:solidFill>
                  <a:srgbClr val="4C8264"/>
                </a:solidFill>
                <a:latin typeface="Arial" panose="020B0604020202020204" pitchFamily="34" charset="0"/>
                <a:cs typeface="Arial" panose="020B0604020202020204" pitchFamily="34" charset="0"/>
              </a:rPr>
              <a:t>Pēdējo 2 gadu laikā, risinot attiecīgos jautājumus, izmantoja kādus neoficiālus maksājumus, dāvanas vai pazīšanos</a:t>
            </a:r>
          </a:p>
        </p:txBody>
      </p:sp>
    </p:spTree>
    <p:extLst>
      <p:ext uri="{BB962C8B-B14F-4D97-AF65-F5344CB8AC3E}">
        <p14:creationId xmlns:p14="http://schemas.microsoft.com/office/powerpoint/2010/main" val="77159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BC7B3-794B-D482-AAF6-43F4D40049BC}"/>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F4CF54F6-3582-BF1C-EE58-EED28408044B}"/>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1.2. </a:t>
            </a:r>
            <a:r>
              <a:rPr lang="lv-LV" sz="2400" b="1" dirty="0">
                <a:solidFill>
                  <a:srgbClr val="4C8264"/>
                </a:solidFill>
                <a:latin typeface="Arial" panose="020B0604020202020204" pitchFamily="34" charset="0"/>
                <a:cs typeface="Arial" panose="020B0604020202020204" pitchFamily="34" charset="0"/>
              </a:rPr>
              <a:t>Dažādu neoficiālu risinājumu izmantošana jautājumu kārtošanā</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11844E05-980F-BD39-0835-9B7C01937FF0}"/>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K1b. Vai Jums nācās izmantot kādu/-us no uzskaitītajiem paņēmieniem, lai nokārtotu šo jautājumu?</a:t>
            </a:r>
          </a:p>
        </p:txBody>
      </p:sp>
      <p:sp>
        <p:nvSpPr>
          <p:cNvPr id="5" name="Text Box 10">
            <a:extLst>
              <a:ext uri="{FF2B5EF4-FFF2-40B4-BE49-F238E27FC236}">
                <a16:creationId xmlns:a16="http://schemas.microsoft.com/office/drawing/2014/main" id="{8B18CAB8-06EC-B709-F51F-537635EC288D}"/>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2021-2025</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E663C486-993B-401A-9CF2-41A5DB6357C4}"/>
              </a:ext>
            </a:extLst>
          </p:cNvPr>
          <p:cNvGraphicFramePr>
            <a:graphicFrameLocks/>
          </p:cNvGraphicFramePr>
          <p:nvPr>
            <p:extLst>
              <p:ext uri="{D42A27DB-BD31-4B8C-83A1-F6EECF244321}">
                <p14:modId xmlns:p14="http://schemas.microsoft.com/office/powerpoint/2010/main" val="480826631"/>
              </p:ext>
            </p:extLst>
          </p:nvPr>
        </p:nvGraphicFramePr>
        <p:xfrm>
          <a:off x="533814" y="1826005"/>
          <a:ext cx="5200650" cy="45275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F0FD65D-5AE2-8846-FE9D-33CE2144D56A}"/>
              </a:ext>
            </a:extLst>
          </p:cNvPr>
          <p:cNvSpPr txBox="1"/>
          <p:nvPr/>
        </p:nvSpPr>
        <p:spPr>
          <a:xfrm>
            <a:off x="1679712" y="1065197"/>
            <a:ext cx="3279914" cy="492443"/>
          </a:xfrm>
          <a:prstGeom prst="rect">
            <a:avLst/>
          </a:prstGeom>
          <a:noFill/>
        </p:spPr>
        <p:txBody>
          <a:bodyPr wrap="square" rtlCol="0">
            <a:spAutoFit/>
          </a:bodyPr>
          <a:lstStyle/>
          <a:p>
            <a:pPr algn="ctr"/>
            <a:r>
              <a:rPr lang="lv-LV" sz="1300" b="1" dirty="0">
                <a:solidFill>
                  <a:srgbClr val="4C8264"/>
                </a:solidFill>
                <a:latin typeface="Arial" panose="020B0604020202020204" pitchFamily="34" charset="0"/>
                <a:cs typeface="Arial" panose="020B0604020202020204" pitchFamily="34" charset="0"/>
              </a:rPr>
              <a:t>Pēdējo 2 gadu laikā, risinot attiecīgos jautājumus, veica šādas darbības</a:t>
            </a:r>
          </a:p>
        </p:txBody>
      </p:sp>
      <p:graphicFrame>
        <p:nvGraphicFramePr>
          <p:cNvPr id="6" name="Chart 5">
            <a:extLst>
              <a:ext uri="{FF2B5EF4-FFF2-40B4-BE49-F238E27FC236}">
                <a16:creationId xmlns:a16="http://schemas.microsoft.com/office/drawing/2014/main" id="{7752224C-F0DC-4154-9402-7F18E2EEA8C1}"/>
              </a:ext>
            </a:extLst>
          </p:cNvPr>
          <p:cNvGraphicFramePr>
            <a:graphicFrameLocks/>
          </p:cNvGraphicFramePr>
          <p:nvPr>
            <p:extLst>
              <p:ext uri="{D42A27DB-BD31-4B8C-83A1-F6EECF244321}">
                <p14:modId xmlns:p14="http://schemas.microsoft.com/office/powerpoint/2010/main" val="3534979031"/>
              </p:ext>
            </p:extLst>
          </p:nvPr>
        </p:nvGraphicFramePr>
        <p:xfrm>
          <a:off x="6108700" y="1716674"/>
          <a:ext cx="60833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D9AEB23-6BF6-3AAB-0236-9F3C4E18757E}"/>
              </a:ext>
            </a:extLst>
          </p:cNvPr>
          <p:cNvSpPr txBox="1"/>
          <p:nvPr/>
        </p:nvSpPr>
        <p:spPr>
          <a:xfrm>
            <a:off x="7599845" y="1126394"/>
            <a:ext cx="3279914" cy="492443"/>
          </a:xfrm>
          <a:prstGeom prst="rect">
            <a:avLst/>
          </a:prstGeom>
          <a:noFill/>
        </p:spPr>
        <p:txBody>
          <a:bodyPr wrap="square" rtlCol="0">
            <a:spAutoFit/>
          </a:bodyPr>
          <a:lstStyle/>
          <a:p>
            <a:pPr algn="ctr"/>
            <a:r>
              <a:rPr lang="lv-LV" sz="1300" b="1" dirty="0">
                <a:solidFill>
                  <a:srgbClr val="4C8264"/>
                </a:solidFill>
                <a:latin typeface="Arial" panose="020B0604020202020204" pitchFamily="34" charset="0"/>
                <a:cs typeface="Arial" panose="020B0604020202020204" pitchFamily="34" charset="0"/>
              </a:rPr>
              <a:t>Pēdējo 2 gadu laikā, risinot attiecīgos jautājumus:</a:t>
            </a:r>
          </a:p>
        </p:txBody>
      </p:sp>
      <p:sp>
        <p:nvSpPr>
          <p:cNvPr id="9" name="Text Box 10">
            <a:extLst>
              <a:ext uri="{FF2B5EF4-FFF2-40B4-BE49-F238E27FC236}">
                <a16:creationId xmlns:a16="http://schemas.microsoft.com/office/drawing/2014/main" id="{2C75000F-E8B0-FFDC-757C-8A598110C3B1}"/>
              </a:ext>
            </a:extLst>
          </p:cNvPr>
          <p:cNvSpPr txBox="1">
            <a:spLocks noChangeArrowheads="1"/>
          </p:cNvSpPr>
          <p:nvPr/>
        </p:nvSpPr>
        <p:spPr bwMode="auto">
          <a:xfrm>
            <a:off x="3319669" y="5998003"/>
            <a:ext cx="7416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99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A85FE-2A5E-71A4-D098-664FAB557EFA}"/>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9962D8DE-084F-B4DF-5D35-B4B535CB1799}"/>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1.2. </a:t>
            </a:r>
            <a:r>
              <a:rPr lang="lv-LV" sz="2400" b="1" dirty="0">
                <a:solidFill>
                  <a:srgbClr val="4C8264"/>
                </a:solidFill>
                <a:latin typeface="Arial" panose="020B0604020202020204" pitchFamily="34" charset="0"/>
                <a:cs typeface="Arial" panose="020B0604020202020204" pitchFamily="34" charset="0"/>
              </a:rPr>
              <a:t>Dažādu neoficiālu risinājumu izmantošana jautājumu kārtošanā</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EE2AB713-B12B-47D3-5209-B095584A9AAA}"/>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K1b. Vai Jums nācās izmantot kādu/-us no uzskaitītajiem paņēmieniem, lai nokārtotu šo jautājumu?</a:t>
            </a:r>
          </a:p>
        </p:txBody>
      </p:sp>
      <p:sp>
        <p:nvSpPr>
          <p:cNvPr id="2" name="Text Box 10">
            <a:extLst>
              <a:ext uri="{FF2B5EF4-FFF2-40B4-BE49-F238E27FC236}">
                <a16:creationId xmlns:a16="http://schemas.microsoft.com/office/drawing/2014/main" id="{244D2661-8473-C263-ABBA-C6CEC08D7E16}"/>
              </a:ext>
            </a:extLst>
          </p:cNvPr>
          <p:cNvSpPr txBox="1">
            <a:spLocks noChangeArrowheads="1"/>
          </p:cNvSpPr>
          <p:nvPr/>
        </p:nvSpPr>
        <p:spPr bwMode="auto">
          <a:xfrm>
            <a:off x="10056440" y="56889"/>
            <a:ext cx="2088000"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noProof="1">
                <a:solidFill>
                  <a:srgbClr val="4C8264"/>
                </a:solidFill>
                <a:latin typeface="Arial" panose="020B0604020202020204" pitchFamily="34" charset="0"/>
                <a:cs typeface="Arial" panose="020B0604020202020204" pitchFamily="34" charset="0"/>
              </a:rPr>
              <a:t>Rezultāti sociāldemogrāfiskajās grupās</a:t>
            </a:r>
          </a:p>
        </p:txBody>
      </p:sp>
      <p:graphicFrame>
        <p:nvGraphicFramePr>
          <p:cNvPr id="3" name="Chart 2">
            <a:extLst>
              <a:ext uri="{FF2B5EF4-FFF2-40B4-BE49-F238E27FC236}">
                <a16:creationId xmlns:a16="http://schemas.microsoft.com/office/drawing/2014/main" id="{A2D075FE-4A0B-4724-A780-284BE5FE2858}"/>
              </a:ext>
            </a:extLst>
          </p:cNvPr>
          <p:cNvGraphicFramePr>
            <a:graphicFrameLocks/>
          </p:cNvGraphicFramePr>
          <p:nvPr>
            <p:extLst>
              <p:ext uri="{D42A27DB-BD31-4B8C-83A1-F6EECF244321}">
                <p14:modId xmlns:p14="http://schemas.microsoft.com/office/powerpoint/2010/main" val="1481334392"/>
              </p:ext>
            </p:extLst>
          </p:nvPr>
        </p:nvGraphicFramePr>
        <p:xfrm>
          <a:off x="2749550" y="613776"/>
          <a:ext cx="6692900" cy="624422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EB0578E-37EB-E7E1-3E4F-233583A842F2}"/>
              </a:ext>
            </a:extLst>
          </p:cNvPr>
          <p:cNvSpPr txBox="1"/>
          <p:nvPr/>
        </p:nvSpPr>
        <p:spPr>
          <a:xfrm>
            <a:off x="99390" y="948923"/>
            <a:ext cx="2504661" cy="1092607"/>
          </a:xfrm>
          <a:prstGeom prst="rect">
            <a:avLst/>
          </a:prstGeom>
          <a:noFill/>
        </p:spPr>
        <p:txBody>
          <a:bodyPr wrap="square" rtlCol="0">
            <a:spAutoFit/>
          </a:bodyPr>
          <a:lstStyle/>
          <a:p>
            <a:pPr algn="ctr"/>
            <a:r>
              <a:rPr lang="lv-LV" sz="1300" b="1" dirty="0">
                <a:solidFill>
                  <a:srgbClr val="4C8264"/>
                </a:solidFill>
                <a:latin typeface="Arial" panose="020B0604020202020204" pitchFamily="34" charset="0"/>
                <a:cs typeface="Arial" panose="020B0604020202020204" pitchFamily="34" charset="0"/>
              </a:rPr>
              <a:t>Pēdējo 2 gadu laikā, risinot attiecīgos jautājumus, veica kādus neoficiālus maksājumus, deva dāvanas vai izmantoja sakarus</a:t>
            </a:r>
          </a:p>
        </p:txBody>
      </p:sp>
      <p:sp>
        <p:nvSpPr>
          <p:cNvPr id="5" name="Text Box 10">
            <a:extLst>
              <a:ext uri="{FF2B5EF4-FFF2-40B4-BE49-F238E27FC236}">
                <a16:creationId xmlns:a16="http://schemas.microsoft.com/office/drawing/2014/main" id="{3711BEAD-82FD-4491-BEB5-26B7C627B480}"/>
              </a:ext>
            </a:extLst>
          </p:cNvPr>
          <p:cNvSpPr txBox="1">
            <a:spLocks noChangeArrowheads="1"/>
          </p:cNvSpPr>
          <p:nvPr/>
        </p:nvSpPr>
        <p:spPr bwMode="auto">
          <a:xfrm>
            <a:off x="7995602" y="6433067"/>
            <a:ext cx="28936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66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E819F-B1C1-EB6E-BD9E-889F9B3D5B1A}"/>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F223CDCA-49F7-524C-DCD8-3557AFFE25B9}"/>
              </a:ext>
            </a:extLst>
          </p:cNvPr>
          <p:cNvSpPr>
            <a:spLocks noGrp="1" noChangeArrowheads="1"/>
          </p:cNvSpPr>
          <p:nvPr>
            <p:ph type="ctrTitle" idx="4294967295"/>
          </p:nvPr>
        </p:nvSpPr>
        <p:spPr>
          <a:xfrm>
            <a:off x="2777625" y="2545354"/>
            <a:ext cx="6492355" cy="623149"/>
          </a:xfrm>
          <a:prstGeom prst="roundRect">
            <a:avLst/>
          </a:prstGeom>
          <a:ln w="19050">
            <a:solidFill>
              <a:srgbClr val="4C8264"/>
            </a:solidFill>
          </a:ln>
          <a:extLst>
            <a:ext uri="{909E8E84-426E-40DD-AFC4-6F175D3DCCD1}">
              <a14:hiddenFill xmlns:a14="http://schemas.microsoft.com/office/drawing/2010/main">
                <a:solidFill>
                  <a:srgbClr val="303D31"/>
                </a:solidFill>
              </a14:hiddenFill>
            </a:ext>
          </a:extLst>
        </p:spPr>
        <p:txBody>
          <a:bodyPr wrap="none" anchorCtr="1">
            <a:spAutoFit/>
          </a:bodyPr>
          <a:lstStyle/>
          <a:p>
            <a:pPr algn="ctr" eaLnBrk="1" hangingPunct="1"/>
            <a:r>
              <a:rPr lang="lv-LV" altLang="lv-LV" sz="3400" b="1" noProof="1">
                <a:solidFill>
                  <a:srgbClr val="4C8264"/>
                </a:solidFill>
                <a:latin typeface="Arial" panose="020B0604020202020204" pitchFamily="34" charset="0"/>
                <a:cs typeface="Arial" panose="020B0604020202020204" pitchFamily="34" charset="0"/>
              </a:rPr>
              <a:t>2. Attieksme pret kukuļdošanu</a:t>
            </a:r>
          </a:p>
        </p:txBody>
      </p:sp>
      <p:sp>
        <p:nvSpPr>
          <p:cNvPr id="33795" name="Text Box 3">
            <a:extLst>
              <a:ext uri="{FF2B5EF4-FFF2-40B4-BE49-F238E27FC236}">
                <a16:creationId xmlns:a16="http://schemas.microsoft.com/office/drawing/2014/main" id="{3662FCBB-E294-A83F-FA0F-8497CF051868}"/>
              </a:ext>
            </a:extLst>
          </p:cNvPr>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Tree>
    <p:extLst>
      <p:ext uri="{BB962C8B-B14F-4D97-AF65-F5344CB8AC3E}">
        <p14:creationId xmlns:p14="http://schemas.microsoft.com/office/powerpoint/2010/main" val="207724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EF90B-FABC-42C6-C7DB-E8C5AAB7A160}"/>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3673C7B5-B6CF-116F-8F6F-BF13C4318759}"/>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2.1. </a:t>
            </a:r>
            <a:r>
              <a:rPr lang="lv-LV" sz="2400" b="1" dirty="0">
                <a:solidFill>
                  <a:srgbClr val="4C8264"/>
                </a:solidFill>
                <a:latin typeface="Arial" panose="020B0604020202020204" pitchFamily="34" charset="0"/>
                <a:cs typeface="Arial" panose="020B0604020202020204" pitchFamily="34" charset="0"/>
              </a:rPr>
              <a:t>Gatavība dot kukuli</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263BF3F1-F97E-F22B-C743-B0A9E7605402}"/>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K3. Vai Jūs personiski esat gatavs/-a dot kukuli valsts amatpersonai, ja tas būtu būtiski Jūsu vai Jūsu radinieku interesēs, un problēma tiktu atrisināta?</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8ADE236B-3CEC-F38F-0393-CAE9406A65DF}"/>
              </a:ext>
            </a:extLst>
          </p:cNvPr>
          <p:cNvSpPr txBox="1">
            <a:spLocks noChangeArrowheads="1"/>
          </p:cNvSpPr>
          <p:nvPr/>
        </p:nvSpPr>
        <p:spPr bwMode="auto">
          <a:xfrm>
            <a:off x="1916292" y="1454834"/>
            <a:ext cx="2052024" cy="307777"/>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2025. gada dati</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5C64FDB4-2EE4-4454-B73C-6D2A7904BE7A}"/>
              </a:ext>
            </a:extLst>
          </p:cNvPr>
          <p:cNvGraphicFramePr>
            <a:graphicFrameLocks/>
          </p:cNvGraphicFramePr>
          <p:nvPr>
            <p:extLst>
              <p:ext uri="{D42A27DB-BD31-4B8C-83A1-F6EECF244321}">
                <p14:modId xmlns:p14="http://schemas.microsoft.com/office/powerpoint/2010/main" val="4065082087"/>
              </p:ext>
            </p:extLst>
          </p:nvPr>
        </p:nvGraphicFramePr>
        <p:xfrm>
          <a:off x="119407" y="1913193"/>
          <a:ext cx="5492750" cy="32067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D12B2764-F43A-5E2C-BE80-35A32F97A4AC}"/>
              </a:ext>
            </a:extLst>
          </p:cNvPr>
          <p:cNvSpPr txBox="1"/>
          <p:nvPr/>
        </p:nvSpPr>
        <p:spPr>
          <a:xfrm>
            <a:off x="5286927" y="2760918"/>
            <a:ext cx="882650" cy="7556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1400" kern="1200" dirty="0">
                <a:solidFill>
                  <a:srgbClr val="4C8264"/>
                </a:solidFill>
                <a:latin typeface="Arial" panose="020B0604020202020204" pitchFamily="34" charset="0"/>
                <a:cs typeface="Arial" panose="020B0604020202020204" pitchFamily="34" charset="0"/>
              </a:rPr>
              <a:t>Kopumā jā</a:t>
            </a:r>
          </a:p>
          <a:p>
            <a:pPr algn="ctr"/>
            <a:r>
              <a:rPr lang="lv-LV" sz="1400" b="1" dirty="0">
                <a:solidFill>
                  <a:srgbClr val="4C8264"/>
                </a:solidFill>
                <a:latin typeface="Arial" panose="020B0604020202020204" pitchFamily="34" charset="0"/>
                <a:cs typeface="Arial" panose="020B0604020202020204" pitchFamily="34" charset="0"/>
              </a:rPr>
              <a:t>24</a:t>
            </a:r>
            <a:r>
              <a:rPr lang="lv-LV" sz="1400" b="1" kern="1200" dirty="0">
                <a:solidFill>
                  <a:srgbClr val="4C8264"/>
                </a:solidFill>
                <a:latin typeface="Arial" panose="020B0604020202020204" pitchFamily="34" charset="0"/>
                <a:cs typeface="Arial" panose="020B0604020202020204" pitchFamily="34" charset="0"/>
              </a:rPr>
              <a:t>%</a:t>
            </a:r>
          </a:p>
        </p:txBody>
      </p:sp>
      <p:sp>
        <p:nvSpPr>
          <p:cNvPr id="5" name="Text Box 10">
            <a:extLst>
              <a:ext uri="{FF2B5EF4-FFF2-40B4-BE49-F238E27FC236}">
                <a16:creationId xmlns:a16="http://schemas.microsoft.com/office/drawing/2014/main" id="{4F377220-3098-9F2B-E790-4FA43E2C42D5}"/>
              </a:ext>
            </a:extLst>
          </p:cNvPr>
          <p:cNvSpPr txBox="1">
            <a:spLocks noChangeArrowheads="1"/>
          </p:cNvSpPr>
          <p:nvPr/>
        </p:nvSpPr>
        <p:spPr bwMode="auto">
          <a:xfrm>
            <a:off x="1418934" y="5578302"/>
            <a:ext cx="28936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a:t>
            </a:r>
            <a:r>
              <a:rPr lang="lv-LV" altLang="en-US" sz="1000" i="1" noProof="1">
                <a:latin typeface="Arial" panose="020B0604020202020204" pitchFamily="34" charset="0"/>
                <a:cs typeface="Arial" panose="020B0604020202020204" pitchFamily="34" charset="0"/>
              </a:rPr>
              <a:t>, n=1006</a:t>
            </a:r>
          </a:p>
        </p:txBody>
      </p:sp>
      <p:graphicFrame>
        <p:nvGraphicFramePr>
          <p:cNvPr id="6" name="Chart 5">
            <a:extLst>
              <a:ext uri="{FF2B5EF4-FFF2-40B4-BE49-F238E27FC236}">
                <a16:creationId xmlns:a16="http://schemas.microsoft.com/office/drawing/2014/main" id="{1277A913-72EB-4751-B94A-2833DBD66073}"/>
              </a:ext>
            </a:extLst>
          </p:cNvPr>
          <p:cNvGraphicFramePr>
            <a:graphicFrameLocks/>
          </p:cNvGraphicFramePr>
          <p:nvPr>
            <p:extLst>
              <p:ext uri="{D42A27DB-BD31-4B8C-83A1-F6EECF244321}">
                <p14:modId xmlns:p14="http://schemas.microsoft.com/office/powerpoint/2010/main" val="131507782"/>
              </p:ext>
            </p:extLst>
          </p:nvPr>
        </p:nvGraphicFramePr>
        <p:xfrm>
          <a:off x="6927573" y="1819275"/>
          <a:ext cx="5138671" cy="321945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10">
            <a:extLst>
              <a:ext uri="{FF2B5EF4-FFF2-40B4-BE49-F238E27FC236}">
                <a16:creationId xmlns:a16="http://schemas.microsoft.com/office/drawing/2014/main" id="{75EB5AD5-41AC-44B5-9B41-A52759877C93}"/>
              </a:ext>
            </a:extLst>
          </p:cNvPr>
          <p:cNvSpPr txBox="1">
            <a:spLocks noChangeArrowheads="1"/>
          </p:cNvSpPr>
          <p:nvPr/>
        </p:nvSpPr>
        <p:spPr bwMode="auto">
          <a:xfrm>
            <a:off x="8188757" y="5554775"/>
            <a:ext cx="28936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
        <p:nvSpPr>
          <p:cNvPr id="8" name="Text Box 10">
            <a:extLst>
              <a:ext uri="{FF2B5EF4-FFF2-40B4-BE49-F238E27FC236}">
                <a16:creationId xmlns:a16="http://schemas.microsoft.com/office/drawing/2014/main" id="{4ADCF2C8-4757-590B-7C95-B63B86152E66}"/>
              </a:ext>
            </a:extLst>
          </p:cNvPr>
          <p:cNvSpPr txBox="1">
            <a:spLocks noChangeArrowheads="1"/>
          </p:cNvSpPr>
          <p:nvPr/>
        </p:nvSpPr>
        <p:spPr bwMode="auto">
          <a:xfrm>
            <a:off x="8609592" y="1347112"/>
            <a:ext cx="2052024" cy="52322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 </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(2021.-2025.)</a:t>
            </a:r>
            <a:endParaRPr lang="en-GB" altLang="lv-LV" sz="1400" b="1" noProof="1">
              <a:solidFill>
                <a:srgbClr val="4C8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64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CDBC6-D5B9-96C4-97E9-317E91B34D81}"/>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46658ACF-6009-C339-314B-6592856A5611}"/>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2.1. </a:t>
            </a:r>
            <a:r>
              <a:rPr lang="lv-LV" sz="2400" b="1" dirty="0">
                <a:solidFill>
                  <a:srgbClr val="4C8264"/>
                </a:solidFill>
                <a:latin typeface="Arial" panose="020B0604020202020204" pitchFamily="34" charset="0"/>
                <a:cs typeface="Arial" panose="020B0604020202020204" pitchFamily="34" charset="0"/>
              </a:rPr>
              <a:t>Gatavība dot kukuli</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6FCEC2F2-B125-2429-F6FE-5B05F566FB66}"/>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K3. Vai Jūs personiski esat gatavs/-a dot kukuli valsts amatpersonai, ja tas būtu būtiski Jūsu vai Jūsu radinieku interesēs un problēma tiktu atrisināta?</a:t>
            </a:r>
            <a:endParaRPr lang="lv-LV" sz="1300" i="1" noProof="1">
              <a:latin typeface="Arial" panose="020B0604020202020204" pitchFamily="34" charset="0"/>
              <a:cs typeface="Arial" panose="020B0604020202020204" pitchFamily="34" charset="0"/>
            </a:endParaRPr>
          </a:p>
        </p:txBody>
      </p:sp>
      <p:sp>
        <p:nvSpPr>
          <p:cNvPr id="2" name="Text Box 10">
            <a:extLst>
              <a:ext uri="{FF2B5EF4-FFF2-40B4-BE49-F238E27FC236}">
                <a16:creationId xmlns:a16="http://schemas.microsoft.com/office/drawing/2014/main" id="{D0611753-8660-C508-232B-A756C56F3CAC}"/>
              </a:ext>
            </a:extLst>
          </p:cNvPr>
          <p:cNvSpPr txBox="1">
            <a:spLocks noChangeArrowheads="1"/>
          </p:cNvSpPr>
          <p:nvPr/>
        </p:nvSpPr>
        <p:spPr bwMode="auto">
          <a:xfrm>
            <a:off x="10056440" y="56889"/>
            <a:ext cx="2088000"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noProof="1">
                <a:solidFill>
                  <a:srgbClr val="4C8264"/>
                </a:solidFill>
                <a:latin typeface="Arial" panose="020B0604020202020204" pitchFamily="34" charset="0"/>
                <a:cs typeface="Arial" panose="020B0604020202020204" pitchFamily="34" charset="0"/>
              </a:rPr>
              <a:t>Rezultāti sociāldemogrāfiskajās grupās</a:t>
            </a:r>
          </a:p>
        </p:txBody>
      </p:sp>
      <p:graphicFrame>
        <p:nvGraphicFramePr>
          <p:cNvPr id="3" name="Chart 2">
            <a:extLst>
              <a:ext uri="{FF2B5EF4-FFF2-40B4-BE49-F238E27FC236}">
                <a16:creationId xmlns:a16="http://schemas.microsoft.com/office/drawing/2014/main" id="{B781BDB2-4EA6-47F6-B372-892D4B3D6A19}"/>
              </a:ext>
            </a:extLst>
          </p:cNvPr>
          <p:cNvGraphicFramePr>
            <a:graphicFrameLocks/>
          </p:cNvGraphicFramePr>
          <p:nvPr>
            <p:extLst>
              <p:ext uri="{D42A27DB-BD31-4B8C-83A1-F6EECF244321}">
                <p14:modId xmlns:p14="http://schemas.microsoft.com/office/powerpoint/2010/main" val="4263961511"/>
              </p:ext>
            </p:extLst>
          </p:nvPr>
        </p:nvGraphicFramePr>
        <p:xfrm>
          <a:off x="1209813" y="1059499"/>
          <a:ext cx="8559800" cy="536160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0">
            <a:extLst>
              <a:ext uri="{FF2B5EF4-FFF2-40B4-BE49-F238E27FC236}">
                <a16:creationId xmlns:a16="http://schemas.microsoft.com/office/drawing/2014/main" id="{67B7D8C6-61AA-9CCE-C6FB-2C33AB1F5108}"/>
              </a:ext>
            </a:extLst>
          </p:cNvPr>
          <p:cNvSpPr txBox="1">
            <a:spLocks noChangeArrowheads="1"/>
          </p:cNvSpPr>
          <p:nvPr/>
        </p:nvSpPr>
        <p:spPr bwMode="auto">
          <a:xfrm>
            <a:off x="4382070" y="6532812"/>
            <a:ext cx="28936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90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5346" y="1567262"/>
            <a:ext cx="8341308" cy="3970318"/>
          </a:xfrm>
          <a:prstGeom prst="rect">
            <a:avLst/>
          </a:prstGeom>
          <a:noFill/>
        </p:spPr>
        <p:txBody>
          <a:bodyPr wrap="square" rtlCol="0">
            <a:spAutoFit/>
          </a:bodyPr>
          <a:lstStyle/>
          <a:p>
            <a:r>
              <a:rPr lang="lv-LV" dirty="0">
                <a:latin typeface="Arial" panose="020B0604020202020204" pitchFamily="34" charset="0"/>
                <a:cs typeface="Arial" panose="020B0604020202020204" pitchFamily="34" charset="0"/>
              </a:rPr>
              <a:t>Pētījuma apraksts</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3</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Respondentu profils</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4                                                                                                                     </a:t>
            </a:r>
          </a:p>
          <a:p>
            <a:endParaRPr lang="lv-LV" dirty="0">
              <a:latin typeface="Arial" panose="020B0604020202020204" pitchFamily="34" charset="0"/>
              <a:cs typeface="Arial" panose="020B0604020202020204" pitchFamily="34" charset="0"/>
            </a:endParaRPr>
          </a:p>
          <a:p>
            <a:r>
              <a:rPr lang="lv-LV" dirty="0">
                <a:latin typeface="Arial" panose="020B0604020202020204" pitchFamily="34" charset="0"/>
                <a:cs typeface="Arial" panose="020B0604020202020204" pitchFamily="34" charset="0"/>
              </a:rPr>
              <a:t>GALVENIE SECINĀJUMI</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5</a:t>
            </a:r>
          </a:p>
          <a:p>
            <a:endParaRPr lang="lv-LV" dirty="0">
              <a:latin typeface="Arial" panose="020B0604020202020204" pitchFamily="34" charset="0"/>
              <a:cs typeface="Arial" panose="020B0604020202020204" pitchFamily="34" charset="0"/>
            </a:endParaRPr>
          </a:p>
          <a:p>
            <a:r>
              <a:rPr lang="lv-LV" dirty="0">
                <a:latin typeface="Arial" panose="020B0604020202020204" pitchFamily="34" charset="0"/>
                <a:cs typeface="Arial" panose="020B0604020202020204" pitchFamily="34" charset="0"/>
              </a:rPr>
              <a:t>REZULTĀTI </a:t>
            </a:r>
          </a:p>
          <a:p>
            <a:r>
              <a:rPr lang="lv-LV" dirty="0">
                <a:latin typeface="Arial" panose="020B0604020202020204" pitchFamily="34" charset="0"/>
                <a:cs typeface="Arial" panose="020B0604020202020204" pitchFamily="34" charset="0"/>
              </a:rPr>
              <a:t>1. Personīgā saskarsme ar korupciju</a:t>
            </a:r>
          </a:p>
          <a:p>
            <a:r>
              <a:rPr lang="lv-LV" dirty="0">
                <a:latin typeface="Arial" panose="020B0604020202020204" pitchFamily="34" charset="0"/>
                <a:cs typeface="Arial" panose="020B0604020202020204" pitchFamily="34" charset="0"/>
              </a:rPr>
              <a:t>	1.1. Dažādu jautājumu risināšana pēdējo 2 gadu laikā</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12</a:t>
            </a:r>
          </a:p>
          <a:p>
            <a:r>
              <a:rPr lang="lv-LV" dirty="0">
                <a:latin typeface="Arial" panose="020B0604020202020204" pitchFamily="34" charset="0"/>
                <a:cs typeface="Arial" panose="020B0604020202020204" pitchFamily="34" charset="0"/>
              </a:rPr>
              <a:t>	1.2. Dažādu neoficiālu risinājumu izmantošana jautājumu kārtošanā	</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13</a:t>
            </a:r>
          </a:p>
          <a:p>
            <a:r>
              <a:rPr lang="lv-LV" dirty="0">
                <a:latin typeface="Arial" panose="020B0604020202020204" pitchFamily="34" charset="0"/>
                <a:cs typeface="Arial" panose="020B0604020202020204" pitchFamily="34" charset="0"/>
              </a:rPr>
              <a:t>2. Attieksme pret kukuļdošanu</a:t>
            </a:r>
            <a:r>
              <a:rPr lang="lv-LV" u="sng" dirty="0">
                <a:latin typeface="Arial" panose="020B0604020202020204" pitchFamily="34" charset="0"/>
                <a:cs typeface="Arial" panose="020B0604020202020204" pitchFamily="34" charset="0"/>
              </a:rPr>
              <a:t>                 </a:t>
            </a:r>
            <a:endParaRPr lang="lv-LV" dirty="0">
              <a:latin typeface="Arial" panose="020B0604020202020204" pitchFamily="34" charset="0"/>
              <a:cs typeface="Arial" panose="020B0604020202020204" pitchFamily="34" charset="0"/>
            </a:endParaRPr>
          </a:p>
          <a:p>
            <a:r>
              <a:rPr lang="lv-LV" dirty="0">
                <a:latin typeface="Arial" panose="020B0604020202020204" pitchFamily="34" charset="0"/>
                <a:cs typeface="Arial" panose="020B0604020202020204" pitchFamily="34" charset="0"/>
              </a:rPr>
              <a:t>	2.1. Gatavība dot kukuli</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18</a:t>
            </a:r>
          </a:p>
          <a:p>
            <a:r>
              <a:rPr lang="lv-LV" dirty="0">
                <a:latin typeface="Arial" panose="020B0604020202020204" pitchFamily="34" charset="0"/>
                <a:cs typeface="Arial" panose="020B0604020202020204" pitchFamily="34" charset="0"/>
              </a:rPr>
              <a:t>       	2.2. Iemesli dot kukuli</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20</a:t>
            </a:r>
          </a:p>
          <a:p>
            <a:r>
              <a:rPr lang="lv-LV" dirty="0">
                <a:latin typeface="Arial" panose="020B0604020202020204" pitchFamily="34" charset="0"/>
                <a:cs typeface="Arial" panose="020B0604020202020204" pitchFamily="34" charset="0"/>
              </a:rPr>
              <a:t>	2.3. Barjeras kukuļdošanai	</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22</a:t>
            </a:r>
          </a:p>
          <a:p>
            <a:r>
              <a:rPr lang="lv-LV" dirty="0">
                <a:latin typeface="Arial" panose="020B0604020202020204" pitchFamily="34" charset="0"/>
                <a:cs typeface="Arial" panose="020B0604020202020204" pitchFamily="34" charset="0"/>
              </a:rPr>
              <a:t>	2.4. Rīcība korupcijas gadījumā</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24</a:t>
            </a:r>
          </a:p>
          <a:p>
            <a:r>
              <a:rPr lang="lv-LV" dirty="0">
                <a:latin typeface="Arial" panose="020B0604020202020204" pitchFamily="34" charset="0"/>
                <a:cs typeface="Arial" panose="020B0604020202020204" pitchFamily="34" charset="0"/>
              </a:rPr>
              <a:t>3. Priekšstati par dažādu pasākumu nepieciešamību korupcijas mazināšanai</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29</a:t>
            </a:r>
          </a:p>
          <a:p>
            <a:r>
              <a:rPr lang="lv-LV" dirty="0">
                <a:latin typeface="Arial" panose="020B0604020202020204" pitchFamily="34" charset="0"/>
                <a:cs typeface="Arial" panose="020B0604020202020204" pitchFamily="34" charset="0"/>
              </a:rPr>
              <a:t>4. Priekšstati par korupcijas līmeņa attīstību valsts pārvaldē pēdējo 4 gadu laikā</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33</a:t>
            </a:r>
          </a:p>
          <a:p>
            <a:r>
              <a:rPr lang="lv-LV" dirty="0">
                <a:latin typeface="Arial" panose="020B0604020202020204" pitchFamily="34" charset="0"/>
                <a:cs typeface="Arial" panose="020B0604020202020204" pitchFamily="34" charset="0"/>
              </a:rPr>
              <a:t>5. Dažādu institūciju godīguma vērtējums</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37</a:t>
            </a:r>
          </a:p>
          <a:p>
            <a:endParaRPr lang="lv-LV" dirty="0">
              <a:latin typeface="Arial" panose="020B0604020202020204" pitchFamily="34" charset="0"/>
              <a:cs typeface="Arial" panose="020B0604020202020204" pitchFamily="34" charset="0"/>
            </a:endParaRPr>
          </a:p>
          <a:p>
            <a:r>
              <a:rPr lang="lv-LV" dirty="0">
                <a:latin typeface="Arial" panose="020B0604020202020204" pitchFamily="34" charset="0"/>
                <a:cs typeface="Arial" panose="020B0604020202020204" pitchFamily="34" charset="0"/>
              </a:rPr>
              <a:t>PIELIKUMS</a:t>
            </a:r>
          </a:p>
          <a:p>
            <a:r>
              <a:rPr lang="lv-LV" dirty="0">
                <a:latin typeface="Arial" panose="020B0604020202020204" pitchFamily="34" charset="0"/>
                <a:cs typeface="Arial" panose="020B0604020202020204" pitchFamily="34" charset="0"/>
              </a:rPr>
              <a:t>Aptaujas anketa</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45</a:t>
            </a:r>
          </a:p>
          <a:p>
            <a:r>
              <a:rPr lang="lv-LV" dirty="0">
                <a:latin typeface="Arial" panose="020B0604020202020204" pitchFamily="34" charset="0"/>
                <a:cs typeface="Arial" panose="020B0604020202020204" pitchFamily="34" charset="0"/>
              </a:rPr>
              <a:t>Statistiskās kļūdas novērtēšanas tabula</a:t>
            </a:r>
            <a:r>
              <a:rPr lang="lv-LV" u="sng"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49</a:t>
            </a:r>
            <a:endParaRPr lang="en-US" dirty="0"/>
          </a:p>
        </p:txBody>
      </p:sp>
      <p:sp>
        <p:nvSpPr>
          <p:cNvPr id="4" name="Rectangle 2">
            <a:extLst>
              <a:ext uri="{FF2B5EF4-FFF2-40B4-BE49-F238E27FC236}">
                <a16:creationId xmlns:a16="http://schemas.microsoft.com/office/drawing/2014/main" id="{A03FF49C-9885-9D34-A875-4C6497D989C2}"/>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Saturs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0E1FF-D975-BF08-512D-96F4C22D7569}"/>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3C2BECCA-79B1-5D46-CD56-9DC7DDE10E83}"/>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2.2. </a:t>
            </a:r>
            <a:r>
              <a:rPr lang="lv-LV" sz="2400" b="1" dirty="0">
                <a:solidFill>
                  <a:srgbClr val="4C8264"/>
                </a:solidFill>
                <a:latin typeface="Arial" panose="020B0604020202020204" pitchFamily="34" charset="0"/>
                <a:cs typeface="Arial" panose="020B0604020202020204" pitchFamily="34" charset="0"/>
              </a:rPr>
              <a:t>Iemesli dot kukuli</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A147512A-9A13-A846-ADBB-51596F763084}"/>
              </a:ext>
            </a:extLst>
          </p:cNvPr>
          <p:cNvSpPr txBox="1">
            <a:spLocks noChangeArrowheads="1"/>
          </p:cNvSpPr>
          <p:nvPr/>
        </p:nvSpPr>
        <p:spPr bwMode="auto">
          <a:xfrm>
            <a:off x="715616" y="613776"/>
            <a:ext cx="934082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K4. Pastāv dažādi uzskati par to, kāpēc valsts un pašvaldību iestāžu apmeklētāji vispār dod kukuli vai dāvanu. Zemāk ir norādīti vairāki iespējamie iemesli. Lūdzu, norādiet tos iemeslus, kuru dēļ Jūs personiski varētu izšķirties dot kukuli kādai valsts amatpersonai.</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14D74ED9-78F1-5FD1-F232-CAE3E079A59E}"/>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2021-2025</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05D70DDD-F35C-413F-B5FF-9B95BBF63C9F}"/>
              </a:ext>
            </a:extLst>
          </p:cNvPr>
          <p:cNvGraphicFramePr>
            <a:graphicFrameLocks/>
          </p:cNvGraphicFramePr>
          <p:nvPr>
            <p:extLst>
              <p:ext uri="{D42A27DB-BD31-4B8C-83A1-F6EECF244321}">
                <p14:modId xmlns:p14="http://schemas.microsoft.com/office/powerpoint/2010/main" val="669803112"/>
              </p:ext>
            </p:extLst>
          </p:nvPr>
        </p:nvGraphicFramePr>
        <p:xfrm>
          <a:off x="715615" y="1053548"/>
          <a:ext cx="6718300" cy="5190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4FEAD494-8FC2-4C8E-A177-0C0C362C7D2B}"/>
              </a:ext>
            </a:extLst>
          </p:cNvPr>
          <p:cNvGraphicFramePr>
            <a:graphicFrameLocks/>
          </p:cNvGraphicFramePr>
          <p:nvPr>
            <p:extLst>
              <p:ext uri="{D42A27DB-BD31-4B8C-83A1-F6EECF244321}">
                <p14:modId xmlns:p14="http://schemas.microsoft.com/office/powerpoint/2010/main" val="637220509"/>
              </p:ext>
            </p:extLst>
          </p:nvPr>
        </p:nvGraphicFramePr>
        <p:xfrm>
          <a:off x="6280702" y="1161121"/>
          <a:ext cx="4895850" cy="464566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1">
            <a:extLst>
              <a:ext uri="{FF2B5EF4-FFF2-40B4-BE49-F238E27FC236}">
                <a16:creationId xmlns:a16="http://schemas.microsoft.com/office/drawing/2014/main" id="{E8B2A9CF-52EB-7421-F004-75AEDC0E27F7}"/>
              </a:ext>
            </a:extLst>
          </p:cNvPr>
          <p:cNvSpPr txBox="1"/>
          <p:nvPr/>
        </p:nvSpPr>
        <p:spPr>
          <a:xfrm>
            <a:off x="9595955" y="3790458"/>
            <a:ext cx="2374900" cy="749300"/>
          </a:xfrm>
          <a:prstGeom prst="rect">
            <a:avLst/>
          </a:prstGeom>
          <a:ln>
            <a:solidFill>
              <a:srgbClr val="0F552E"/>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sz="1000" b="1" kern="1200" dirty="0">
                <a:solidFill>
                  <a:srgbClr val="4C8264"/>
                </a:solidFill>
                <a:latin typeface="Arial" panose="020B0604020202020204" pitchFamily="34" charset="0"/>
                <a:cs typeface="Arial" panose="020B0604020202020204" pitchFamily="34" charset="0"/>
              </a:rPr>
              <a:t>Atbilžu varianta "Cits" atšifrējums 2025. gadā:</a:t>
            </a:r>
            <a:r>
              <a:rPr lang="lv-LV" sz="1000" kern="1200" dirty="0">
                <a:solidFill>
                  <a:sysClr val="windowText" lastClr="000000"/>
                </a:solidFill>
                <a:latin typeface="Arial" panose="020B0604020202020204" pitchFamily="34" charset="0"/>
                <a:cs typeface="Arial" panose="020B0604020202020204" pitchFamily="34" charset="0"/>
              </a:rPr>
              <a:t> </a:t>
            </a:r>
          </a:p>
          <a:p>
            <a:r>
              <a:rPr lang="lv-LV" sz="1000" u="sng" kern="1200" dirty="0">
                <a:solidFill>
                  <a:sysClr val="windowText" lastClr="000000"/>
                </a:solidFill>
                <a:latin typeface="Arial" panose="020B0604020202020204" pitchFamily="34" charset="0"/>
                <a:cs typeface="Arial" panose="020B0604020202020204" pitchFamily="34" charset="0"/>
              </a:rPr>
              <a:t>Minēts 15 reizes:</a:t>
            </a:r>
            <a:r>
              <a:rPr lang="lv-LV" sz="1000" kern="1200" dirty="0">
                <a:solidFill>
                  <a:sysClr val="windowText" lastClr="000000"/>
                </a:solidFill>
                <a:latin typeface="Arial" panose="020B0604020202020204" pitchFamily="34" charset="0"/>
                <a:cs typeface="Arial" panose="020B0604020202020204" pitchFamily="34" charset="0"/>
              </a:rPr>
              <a:t> tikai dzīvības/nāves</a:t>
            </a:r>
            <a:r>
              <a:rPr lang="lv-LV" sz="1000" kern="1200" baseline="0" dirty="0">
                <a:solidFill>
                  <a:sysClr val="windowText" lastClr="000000"/>
                </a:solidFill>
                <a:latin typeface="Arial" panose="020B0604020202020204" pitchFamily="34" charset="0"/>
                <a:cs typeface="Arial" panose="020B0604020202020204" pitchFamily="34" charset="0"/>
              </a:rPr>
              <a:t> jautājumā / ļoti kritiskā situācijā</a:t>
            </a:r>
            <a:r>
              <a:rPr lang="lv-LV" sz="1000" kern="1200" dirty="0">
                <a:solidFill>
                  <a:sysClr val="windowText" lastClr="000000"/>
                </a:solidFill>
                <a:latin typeface="Arial" panose="020B0604020202020204" pitchFamily="34" charset="0"/>
                <a:cs typeface="Arial" panose="020B0604020202020204" pitchFamily="34" charset="0"/>
              </a:rPr>
              <a:t> </a:t>
            </a:r>
          </a:p>
        </p:txBody>
      </p:sp>
      <p:cxnSp>
        <p:nvCxnSpPr>
          <p:cNvPr id="6" name="Straight Arrow Connector 5">
            <a:extLst>
              <a:ext uri="{FF2B5EF4-FFF2-40B4-BE49-F238E27FC236}">
                <a16:creationId xmlns:a16="http://schemas.microsoft.com/office/drawing/2014/main" id="{770BA67D-4B47-E513-0890-2127473F6A73}"/>
              </a:ext>
            </a:extLst>
          </p:cNvPr>
          <p:cNvCxnSpPr>
            <a:cxnSpLocks/>
          </p:cNvCxnSpPr>
          <p:nvPr/>
        </p:nvCxnSpPr>
        <p:spPr>
          <a:xfrm>
            <a:off x="8728627" y="4165108"/>
            <a:ext cx="763243" cy="0"/>
          </a:xfrm>
          <a:prstGeom prst="straightConnector1">
            <a:avLst/>
          </a:prstGeom>
          <a:ln w="12700">
            <a:solidFill>
              <a:srgbClr val="0F552E"/>
            </a:solidFill>
            <a:tailEnd type="triangle"/>
          </a:ln>
        </p:spPr>
        <p:style>
          <a:lnRef idx="1">
            <a:schemeClr val="accent1"/>
          </a:lnRef>
          <a:fillRef idx="0">
            <a:schemeClr val="accent1"/>
          </a:fillRef>
          <a:effectRef idx="0">
            <a:schemeClr val="accent1"/>
          </a:effectRef>
          <a:fontRef idx="minor">
            <a:schemeClr val="tx1"/>
          </a:fontRef>
        </p:style>
      </p:cxnSp>
      <p:sp>
        <p:nvSpPr>
          <p:cNvPr id="8" name="Text Box 10">
            <a:extLst>
              <a:ext uri="{FF2B5EF4-FFF2-40B4-BE49-F238E27FC236}">
                <a16:creationId xmlns:a16="http://schemas.microsoft.com/office/drawing/2014/main" id="{D920860D-F304-CCC0-6663-14B68166CE01}"/>
              </a:ext>
            </a:extLst>
          </p:cNvPr>
          <p:cNvSpPr txBox="1">
            <a:spLocks noChangeArrowheads="1"/>
          </p:cNvSpPr>
          <p:nvPr/>
        </p:nvSpPr>
        <p:spPr bwMode="auto">
          <a:xfrm>
            <a:off x="4754341" y="6180551"/>
            <a:ext cx="28936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p:txBody>
      </p:sp>
    </p:spTree>
    <p:extLst>
      <p:ext uri="{BB962C8B-B14F-4D97-AF65-F5344CB8AC3E}">
        <p14:creationId xmlns:p14="http://schemas.microsoft.com/office/powerpoint/2010/main" val="2052465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56092-0D3D-9F07-5854-0DCAB7255C3A}"/>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A23CA268-7EEF-E1AA-4FCB-795AD2422C31}"/>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2.2. </a:t>
            </a:r>
            <a:r>
              <a:rPr lang="lv-LV" sz="2400" b="1" dirty="0">
                <a:solidFill>
                  <a:srgbClr val="4C8264"/>
                </a:solidFill>
                <a:latin typeface="Arial" panose="020B0604020202020204" pitchFamily="34" charset="0"/>
                <a:cs typeface="Arial" panose="020B0604020202020204" pitchFamily="34" charset="0"/>
              </a:rPr>
              <a:t>Iemesli dot kukuli</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36F3A852-E83A-B1BE-5F2D-D110BD4B7E51}"/>
              </a:ext>
            </a:extLst>
          </p:cNvPr>
          <p:cNvSpPr txBox="1">
            <a:spLocks noChangeArrowheads="1"/>
          </p:cNvSpPr>
          <p:nvPr/>
        </p:nvSpPr>
        <p:spPr bwMode="auto">
          <a:xfrm>
            <a:off x="715616" y="613776"/>
            <a:ext cx="934082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K4. Pastāv dažādi uzskati par to, kāpēc valsts un pašvaldību iestāžu apmeklētāji vispār dod kukuli vai dāvanu. Zemāk ir norādīti vairāki iespējamie iemesli. Lūdzu, norādiet tos iemeslus, kuru dēļ Jūs personiski varētu izšķirties dot kukuli kādai valsts amatpersonai.</a:t>
            </a:r>
            <a:endParaRPr lang="lv-LV" sz="1300" i="1" noProof="1">
              <a:latin typeface="Arial" panose="020B0604020202020204" pitchFamily="34" charset="0"/>
              <a:cs typeface="Arial" panose="020B0604020202020204" pitchFamily="34" charset="0"/>
            </a:endParaRPr>
          </a:p>
        </p:txBody>
      </p:sp>
      <p:sp>
        <p:nvSpPr>
          <p:cNvPr id="8" name="Text Box 10">
            <a:extLst>
              <a:ext uri="{FF2B5EF4-FFF2-40B4-BE49-F238E27FC236}">
                <a16:creationId xmlns:a16="http://schemas.microsoft.com/office/drawing/2014/main" id="{69BDA57D-2CDD-D285-3A5A-2E2636603398}"/>
              </a:ext>
            </a:extLst>
          </p:cNvPr>
          <p:cNvSpPr txBox="1">
            <a:spLocks noChangeArrowheads="1"/>
          </p:cNvSpPr>
          <p:nvPr/>
        </p:nvSpPr>
        <p:spPr bwMode="auto">
          <a:xfrm>
            <a:off x="3811718" y="6276243"/>
            <a:ext cx="45685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Grafikā attēloti iemesli, kurus minēja vairāk nekā 20% respondentu</a:t>
            </a:r>
          </a:p>
        </p:txBody>
      </p:sp>
      <p:sp>
        <p:nvSpPr>
          <p:cNvPr id="7" name="Text Box 10">
            <a:extLst>
              <a:ext uri="{FF2B5EF4-FFF2-40B4-BE49-F238E27FC236}">
                <a16:creationId xmlns:a16="http://schemas.microsoft.com/office/drawing/2014/main" id="{6932D6A4-B300-D8F2-AF29-6D0250BCD3CB}"/>
              </a:ext>
            </a:extLst>
          </p:cNvPr>
          <p:cNvSpPr txBox="1">
            <a:spLocks noChangeArrowheads="1"/>
          </p:cNvSpPr>
          <p:nvPr/>
        </p:nvSpPr>
        <p:spPr bwMode="auto">
          <a:xfrm>
            <a:off x="10056440" y="56889"/>
            <a:ext cx="2088000"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noProof="1">
                <a:solidFill>
                  <a:srgbClr val="4C8264"/>
                </a:solidFill>
                <a:latin typeface="Arial" panose="020B0604020202020204" pitchFamily="34" charset="0"/>
                <a:cs typeface="Arial" panose="020B0604020202020204" pitchFamily="34" charset="0"/>
              </a:rPr>
              <a:t>Rezultāti sociāldemogrāfiskajās grupās</a:t>
            </a:r>
          </a:p>
        </p:txBody>
      </p:sp>
      <p:graphicFrame>
        <p:nvGraphicFramePr>
          <p:cNvPr id="9" name="Chart 8">
            <a:extLst>
              <a:ext uri="{FF2B5EF4-FFF2-40B4-BE49-F238E27FC236}">
                <a16:creationId xmlns:a16="http://schemas.microsoft.com/office/drawing/2014/main" id="{5A90B641-69C3-4BAF-BC57-CA6278FCBE79}"/>
              </a:ext>
            </a:extLst>
          </p:cNvPr>
          <p:cNvGraphicFramePr>
            <a:graphicFrameLocks/>
          </p:cNvGraphicFramePr>
          <p:nvPr>
            <p:extLst>
              <p:ext uri="{D42A27DB-BD31-4B8C-83A1-F6EECF244321}">
                <p14:modId xmlns:p14="http://schemas.microsoft.com/office/powerpoint/2010/main" val="3417708963"/>
              </p:ext>
            </p:extLst>
          </p:nvPr>
        </p:nvGraphicFramePr>
        <p:xfrm>
          <a:off x="307975" y="1185103"/>
          <a:ext cx="11576050" cy="5154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2256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2AFBD-31EE-0BA1-99D4-4717342DE7D7}"/>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3535A54E-833F-DD4B-1874-D87E174FFE15}"/>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2.3. Barjeras</a:t>
            </a:r>
            <a:r>
              <a:rPr lang="lv-LV" sz="2400" b="1" dirty="0">
                <a:solidFill>
                  <a:srgbClr val="4C8264"/>
                </a:solidFill>
                <a:latin typeface="Arial" panose="020B0604020202020204" pitchFamily="34" charset="0"/>
                <a:cs typeface="Arial" panose="020B0604020202020204" pitchFamily="34" charset="0"/>
              </a:rPr>
              <a:t> kukuļdošanai</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EBF99BCE-BEB5-FE06-C833-C43902345467}"/>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K5. Lūdzu, norādiet, kas Jūs personiski varētu atturēt dot kukuli valsts vai pašvaldības institūcijas valsts amatpersonai.</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87DA8DBE-E79B-63C7-077A-55986712BB41}"/>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2021-2025</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BFBF4822-F510-5ADB-276E-D0E7B986F067}"/>
              </a:ext>
            </a:extLst>
          </p:cNvPr>
          <p:cNvGraphicFramePr>
            <a:graphicFrameLocks/>
          </p:cNvGraphicFramePr>
          <p:nvPr>
            <p:extLst>
              <p:ext uri="{D42A27DB-BD31-4B8C-83A1-F6EECF244321}">
                <p14:modId xmlns:p14="http://schemas.microsoft.com/office/powerpoint/2010/main" val="1865541607"/>
              </p:ext>
            </p:extLst>
          </p:nvPr>
        </p:nvGraphicFramePr>
        <p:xfrm>
          <a:off x="861392" y="1171573"/>
          <a:ext cx="6076950" cy="51695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DB5108A-AC0D-C69B-9EFE-B3AE4F77C4C9}"/>
              </a:ext>
            </a:extLst>
          </p:cNvPr>
          <p:cNvGraphicFramePr>
            <a:graphicFrameLocks/>
          </p:cNvGraphicFramePr>
          <p:nvPr>
            <p:extLst>
              <p:ext uri="{D42A27DB-BD31-4B8C-83A1-F6EECF244321}">
                <p14:modId xmlns:p14="http://schemas.microsoft.com/office/powerpoint/2010/main" val="2773035300"/>
              </p:ext>
            </p:extLst>
          </p:nvPr>
        </p:nvGraphicFramePr>
        <p:xfrm>
          <a:off x="6400800" y="1171574"/>
          <a:ext cx="5486400" cy="516959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10">
            <a:extLst>
              <a:ext uri="{FF2B5EF4-FFF2-40B4-BE49-F238E27FC236}">
                <a16:creationId xmlns:a16="http://schemas.microsoft.com/office/drawing/2014/main" id="{1F1B7B55-4B7F-9766-3C3A-D08B1068F517}"/>
              </a:ext>
            </a:extLst>
          </p:cNvPr>
          <p:cNvSpPr txBox="1">
            <a:spLocks noChangeArrowheads="1"/>
          </p:cNvSpPr>
          <p:nvPr/>
        </p:nvSpPr>
        <p:spPr bwMode="auto">
          <a:xfrm>
            <a:off x="4754341" y="6180551"/>
            <a:ext cx="28936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p:txBody>
      </p:sp>
    </p:spTree>
    <p:extLst>
      <p:ext uri="{BB962C8B-B14F-4D97-AF65-F5344CB8AC3E}">
        <p14:creationId xmlns:p14="http://schemas.microsoft.com/office/powerpoint/2010/main" val="4027975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28787-3130-1EB0-0F7C-FE07FFF18D2D}"/>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CCC238AF-6304-EF1A-C23A-1789DC4E5CAF}"/>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2.3. Barjeras</a:t>
            </a:r>
            <a:r>
              <a:rPr lang="lv-LV" sz="2400" b="1" dirty="0">
                <a:solidFill>
                  <a:srgbClr val="4C8264"/>
                </a:solidFill>
                <a:latin typeface="Arial" panose="020B0604020202020204" pitchFamily="34" charset="0"/>
                <a:cs typeface="Arial" panose="020B0604020202020204" pitchFamily="34" charset="0"/>
              </a:rPr>
              <a:t> kukuļdošanai</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F3AEC7FE-E059-D301-033E-593D441A51B5}"/>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K5. Lūdzu, norādiet, kas Jūs personiski varētu atturēt dot kukuli valsts vai pašvaldības institūcijas valsts amatpersonai.</a:t>
            </a:r>
            <a:endParaRPr lang="lv-LV" sz="1300" i="1" noProof="1">
              <a:latin typeface="Arial" panose="020B0604020202020204" pitchFamily="34" charset="0"/>
              <a:cs typeface="Arial" panose="020B0604020202020204" pitchFamily="34" charset="0"/>
            </a:endParaRPr>
          </a:p>
        </p:txBody>
      </p:sp>
      <p:sp>
        <p:nvSpPr>
          <p:cNvPr id="2" name="Text Box 10">
            <a:extLst>
              <a:ext uri="{FF2B5EF4-FFF2-40B4-BE49-F238E27FC236}">
                <a16:creationId xmlns:a16="http://schemas.microsoft.com/office/drawing/2014/main" id="{FE3C657B-CF4B-66B7-49FC-341BD5ED55C5}"/>
              </a:ext>
            </a:extLst>
          </p:cNvPr>
          <p:cNvSpPr txBox="1">
            <a:spLocks noChangeArrowheads="1"/>
          </p:cNvSpPr>
          <p:nvPr/>
        </p:nvSpPr>
        <p:spPr bwMode="auto">
          <a:xfrm>
            <a:off x="10056440" y="56889"/>
            <a:ext cx="2088000"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noProof="1">
                <a:solidFill>
                  <a:srgbClr val="4C8264"/>
                </a:solidFill>
                <a:latin typeface="Arial" panose="020B0604020202020204" pitchFamily="34" charset="0"/>
                <a:cs typeface="Arial" panose="020B0604020202020204" pitchFamily="34" charset="0"/>
              </a:rPr>
              <a:t>Rezultāti sociāldemogrāfiskajās grupās</a:t>
            </a:r>
          </a:p>
        </p:txBody>
      </p:sp>
      <p:graphicFrame>
        <p:nvGraphicFramePr>
          <p:cNvPr id="3" name="Chart 2">
            <a:extLst>
              <a:ext uri="{FF2B5EF4-FFF2-40B4-BE49-F238E27FC236}">
                <a16:creationId xmlns:a16="http://schemas.microsoft.com/office/drawing/2014/main" id="{E08B2B2F-C220-4D2E-9ABA-A2479FC1AFF5}"/>
              </a:ext>
            </a:extLst>
          </p:cNvPr>
          <p:cNvGraphicFramePr>
            <a:graphicFrameLocks/>
          </p:cNvGraphicFramePr>
          <p:nvPr>
            <p:extLst>
              <p:ext uri="{D42A27DB-BD31-4B8C-83A1-F6EECF244321}">
                <p14:modId xmlns:p14="http://schemas.microsoft.com/office/powerpoint/2010/main" val="4150837839"/>
              </p:ext>
            </p:extLst>
          </p:nvPr>
        </p:nvGraphicFramePr>
        <p:xfrm>
          <a:off x="-10025" y="936625"/>
          <a:ext cx="11576050" cy="542441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59EDF62D-AF1D-0623-09A5-891CCB0F44D4}"/>
              </a:ext>
            </a:extLst>
          </p:cNvPr>
          <p:cNvSpPr txBox="1"/>
          <p:nvPr/>
        </p:nvSpPr>
        <p:spPr>
          <a:xfrm>
            <a:off x="9803485" y="936625"/>
            <a:ext cx="2160000" cy="392400"/>
          </a:xfrm>
          <a:prstGeom prst="rect">
            <a:avLst/>
          </a:prstGeom>
          <a:solidFill>
            <a:srgbClr val="4C8264"/>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Ja vienreiz samaksās, nākošreiz vajadzēs maksāt atkal</a:t>
            </a:r>
          </a:p>
        </p:txBody>
      </p:sp>
      <p:cxnSp>
        <p:nvCxnSpPr>
          <p:cNvPr id="5" name="Straight Arrow Connector 4">
            <a:extLst>
              <a:ext uri="{FF2B5EF4-FFF2-40B4-BE49-F238E27FC236}">
                <a16:creationId xmlns:a16="http://schemas.microsoft.com/office/drawing/2014/main" id="{EB80B262-96B6-7812-CB9F-35AAE982D56E}"/>
              </a:ext>
            </a:extLst>
          </p:cNvPr>
          <p:cNvCxnSpPr/>
          <p:nvPr/>
        </p:nvCxnSpPr>
        <p:spPr>
          <a:xfrm>
            <a:off x="11868150" y="63500000"/>
            <a:ext cx="0" cy="406400"/>
          </a:xfrm>
          <a:prstGeom prst="straightConnector1">
            <a:avLst/>
          </a:prstGeom>
          <a:ln w="12700">
            <a:solidFill>
              <a:srgbClr val="C89058"/>
            </a:solidFill>
            <a:tailEnd type="triangle"/>
          </a:ln>
        </p:spPr>
        <p:style>
          <a:lnRef idx="1">
            <a:schemeClr val="accent1"/>
          </a:lnRef>
          <a:fillRef idx="0">
            <a:schemeClr val="accent1"/>
          </a:fillRef>
          <a:effectRef idx="0">
            <a:schemeClr val="accent1"/>
          </a:effectRef>
          <a:fontRef idx="minor">
            <a:schemeClr val="tx1"/>
          </a:fontRef>
        </p:style>
      </p:cxnSp>
      <p:sp>
        <p:nvSpPr>
          <p:cNvPr id="6" name="Text Box 10">
            <a:extLst>
              <a:ext uri="{FF2B5EF4-FFF2-40B4-BE49-F238E27FC236}">
                <a16:creationId xmlns:a16="http://schemas.microsoft.com/office/drawing/2014/main" id="{94688A3E-F832-5C72-5AA1-E96EA5569AF5}"/>
              </a:ext>
            </a:extLst>
          </p:cNvPr>
          <p:cNvSpPr txBox="1">
            <a:spLocks noChangeArrowheads="1"/>
          </p:cNvSpPr>
          <p:nvPr/>
        </p:nvSpPr>
        <p:spPr bwMode="auto">
          <a:xfrm>
            <a:off x="3811718" y="6276243"/>
            <a:ext cx="45685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Grafikā attēloti iemesli, kurus minēja vairāk nekā 20% respondentu</a:t>
            </a:r>
          </a:p>
        </p:txBody>
      </p:sp>
    </p:spTree>
    <p:extLst>
      <p:ext uri="{BB962C8B-B14F-4D97-AF65-F5344CB8AC3E}">
        <p14:creationId xmlns:p14="http://schemas.microsoft.com/office/powerpoint/2010/main" val="1765317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FB2AC-9F06-6E30-694E-6F32BFBD427F}"/>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E7DA6ECE-CCF8-2DC8-9596-0E65273045C2}"/>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2.4. Rīcība korupcijas gadījumā</a:t>
            </a:r>
          </a:p>
        </p:txBody>
      </p:sp>
      <p:sp>
        <p:nvSpPr>
          <p:cNvPr id="60420" name="Text Box 9">
            <a:extLst>
              <a:ext uri="{FF2B5EF4-FFF2-40B4-BE49-F238E27FC236}">
                <a16:creationId xmlns:a16="http://schemas.microsoft.com/office/drawing/2014/main" id="{0E717F98-768D-F5CF-918A-95742D2085EB}"/>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K6. Vai, saskaroties ar korupcijas gadījumiem, Jūs būtu gatavs/-a ziņot par tiem?</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F087635D-0BE5-63EB-119B-326403102CB6}"/>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2021-2025</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C212B66C-5F85-46AF-90CA-AE61640DAD14}"/>
              </a:ext>
            </a:extLst>
          </p:cNvPr>
          <p:cNvGraphicFramePr>
            <a:graphicFrameLocks/>
          </p:cNvGraphicFramePr>
          <p:nvPr>
            <p:extLst>
              <p:ext uri="{D42A27DB-BD31-4B8C-83A1-F6EECF244321}">
                <p14:modId xmlns:p14="http://schemas.microsoft.com/office/powerpoint/2010/main" val="2118238638"/>
              </p:ext>
            </p:extLst>
          </p:nvPr>
        </p:nvGraphicFramePr>
        <p:xfrm>
          <a:off x="2247625" y="1600200"/>
          <a:ext cx="73787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72">
            <a:extLst>
              <a:ext uri="{FF2B5EF4-FFF2-40B4-BE49-F238E27FC236}">
                <a16:creationId xmlns:a16="http://schemas.microsoft.com/office/drawing/2014/main" id="{2695E5F3-0263-A0F9-1C03-F091E81CCE96}"/>
              </a:ext>
            </a:extLst>
          </p:cNvPr>
          <p:cNvSpPr txBox="1"/>
          <p:nvPr/>
        </p:nvSpPr>
        <p:spPr>
          <a:xfrm>
            <a:off x="8963141" y="2582530"/>
            <a:ext cx="1980000" cy="684000"/>
          </a:xfrm>
          <a:prstGeom prst="rect">
            <a:avLst/>
          </a:prstGeom>
          <a:noFill/>
          <a:ln w="9525" cmpd="sng">
            <a:solidFill>
              <a:srgbClr val="4C8264"/>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000" b="1" dirty="0">
                <a:solidFill>
                  <a:srgbClr val="4C8264"/>
                </a:solidFill>
                <a:latin typeface="Arial" panose="020B0604020202020204" pitchFamily="34" charset="0"/>
                <a:cs typeface="Arial" panose="020B0604020202020204" pitchFamily="34" charset="0"/>
              </a:rPr>
              <a:t>Pie</a:t>
            </a:r>
            <a:r>
              <a:rPr lang="lv-LV" sz="1000" b="1" baseline="0" dirty="0">
                <a:solidFill>
                  <a:srgbClr val="4C8264"/>
                </a:solidFill>
                <a:latin typeface="Arial" panose="020B0604020202020204" pitchFamily="34" charset="0"/>
                <a:cs typeface="Arial" panose="020B0604020202020204" pitchFamily="34" charset="0"/>
              </a:rPr>
              <a:t> «Cita atbilde» 2025. gada aptaujā norādīts:</a:t>
            </a:r>
          </a:p>
          <a:p>
            <a:r>
              <a:rPr lang="lv-LV" sz="1000" baseline="0" dirty="0">
                <a:latin typeface="Arial" panose="020B0604020202020204" pitchFamily="34" charset="0"/>
                <a:cs typeface="Arial" panose="020B0604020202020204" pitchFamily="34" charset="0"/>
              </a:rPr>
              <a:t>Atkarībā no situācijas (minēts 19 reizes)</a:t>
            </a:r>
            <a:endParaRPr lang="lv-LV" sz="1000" dirty="0">
              <a:latin typeface="Arial" panose="020B0604020202020204" pitchFamily="34" charset="0"/>
              <a:cs typeface="Arial" panose="020B0604020202020204" pitchFamily="34" charset="0"/>
            </a:endParaRPr>
          </a:p>
        </p:txBody>
      </p:sp>
      <p:sp>
        <p:nvSpPr>
          <p:cNvPr id="8" name="Text Box 10">
            <a:extLst>
              <a:ext uri="{FF2B5EF4-FFF2-40B4-BE49-F238E27FC236}">
                <a16:creationId xmlns:a16="http://schemas.microsoft.com/office/drawing/2014/main" id="{ABA23B39-671C-ED28-93D3-0BD73B882E55}"/>
              </a:ext>
            </a:extLst>
          </p:cNvPr>
          <p:cNvSpPr txBox="1">
            <a:spLocks noChangeArrowheads="1"/>
          </p:cNvSpPr>
          <p:nvPr/>
        </p:nvSpPr>
        <p:spPr bwMode="auto">
          <a:xfrm>
            <a:off x="3811718" y="5555488"/>
            <a:ext cx="456856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964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8FF33-9E96-EC22-CC02-2C61EC525C94}"/>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E4D0E1AC-462B-D5AB-5830-3A9F00C54F67}"/>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2.4. Rīcība korupcijas gadījumā</a:t>
            </a:r>
          </a:p>
        </p:txBody>
      </p:sp>
      <p:sp>
        <p:nvSpPr>
          <p:cNvPr id="60420" name="Text Box 9">
            <a:extLst>
              <a:ext uri="{FF2B5EF4-FFF2-40B4-BE49-F238E27FC236}">
                <a16:creationId xmlns:a16="http://schemas.microsoft.com/office/drawing/2014/main" id="{F63FEC62-9664-763F-0709-99C46E2DFC51}"/>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K6. Vai, saskaroties ar korupcijas gadījumiem, Jūs būtu gatavs/-a ziņot par tiem?</a:t>
            </a:r>
            <a:endParaRPr lang="lv-LV" sz="1300" i="1" noProof="1">
              <a:latin typeface="Arial" panose="020B0604020202020204" pitchFamily="34" charset="0"/>
              <a:cs typeface="Arial" panose="020B0604020202020204" pitchFamily="34" charset="0"/>
            </a:endParaRPr>
          </a:p>
        </p:txBody>
      </p:sp>
      <p:sp>
        <p:nvSpPr>
          <p:cNvPr id="2" name="Text Box 10">
            <a:extLst>
              <a:ext uri="{FF2B5EF4-FFF2-40B4-BE49-F238E27FC236}">
                <a16:creationId xmlns:a16="http://schemas.microsoft.com/office/drawing/2014/main" id="{5660A96A-43DE-DB9A-CFE5-D2B9F4843D01}"/>
              </a:ext>
            </a:extLst>
          </p:cNvPr>
          <p:cNvSpPr txBox="1">
            <a:spLocks noChangeArrowheads="1"/>
          </p:cNvSpPr>
          <p:nvPr/>
        </p:nvSpPr>
        <p:spPr bwMode="auto">
          <a:xfrm>
            <a:off x="10056440" y="56889"/>
            <a:ext cx="2088000"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noProof="1">
                <a:solidFill>
                  <a:srgbClr val="4C8264"/>
                </a:solidFill>
                <a:latin typeface="Arial" panose="020B0604020202020204" pitchFamily="34" charset="0"/>
                <a:cs typeface="Arial" panose="020B0604020202020204" pitchFamily="34" charset="0"/>
              </a:rPr>
              <a:t>Rezultāti sociāldemogrāfiskajās grupās</a:t>
            </a:r>
          </a:p>
        </p:txBody>
      </p:sp>
      <p:graphicFrame>
        <p:nvGraphicFramePr>
          <p:cNvPr id="3" name="Chart 2">
            <a:extLst>
              <a:ext uri="{FF2B5EF4-FFF2-40B4-BE49-F238E27FC236}">
                <a16:creationId xmlns:a16="http://schemas.microsoft.com/office/drawing/2014/main" id="{673E88D1-54D8-4D4B-BDE5-7605660C6B2A}"/>
              </a:ext>
            </a:extLst>
          </p:cNvPr>
          <p:cNvGraphicFramePr>
            <a:graphicFrameLocks/>
          </p:cNvGraphicFramePr>
          <p:nvPr>
            <p:extLst>
              <p:ext uri="{D42A27DB-BD31-4B8C-83A1-F6EECF244321}">
                <p14:modId xmlns:p14="http://schemas.microsoft.com/office/powerpoint/2010/main" val="4269780386"/>
              </p:ext>
            </p:extLst>
          </p:nvPr>
        </p:nvGraphicFramePr>
        <p:xfrm>
          <a:off x="1222375" y="949325"/>
          <a:ext cx="9747250" cy="53918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0">
            <a:extLst>
              <a:ext uri="{FF2B5EF4-FFF2-40B4-BE49-F238E27FC236}">
                <a16:creationId xmlns:a16="http://schemas.microsoft.com/office/drawing/2014/main" id="{3F64461A-F8FF-460F-601A-1AA0114000C8}"/>
              </a:ext>
            </a:extLst>
          </p:cNvPr>
          <p:cNvSpPr txBox="1">
            <a:spLocks noChangeArrowheads="1"/>
          </p:cNvSpPr>
          <p:nvPr/>
        </p:nvSpPr>
        <p:spPr bwMode="auto">
          <a:xfrm>
            <a:off x="3811718" y="6430131"/>
            <a:ext cx="456856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434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8E6A8-0CBB-26A0-7B87-33767C34DA02}"/>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07EC691D-DF60-D9AB-4020-CE05BC7E21EB}"/>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2.4. Rīcība korupcijas gadījumā</a:t>
            </a:r>
          </a:p>
        </p:txBody>
      </p:sp>
      <p:sp>
        <p:nvSpPr>
          <p:cNvPr id="60420" name="Text Box 9">
            <a:extLst>
              <a:ext uri="{FF2B5EF4-FFF2-40B4-BE49-F238E27FC236}">
                <a16:creationId xmlns:a16="http://schemas.microsoft.com/office/drawing/2014/main" id="{7ED14EB7-DEDD-189E-E9B6-BC5323D88E55}"/>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K7. Ja Jūs ziņotu par korupciju (tiek pieprasīts kukulis, amatpersona pārkāpj savas pilnvaras), tad kam?</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94257318-F74F-A104-9647-6CCBD85275CD}"/>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2021-2025</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484C918E-2E2A-444F-AE25-128333C2B40F}"/>
              </a:ext>
            </a:extLst>
          </p:cNvPr>
          <p:cNvGraphicFramePr>
            <a:graphicFrameLocks/>
          </p:cNvGraphicFramePr>
          <p:nvPr>
            <p:extLst>
              <p:ext uri="{D42A27DB-BD31-4B8C-83A1-F6EECF244321}">
                <p14:modId xmlns:p14="http://schemas.microsoft.com/office/powerpoint/2010/main" val="4180454095"/>
              </p:ext>
            </p:extLst>
          </p:nvPr>
        </p:nvGraphicFramePr>
        <p:xfrm>
          <a:off x="715615" y="906164"/>
          <a:ext cx="5392800" cy="5338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278DD5C7-6C47-4209-9C43-613DBFB23133}"/>
              </a:ext>
            </a:extLst>
          </p:cNvPr>
          <p:cNvGraphicFramePr>
            <a:graphicFrameLocks/>
          </p:cNvGraphicFramePr>
          <p:nvPr>
            <p:extLst>
              <p:ext uri="{D42A27DB-BD31-4B8C-83A1-F6EECF244321}">
                <p14:modId xmlns:p14="http://schemas.microsoft.com/office/powerpoint/2010/main" val="3857390097"/>
              </p:ext>
            </p:extLst>
          </p:nvPr>
        </p:nvGraphicFramePr>
        <p:xfrm>
          <a:off x="6589642" y="1136996"/>
          <a:ext cx="5393635" cy="417054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10">
            <a:extLst>
              <a:ext uri="{FF2B5EF4-FFF2-40B4-BE49-F238E27FC236}">
                <a16:creationId xmlns:a16="http://schemas.microsoft.com/office/drawing/2014/main" id="{D39FD6A2-0895-3D04-A755-D2C3406883A9}"/>
              </a:ext>
            </a:extLst>
          </p:cNvPr>
          <p:cNvSpPr txBox="1">
            <a:spLocks noChangeArrowheads="1"/>
          </p:cNvSpPr>
          <p:nvPr/>
        </p:nvSpPr>
        <p:spPr bwMode="auto">
          <a:xfrm>
            <a:off x="3811718" y="6275001"/>
            <a:ext cx="45685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p:txBody>
      </p:sp>
    </p:spTree>
    <p:extLst>
      <p:ext uri="{BB962C8B-B14F-4D97-AF65-F5344CB8AC3E}">
        <p14:creationId xmlns:p14="http://schemas.microsoft.com/office/powerpoint/2010/main" val="1420292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C6534-0F71-6A8E-EF03-C8F7939CE5E7}"/>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93EFB12F-8B71-F41E-347F-6197E5944F67}"/>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2.4. Rīcība korupcijas gadījumā</a:t>
            </a:r>
          </a:p>
        </p:txBody>
      </p:sp>
      <p:sp>
        <p:nvSpPr>
          <p:cNvPr id="60420" name="Text Box 9">
            <a:extLst>
              <a:ext uri="{FF2B5EF4-FFF2-40B4-BE49-F238E27FC236}">
                <a16:creationId xmlns:a16="http://schemas.microsoft.com/office/drawing/2014/main" id="{70280D60-E360-9E4A-B1D8-1B018B02E05D}"/>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K7. Ja Jūs ziņotu par korupciju (tiek pieprasīts kukulis, amatpersona pārkāpj savas pilnvaras), tad kam?</a:t>
            </a:r>
            <a:endParaRPr lang="lv-LV" sz="1300" i="1" noProof="1">
              <a:latin typeface="Arial" panose="020B0604020202020204" pitchFamily="34" charset="0"/>
              <a:cs typeface="Arial" panose="020B0604020202020204" pitchFamily="34" charset="0"/>
            </a:endParaRPr>
          </a:p>
        </p:txBody>
      </p:sp>
      <p:sp>
        <p:nvSpPr>
          <p:cNvPr id="2" name="Text Box 10">
            <a:extLst>
              <a:ext uri="{FF2B5EF4-FFF2-40B4-BE49-F238E27FC236}">
                <a16:creationId xmlns:a16="http://schemas.microsoft.com/office/drawing/2014/main" id="{DCBF85B6-D92F-4236-179A-F10573D9B39A}"/>
              </a:ext>
            </a:extLst>
          </p:cNvPr>
          <p:cNvSpPr txBox="1">
            <a:spLocks noChangeArrowheads="1"/>
          </p:cNvSpPr>
          <p:nvPr/>
        </p:nvSpPr>
        <p:spPr bwMode="auto">
          <a:xfrm>
            <a:off x="10056440" y="56889"/>
            <a:ext cx="2088000"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noProof="1">
                <a:solidFill>
                  <a:srgbClr val="4C8264"/>
                </a:solidFill>
                <a:latin typeface="Arial" panose="020B0604020202020204" pitchFamily="34" charset="0"/>
                <a:cs typeface="Arial" panose="020B0604020202020204" pitchFamily="34" charset="0"/>
              </a:rPr>
              <a:t>Rezultāti sociāldemogrāfiskajās grupās</a:t>
            </a:r>
          </a:p>
        </p:txBody>
      </p:sp>
      <p:sp>
        <p:nvSpPr>
          <p:cNvPr id="3" name="TextBox 2">
            <a:extLst>
              <a:ext uri="{FF2B5EF4-FFF2-40B4-BE49-F238E27FC236}">
                <a16:creationId xmlns:a16="http://schemas.microsoft.com/office/drawing/2014/main" id="{186EFD68-F45F-E78B-1C54-420E4D50166D}"/>
              </a:ext>
            </a:extLst>
          </p:cNvPr>
          <p:cNvSpPr txBox="1"/>
          <p:nvPr/>
        </p:nvSpPr>
        <p:spPr>
          <a:xfrm>
            <a:off x="99389" y="948923"/>
            <a:ext cx="2592000" cy="692497"/>
          </a:xfrm>
          <a:prstGeom prst="rect">
            <a:avLst/>
          </a:prstGeom>
          <a:noFill/>
        </p:spPr>
        <p:txBody>
          <a:bodyPr wrap="square" rtlCol="0">
            <a:spAutoFit/>
          </a:bodyPr>
          <a:lstStyle/>
          <a:p>
            <a:pPr algn="ctr"/>
            <a:r>
              <a:rPr lang="lv-LV" sz="1300" b="1" dirty="0">
                <a:solidFill>
                  <a:srgbClr val="4C8264"/>
                </a:solidFill>
                <a:latin typeface="Arial" panose="020B0604020202020204" pitchFamily="34" charset="0"/>
                <a:cs typeface="Arial" panose="020B0604020202020204" pitchFamily="34" charset="0"/>
              </a:rPr>
              <a:t>Ziņotu Korupcijas novēršanas un apkarošanas birojam (KNAB)</a:t>
            </a:r>
          </a:p>
        </p:txBody>
      </p:sp>
      <p:graphicFrame>
        <p:nvGraphicFramePr>
          <p:cNvPr id="5" name="Chart 4">
            <a:extLst>
              <a:ext uri="{FF2B5EF4-FFF2-40B4-BE49-F238E27FC236}">
                <a16:creationId xmlns:a16="http://schemas.microsoft.com/office/drawing/2014/main" id="{75A75C08-78A3-4A45-A109-09AB2A5E9CD0}"/>
              </a:ext>
            </a:extLst>
          </p:cNvPr>
          <p:cNvGraphicFramePr>
            <a:graphicFrameLocks/>
          </p:cNvGraphicFramePr>
          <p:nvPr>
            <p:extLst>
              <p:ext uri="{D42A27DB-BD31-4B8C-83A1-F6EECF244321}">
                <p14:modId xmlns:p14="http://schemas.microsoft.com/office/powerpoint/2010/main" val="1971494836"/>
              </p:ext>
            </p:extLst>
          </p:nvPr>
        </p:nvGraphicFramePr>
        <p:xfrm>
          <a:off x="2749550" y="906163"/>
          <a:ext cx="6692900" cy="57828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0">
            <a:extLst>
              <a:ext uri="{FF2B5EF4-FFF2-40B4-BE49-F238E27FC236}">
                <a16:creationId xmlns:a16="http://schemas.microsoft.com/office/drawing/2014/main" id="{18A32007-63DC-349B-EA16-771101321443}"/>
              </a:ext>
            </a:extLst>
          </p:cNvPr>
          <p:cNvSpPr txBox="1">
            <a:spLocks noChangeArrowheads="1"/>
          </p:cNvSpPr>
          <p:nvPr/>
        </p:nvSpPr>
        <p:spPr bwMode="auto">
          <a:xfrm>
            <a:off x="7588589" y="6312188"/>
            <a:ext cx="349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008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736FE-9597-015A-10DA-D79A55D32DE9}"/>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EEAF9D5F-9E25-560C-EA34-1F6423214A46}"/>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2.4. Rīcība korupcijas gadījumā</a:t>
            </a:r>
          </a:p>
        </p:txBody>
      </p:sp>
      <p:sp>
        <p:nvSpPr>
          <p:cNvPr id="60420" name="Text Box 9">
            <a:extLst>
              <a:ext uri="{FF2B5EF4-FFF2-40B4-BE49-F238E27FC236}">
                <a16:creationId xmlns:a16="http://schemas.microsoft.com/office/drawing/2014/main" id="{32BAD8EF-6E38-EA1B-77BF-433E39735BF9}"/>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K7. Ja Jūs ziņotu par korupciju (tiek pieprasīts kukulis, amatpersona pārkāpj savas pilnvaras), tad kam?</a:t>
            </a:r>
            <a:endParaRPr lang="lv-LV" sz="1300" i="1" noProof="1">
              <a:latin typeface="Arial" panose="020B0604020202020204" pitchFamily="34" charset="0"/>
              <a:cs typeface="Arial" panose="020B0604020202020204" pitchFamily="34" charset="0"/>
            </a:endParaRPr>
          </a:p>
        </p:txBody>
      </p:sp>
      <p:sp>
        <p:nvSpPr>
          <p:cNvPr id="2" name="Text Box 10">
            <a:extLst>
              <a:ext uri="{FF2B5EF4-FFF2-40B4-BE49-F238E27FC236}">
                <a16:creationId xmlns:a16="http://schemas.microsoft.com/office/drawing/2014/main" id="{84D739D9-A7D5-0CDA-701A-F9980F90DDD0}"/>
              </a:ext>
            </a:extLst>
          </p:cNvPr>
          <p:cNvSpPr txBox="1">
            <a:spLocks noChangeArrowheads="1"/>
          </p:cNvSpPr>
          <p:nvPr/>
        </p:nvSpPr>
        <p:spPr bwMode="auto">
          <a:xfrm>
            <a:off x="10056440" y="56889"/>
            <a:ext cx="2088000"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noProof="1">
                <a:solidFill>
                  <a:srgbClr val="4C8264"/>
                </a:solidFill>
                <a:latin typeface="Arial" panose="020B0604020202020204" pitchFamily="34" charset="0"/>
                <a:cs typeface="Arial" panose="020B0604020202020204" pitchFamily="34" charset="0"/>
              </a:rPr>
              <a:t>Rezultāti sociāldemogrāfiskajās grupās</a:t>
            </a:r>
          </a:p>
        </p:txBody>
      </p:sp>
      <p:sp>
        <p:nvSpPr>
          <p:cNvPr id="3" name="TextBox 2">
            <a:extLst>
              <a:ext uri="{FF2B5EF4-FFF2-40B4-BE49-F238E27FC236}">
                <a16:creationId xmlns:a16="http://schemas.microsoft.com/office/drawing/2014/main" id="{5C073F80-320D-9554-2470-76522368B6A2}"/>
              </a:ext>
            </a:extLst>
          </p:cNvPr>
          <p:cNvSpPr txBox="1"/>
          <p:nvPr/>
        </p:nvSpPr>
        <p:spPr>
          <a:xfrm>
            <a:off x="99389" y="948923"/>
            <a:ext cx="2808000" cy="492443"/>
          </a:xfrm>
          <a:prstGeom prst="rect">
            <a:avLst/>
          </a:prstGeom>
          <a:noFill/>
        </p:spPr>
        <p:txBody>
          <a:bodyPr wrap="square" rtlCol="0">
            <a:spAutoFit/>
          </a:bodyPr>
          <a:lstStyle/>
          <a:p>
            <a:pPr algn="ctr"/>
            <a:r>
              <a:rPr lang="lv-LV" sz="1300" b="1" dirty="0">
                <a:solidFill>
                  <a:srgbClr val="4C8264"/>
                </a:solidFill>
                <a:latin typeface="Arial" panose="020B0604020202020204" pitchFamily="34" charset="0"/>
                <a:cs typeface="Arial" panose="020B0604020202020204" pitchFamily="34" charset="0"/>
              </a:rPr>
              <a:t>Ziņotu, bet nezina, kur vērsties</a:t>
            </a:r>
          </a:p>
        </p:txBody>
      </p:sp>
      <p:graphicFrame>
        <p:nvGraphicFramePr>
          <p:cNvPr id="4" name="Chart 3">
            <a:extLst>
              <a:ext uri="{FF2B5EF4-FFF2-40B4-BE49-F238E27FC236}">
                <a16:creationId xmlns:a16="http://schemas.microsoft.com/office/drawing/2014/main" id="{1675DB76-E17C-417C-B6A0-7B926964F9D4}"/>
              </a:ext>
            </a:extLst>
          </p:cNvPr>
          <p:cNvGraphicFramePr>
            <a:graphicFrameLocks/>
          </p:cNvGraphicFramePr>
          <p:nvPr>
            <p:extLst>
              <p:ext uri="{D42A27DB-BD31-4B8C-83A1-F6EECF244321}">
                <p14:modId xmlns:p14="http://schemas.microsoft.com/office/powerpoint/2010/main" val="3318292629"/>
              </p:ext>
            </p:extLst>
          </p:nvPr>
        </p:nvGraphicFramePr>
        <p:xfrm>
          <a:off x="3176933" y="854765"/>
          <a:ext cx="6692900" cy="58740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0">
            <a:extLst>
              <a:ext uri="{FF2B5EF4-FFF2-40B4-BE49-F238E27FC236}">
                <a16:creationId xmlns:a16="http://schemas.microsoft.com/office/drawing/2014/main" id="{A9284AC5-538B-772E-3DB6-4FD6F34E6DB4}"/>
              </a:ext>
            </a:extLst>
          </p:cNvPr>
          <p:cNvSpPr txBox="1">
            <a:spLocks noChangeArrowheads="1"/>
          </p:cNvSpPr>
          <p:nvPr/>
        </p:nvSpPr>
        <p:spPr bwMode="auto">
          <a:xfrm>
            <a:off x="7588589" y="6312188"/>
            <a:ext cx="349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97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F8576-F836-6025-56B5-DDB92FEF76F7}"/>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6292C885-5ADA-1C9E-562C-B8B9818A4AD6}"/>
              </a:ext>
            </a:extLst>
          </p:cNvPr>
          <p:cNvSpPr>
            <a:spLocks noGrp="1" noChangeArrowheads="1"/>
          </p:cNvSpPr>
          <p:nvPr>
            <p:ph type="ctrTitle" idx="4294967295"/>
          </p:nvPr>
        </p:nvSpPr>
        <p:spPr>
          <a:xfrm>
            <a:off x="1747562" y="2284857"/>
            <a:ext cx="8552509" cy="1144143"/>
          </a:xfrm>
          <a:prstGeom prst="roundRect">
            <a:avLst/>
          </a:prstGeom>
          <a:ln w="19050">
            <a:solidFill>
              <a:srgbClr val="4C8264"/>
            </a:solidFill>
          </a:ln>
          <a:extLst>
            <a:ext uri="{909E8E84-426E-40DD-AFC4-6F175D3DCCD1}">
              <a14:hiddenFill xmlns:a14="http://schemas.microsoft.com/office/drawing/2010/main">
                <a:solidFill>
                  <a:srgbClr val="303D31"/>
                </a:solidFill>
              </a14:hiddenFill>
            </a:ext>
          </a:extLst>
        </p:spPr>
        <p:txBody>
          <a:bodyPr wrap="none" anchorCtr="1">
            <a:spAutoFit/>
          </a:bodyPr>
          <a:lstStyle/>
          <a:p>
            <a:pPr algn="ctr" eaLnBrk="1" hangingPunct="1"/>
            <a:r>
              <a:rPr lang="lv-LV" altLang="lv-LV" sz="3400" b="1" noProof="1">
                <a:solidFill>
                  <a:srgbClr val="4C8264"/>
                </a:solidFill>
                <a:latin typeface="Arial" panose="020B0604020202020204" pitchFamily="34" charset="0"/>
                <a:cs typeface="Arial" panose="020B0604020202020204" pitchFamily="34" charset="0"/>
              </a:rPr>
              <a:t>3. Priekšstati par dažādu pasākumu </a:t>
            </a:r>
            <a:br>
              <a:rPr lang="lv-LV" altLang="lv-LV" sz="3400" b="1" noProof="1">
                <a:solidFill>
                  <a:srgbClr val="4C8264"/>
                </a:solidFill>
                <a:latin typeface="Arial" panose="020B0604020202020204" pitchFamily="34" charset="0"/>
                <a:cs typeface="Arial" panose="020B0604020202020204" pitchFamily="34" charset="0"/>
              </a:rPr>
            </a:br>
            <a:r>
              <a:rPr lang="lv-LV" altLang="lv-LV" sz="3400" b="1" noProof="1">
                <a:solidFill>
                  <a:srgbClr val="4C8264"/>
                </a:solidFill>
                <a:latin typeface="Arial" panose="020B0604020202020204" pitchFamily="34" charset="0"/>
                <a:cs typeface="Arial" panose="020B0604020202020204" pitchFamily="34" charset="0"/>
              </a:rPr>
              <a:t>nepieciešamību korupcijas mazināšanai</a:t>
            </a:r>
          </a:p>
        </p:txBody>
      </p:sp>
      <p:sp>
        <p:nvSpPr>
          <p:cNvPr id="33795" name="Text Box 3">
            <a:extLst>
              <a:ext uri="{FF2B5EF4-FFF2-40B4-BE49-F238E27FC236}">
                <a16:creationId xmlns:a16="http://schemas.microsoft.com/office/drawing/2014/main" id="{EE1ADCD6-678F-3FE8-A31A-F782466B33D7}"/>
              </a:ext>
            </a:extLst>
          </p:cNvPr>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Tree>
    <p:extLst>
      <p:ext uri="{BB962C8B-B14F-4D97-AF65-F5344CB8AC3E}">
        <p14:creationId xmlns:p14="http://schemas.microsoft.com/office/powerpoint/2010/main" val="211789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type="body" sz="half" idx="4294967295"/>
          </p:nvPr>
        </p:nvSpPr>
        <p:spPr>
          <a:xfrm>
            <a:off x="3347323" y="2150858"/>
            <a:ext cx="7722903" cy="2782903"/>
          </a:xfrm>
        </p:spPr>
        <p:txBody>
          <a:bodyPr>
            <a:noAutofit/>
          </a:bodyPr>
          <a:lstStyle/>
          <a:p>
            <a:pPr marL="800100" indent="-533400" algn="just"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Mērķa grupa: </a:t>
            </a:r>
            <a:r>
              <a:rPr lang="lv-LV" altLang="lv-LV" sz="1200" noProof="1">
                <a:latin typeface="Arial" panose="020B0604020202020204" pitchFamily="34" charset="0"/>
                <a:cs typeface="Arial" panose="020B0604020202020204" pitchFamily="34" charset="0"/>
              </a:rPr>
              <a:t>Latvijas pastāvīgie iedzīvotāji vecumā no 18 gadiem</a:t>
            </a:r>
          </a:p>
          <a:p>
            <a:pPr marL="800100" indent="-533400" algn="just"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Aptaujas metode</a:t>
            </a:r>
            <a:r>
              <a:rPr lang="lv-LV" altLang="lv-LV" sz="1200" noProof="1">
                <a:latin typeface="Arial" panose="020B0604020202020204" pitchFamily="34" charset="0"/>
                <a:cs typeface="Arial" panose="020B0604020202020204" pitchFamily="34" charset="0"/>
              </a:rPr>
              <a:t>: interneta aptauja (CAWI)</a:t>
            </a:r>
          </a:p>
          <a:p>
            <a:pPr marL="800100" indent="-533400"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Izlases metode: </a:t>
            </a:r>
            <a:r>
              <a:rPr lang="lv-LV" altLang="lv-LV" sz="1200" noProof="1">
                <a:latin typeface="Arial" panose="020B0604020202020204" pitchFamily="34" charset="0"/>
                <a:cs typeface="Arial" panose="020B0604020202020204" pitchFamily="34" charset="0"/>
              </a:rPr>
              <a:t>kvotu izlase. Dati tika svērti atbilstoši LR IeM PMLP Iedzīvotāju reģistra </a:t>
            </a:r>
          </a:p>
          <a:p>
            <a:pPr marL="800100" indent="-533400" defTabSz="628650">
              <a:lnSpc>
                <a:spcPct val="100000"/>
              </a:lnSpc>
              <a:spcBef>
                <a:spcPts val="1200"/>
              </a:spcBef>
              <a:buClr>
                <a:srgbClr val="008000"/>
              </a:buClr>
              <a:buNone/>
            </a:pPr>
            <a:r>
              <a:rPr lang="lv-LV" altLang="lv-LV" sz="1200" noProof="1">
                <a:latin typeface="Arial" panose="020B0604020202020204" pitchFamily="34" charset="0"/>
                <a:cs typeface="Arial" panose="020B0604020202020204" pitchFamily="34" charset="0"/>
              </a:rPr>
              <a:t>datiem uz 27.01.2025., kā arī dati par izglītību tika svērti pēc CSP statistikas datiem uz 01.01.2022.</a:t>
            </a:r>
          </a:p>
          <a:p>
            <a:pPr marL="800100" indent="-533400" algn="just"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Svēršanas parametri</a:t>
            </a:r>
            <a:r>
              <a:rPr lang="lv-LV" altLang="lv-LV" sz="1200" noProof="1">
                <a:latin typeface="Arial" panose="020B0604020202020204" pitchFamily="34" charset="0"/>
                <a:cs typeface="Arial" panose="020B0604020202020204" pitchFamily="34" charset="0"/>
              </a:rPr>
              <a:t>: dzimums, tautība, vecums, reģions, izglītība</a:t>
            </a:r>
          </a:p>
          <a:p>
            <a:pPr marL="800100" indent="-533400" algn="just"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Respondenti:</a:t>
            </a:r>
            <a:r>
              <a:rPr lang="lv-LV" altLang="lv-LV" sz="1200" noProof="1">
                <a:latin typeface="Arial" panose="020B0604020202020204" pitchFamily="34" charset="0"/>
                <a:cs typeface="Arial" panose="020B0604020202020204" pitchFamily="34" charset="0"/>
              </a:rPr>
              <a:t> pētījuma centra SKDS WEB paneļa dalībnieki</a:t>
            </a:r>
          </a:p>
          <a:p>
            <a:pPr marL="800100" indent="-533400" algn="just"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Aptaujas veikšanas laiks</a:t>
            </a:r>
            <a:r>
              <a:rPr lang="lv-LV" altLang="lv-LV" sz="1200" noProof="1">
                <a:latin typeface="Arial" panose="020B0604020202020204" pitchFamily="34" charset="0"/>
                <a:cs typeface="Arial" panose="020B0604020202020204" pitchFamily="34" charset="0"/>
              </a:rPr>
              <a:t>: 03.12.2025. - 09.12.2025.</a:t>
            </a:r>
          </a:p>
          <a:p>
            <a:pPr marL="800100" indent="-533400" algn="just"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Sasniegtā izlase</a:t>
            </a:r>
            <a:r>
              <a:rPr lang="lv-LV" altLang="lv-LV" sz="1200" noProof="1">
                <a:latin typeface="Arial" panose="020B0604020202020204" pitchFamily="34" charset="0"/>
                <a:cs typeface="Arial" panose="020B0604020202020204" pitchFamily="34" charset="0"/>
              </a:rPr>
              <a:t>: 1005 respondenti</a:t>
            </a:r>
          </a:p>
          <a:p>
            <a:pPr marL="800100" indent="-533400" algn="just"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Ģeogrāfiskais pārklājums</a:t>
            </a:r>
            <a:r>
              <a:rPr lang="lv-LV" altLang="lv-LV" sz="1200" noProof="1">
                <a:latin typeface="Arial" panose="020B0604020202020204" pitchFamily="34" charset="0"/>
                <a:cs typeface="Arial" panose="020B0604020202020204" pitchFamily="34" charset="0"/>
              </a:rPr>
              <a:t>: visa Latvija</a:t>
            </a:r>
          </a:p>
        </p:txBody>
      </p:sp>
      <p:sp>
        <p:nvSpPr>
          <p:cNvPr id="4" name="Oval 7">
            <a:extLst>
              <a:ext uri="{FF2B5EF4-FFF2-40B4-BE49-F238E27FC236}">
                <a16:creationId xmlns:a16="http://schemas.microsoft.com/office/drawing/2014/main" id="{D44CFCA1-E97C-4AFF-81F0-5A01F6E47CED}"/>
              </a:ext>
            </a:extLst>
          </p:cNvPr>
          <p:cNvSpPr/>
          <p:nvPr/>
        </p:nvSpPr>
        <p:spPr>
          <a:xfrm>
            <a:off x="839416" y="2150858"/>
            <a:ext cx="2791592" cy="2556284"/>
          </a:xfrm>
          <a:prstGeom prst="ellipse">
            <a:avLst/>
          </a:prstGeom>
          <a:solidFill>
            <a:srgbClr val="4C8264"/>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1400" b="1" noProof="1">
                <a:solidFill>
                  <a:schemeClr val="bg1"/>
                </a:solidFill>
                <a:latin typeface="Arial" panose="020B0604020202020204" pitchFamily="34" charset="0"/>
                <a:cs typeface="Arial" panose="020B0604020202020204" pitchFamily="34" charset="0"/>
              </a:rPr>
              <a:t>PĒTĪJUMA VEICĒ</a:t>
            </a:r>
            <a:r>
              <a:rPr lang="lv-LV" sz="1400" b="1" noProof="1">
                <a:solidFill>
                  <a:schemeClr val="bg1"/>
                </a:solidFill>
                <a:latin typeface="Arial" panose="020B0604020202020204" pitchFamily="34" charset="0"/>
                <a:cs typeface="Arial" panose="020B0604020202020204" pitchFamily="34" charset="0"/>
              </a:rPr>
              <a:t>JS:</a:t>
            </a:r>
            <a:endParaRPr lang="en-GB" sz="1400" b="1" noProof="1">
              <a:solidFill>
                <a:schemeClr val="bg1"/>
              </a:solidFill>
              <a:latin typeface="Arial" panose="020B0604020202020204" pitchFamily="34" charset="0"/>
              <a:cs typeface="Arial" panose="020B0604020202020204" pitchFamily="34" charset="0"/>
            </a:endParaRPr>
          </a:p>
        </p:txBody>
      </p:sp>
      <p:pic>
        <p:nvPicPr>
          <p:cNvPr id="6" name="Picture 19">
            <a:extLst>
              <a:ext uri="{FF2B5EF4-FFF2-40B4-BE49-F238E27FC236}">
                <a16:creationId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5316" y="3738837"/>
            <a:ext cx="1359792" cy="600858"/>
          </a:xfrm>
          <a:prstGeom prst="rect">
            <a:avLst/>
          </a:prstGeom>
        </p:spPr>
      </p:pic>
      <p:sp>
        <p:nvSpPr>
          <p:cNvPr id="2" name="Rectangle 2">
            <a:extLst>
              <a:ext uri="{FF2B5EF4-FFF2-40B4-BE49-F238E27FC236}">
                <a16:creationId xmlns:a16="http://schemas.microsoft.com/office/drawing/2014/main" id="{30F298D4-D8A0-C850-DB48-22629A83C323}"/>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Pētījuma apraksts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5CAB6-6ED2-5369-80F5-6A979DAA408B}"/>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7276758B-F8C2-3526-B729-22CDF33BEBE9}"/>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3. Priekšstati par dažādu pasākumu nepieciešamību korupcijas mazināšanai</a:t>
            </a:r>
          </a:p>
        </p:txBody>
      </p:sp>
      <p:sp>
        <p:nvSpPr>
          <p:cNvPr id="60420" name="Text Box 9">
            <a:extLst>
              <a:ext uri="{FF2B5EF4-FFF2-40B4-BE49-F238E27FC236}">
                <a16:creationId xmlns:a16="http://schemas.microsoft.com/office/drawing/2014/main" id="{F0002984-1B32-A75B-175D-A90B05768DCF}"/>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K8. Kā Jūs domājat, cik svarīgi varētu būt sekojoši pasākumi korupcijas samazināšanā?</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8C179B9A-8311-BD11-DC90-8FEC17197B6E}"/>
              </a:ext>
            </a:extLst>
          </p:cNvPr>
          <p:cNvSpPr txBox="1">
            <a:spLocks noChangeArrowheads="1"/>
          </p:cNvSpPr>
          <p:nvPr/>
        </p:nvSpPr>
        <p:spPr bwMode="auto">
          <a:xfrm>
            <a:off x="10056440" y="272332"/>
            <a:ext cx="2052024" cy="30777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2025. gada rezultāti</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C390C692-FFA2-4033-9A1A-77CAF9BCB56D}"/>
              </a:ext>
            </a:extLst>
          </p:cNvPr>
          <p:cNvGraphicFramePr>
            <a:graphicFrameLocks/>
          </p:cNvGraphicFramePr>
          <p:nvPr>
            <p:extLst>
              <p:ext uri="{D42A27DB-BD31-4B8C-83A1-F6EECF244321}">
                <p14:modId xmlns:p14="http://schemas.microsoft.com/office/powerpoint/2010/main" val="603340628"/>
              </p:ext>
            </p:extLst>
          </p:nvPr>
        </p:nvGraphicFramePr>
        <p:xfrm>
          <a:off x="400464" y="993083"/>
          <a:ext cx="9124950" cy="51095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42">
            <a:extLst>
              <a:ext uri="{FF2B5EF4-FFF2-40B4-BE49-F238E27FC236}">
                <a16:creationId xmlns:a16="http://schemas.microsoft.com/office/drawing/2014/main" id="{1CD64F3E-5518-D6C4-BD0D-BDAC3866A57C}"/>
              </a:ext>
            </a:extLst>
          </p:cNvPr>
          <p:cNvSpPr txBox="1"/>
          <p:nvPr/>
        </p:nvSpPr>
        <p:spPr>
          <a:xfrm>
            <a:off x="9048473" y="2258391"/>
            <a:ext cx="2921000" cy="3675270"/>
          </a:xfrm>
          <a:prstGeom prst="rect">
            <a:avLst/>
          </a:prstGeom>
          <a:noFill/>
          <a:ln w="12700" cmpd="sng">
            <a:solidFill>
              <a:srgbClr val="0F552E"/>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rgbClr val="4C8264"/>
                </a:solidFill>
                <a:effectLst/>
                <a:uLnTx/>
                <a:uFillTx/>
                <a:latin typeface="Arial" panose="020B0604020202020204" pitchFamily="34" charset="0"/>
                <a:ea typeface="+mn-ea"/>
                <a:cs typeface="Arial" panose="020B0604020202020204" pitchFamily="34" charset="0"/>
              </a:rPr>
              <a:t>Atbilžu variantā "Cits" norādīti šādi pasākumi:</a:t>
            </a:r>
          </a:p>
          <a:p>
            <a:pPr marL="0" marR="0" lvl="0" indent="0" defTabSz="914400" eaLnBrk="1" fontAlgn="auto" latinLnBrk="0" hangingPunct="1">
              <a:lnSpc>
                <a:spcPct val="100000"/>
              </a:lnSpc>
              <a:spcBef>
                <a:spcPts val="0"/>
              </a:spcBef>
              <a:spcAft>
                <a:spcPts val="0"/>
              </a:spcAft>
              <a:buClrTx/>
              <a:buSzTx/>
              <a:buFontTx/>
              <a:buNone/>
              <a:tabLst/>
              <a:defRPr/>
            </a:pPr>
            <a:r>
              <a:rPr kumimoji="0" lang="lv-LV" sz="10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Minēts 4 reizes:</a:t>
            </a:r>
            <a:r>
              <a:rPr kumimoji="0" lang="lv-LV"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birokrātijas mazināšana</a:t>
            </a:r>
          </a:p>
          <a:p>
            <a:pPr marL="0" marR="0" lvl="0" indent="0" defTabSz="914400" eaLnBrk="1" fontAlgn="auto" latinLnBrk="0" hangingPunct="1">
              <a:lnSpc>
                <a:spcPct val="100000"/>
              </a:lnSpc>
              <a:spcBef>
                <a:spcPts val="0"/>
              </a:spcBef>
              <a:spcAft>
                <a:spcPts val="0"/>
              </a:spcAft>
              <a:buClrTx/>
              <a:buSzTx/>
              <a:buFontTx/>
              <a:buNone/>
              <a:tabLst/>
              <a:defRPr/>
            </a:pPr>
            <a:r>
              <a:rPr kumimoji="0" lang="lv-LV" sz="10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Minēts 3 reizes:</a:t>
            </a:r>
            <a:r>
              <a:rPr kumimoji="0" lang="lv-LV"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aizliegt kukuļņēmējiem un kukuļdevējiem ieņemt valsts amatus</a:t>
            </a:r>
          </a:p>
          <a:p>
            <a:pPr marL="0" marR="0" lvl="0" indent="0" defTabSz="914400" eaLnBrk="1" fontAlgn="auto" latinLnBrk="0" hangingPunct="1">
              <a:lnSpc>
                <a:spcPct val="100000"/>
              </a:lnSpc>
              <a:spcBef>
                <a:spcPts val="0"/>
              </a:spcBef>
              <a:spcAft>
                <a:spcPts val="0"/>
              </a:spcAft>
              <a:buClrTx/>
              <a:buSzTx/>
              <a:buFontTx/>
              <a:buNone/>
              <a:tabLst/>
              <a:defRPr/>
            </a:pPr>
            <a:r>
              <a:rPr kumimoji="0" lang="lv-LV" sz="10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Minēts 2 reizes: </a:t>
            </a:r>
            <a:r>
              <a:rPr kumimoji="0" lang="lv-LV"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nefinansēt partijas; pārskatīt normatīvos regulējumus</a:t>
            </a:r>
          </a:p>
          <a:p>
            <a:pPr marL="0" marR="0" lvl="0" indent="0" defTabSz="914400" eaLnBrk="1" fontAlgn="auto" latinLnBrk="0" hangingPunct="1">
              <a:lnSpc>
                <a:spcPct val="100000"/>
              </a:lnSpc>
              <a:spcBef>
                <a:spcPts val="0"/>
              </a:spcBef>
              <a:spcAft>
                <a:spcPts val="0"/>
              </a:spcAft>
              <a:buClrTx/>
              <a:buSzTx/>
              <a:buFontTx/>
              <a:buNone/>
              <a:tabLst/>
              <a:defRPr/>
            </a:pPr>
            <a:r>
              <a:rPr kumimoji="0" lang="lv-LV" sz="10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Minēts 1 reizi:</a:t>
            </a:r>
            <a:r>
              <a:rPr kumimoji="0" lang="lv-LV"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ieguldīt naudu miljonu vērtos projektos tikai tad, ja jautājums izlemts referendumā; izstrādāt platformu kur varētu anonīmi un droši ziņot par iespējamiem korupcijas gadījumiem; korupcijā pieķerto personu publiska kaunināšana; neļaut partijām pārņemt kādu nozari; noteikt algas griestus deuptātiem; pilnībā jāreformē iepirkumu sistēma, ja tirgū nav leģitīmu uzņēmumu, kuri spēj apvienot peļņas ieguvi ar sabiedrības interesēm, funkciju izpildei jāuzņemas valstij un jādibina savs uzņēmums; publiski cildināt godīgus cilvēkus;  vairāk automatizēt procesus, lai cilvēkam būtu mazāka ietekme uz lēmuma pieņemšanu; visām partijām vienāds reklāmas budžets</a:t>
            </a:r>
          </a:p>
        </p:txBody>
      </p:sp>
      <p:sp>
        <p:nvSpPr>
          <p:cNvPr id="5" name="Text Box 10">
            <a:extLst>
              <a:ext uri="{FF2B5EF4-FFF2-40B4-BE49-F238E27FC236}">
                <a16:creationId xmlns:a16="http://schemas.microsoft.com/office/drawing/2014/main" id="{568D1CF6-FC36-E5BE-1217-2E33629FB232}"/>
              </a:ext>
            </a:extLst>
          </p:cNvPr>
          <p:cNvSpPr txBox="1">
            <a:spLocks noChangeArrowheads="1"/>
          </p:cNvSpPr>
          <p:nvPr/>
        </p:nvSpPr>
        <p:spPr bwMode="auto">
          <a:xfrm>
            <a:off x="4350000" y="6271023"/>
            <a:ext cx="349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a:t>
            </a:r>
            <a:r>
              <a:rPr lang="lv-LV" altLang="en-US" sz="1000" i="1" noProof="1">
                <a:latin typeface="Arial" panose="020B0604020202020204" pitchFamily="34" charset="0"/>
                <a:cs typeface="Arial" panose="020B0604020202020204" pitchFamily="34" charset="0"/>
              </a:rPr>
              <a:t>, n=1005</a:t>
            </a:r>
          </a:p>
        </p:txBody>
      </p:sp>
    </p:spTree>
    <p:extLst>
      <p:ext uri="{BB962C8B-B14F-4D97-AF65-F5344CB8AC3E}">
        <p14:creationId xmlns:p14="http://schemas.microsoft.com/office/powerpoint/2010/main" val="428757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62A53-618D-3DFB-2936-60F8B566CA63}"/>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D56E6C03-B4CF-0426-B370-0F3A47C65136}"/>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3. Priekšstati par dažādu pasākumu nepieciešamību korupcijas mazināšanai</a:t>
            </a:r>
          </a:p>
        </p:txBody>
      </p:sp>
      <p:sp>
        <p:nvSpPr>
          <p:cNvPr id="60420" name="Text Box 9">
            <a:extLst>
              <a:ext uri="{FF2B5EF4-FFF2-40B4-BE49-F238E27FC236}">
                <a16:creationId xmlns:a16="http://schemas.microsoft.com/office/drawing/2014/main" id="{233E41DA-11F6-A93F-9A8C-68ABAB737E90}"/>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K8. Kā Jūs domājat, cik svarīgi varētu būt sekojoši pasākumi korupcijas samazināšanā?</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11DF4B51-E66A-532F-E6F6-A1BBC49F951E}"/>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2021-2025</a:t>
            </a:r>
            <a:endParaRPr lang="en-GB" altLang="lv-LV" sz="1400" b="1" noProof="1">
              <a:solidFill>
                <a:srgbClr val="4C8264"/>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9DA138-83BF-7D71-33B1-38E220740480}"/>
              </a:ext>
            </a:extLst>
          </p:cNvPr>
          <p:cNvSpPr txBox="1"/>
          <p:nvPr/>
        </p:nvSpPr>
        <p:spPr>
          <a:xfrm>
            <a:off x="99389" y="948923"/>
            <a:ext cx="3168000" cy="692497"/>
          </a:xfrm>
          <a:prstGeom prst="rect">
            <a:avLst/>
          </a:prstGeom>
          <a:noFill/>
        </p:spPr>
        <p:txBody>
          <a:bodyPr wrap="square" rtlCol="0">
            <a:spAutoFit/>
          </a:bodyPr>
          <a:lstStyle/>
          <a:p>
            <a:pPr algn="ctr"/>
            <a:r>
              <a:rPr lang="lv-LV" sz="1300" b="1" dirty="0">
                <a:solidFill>
                  <a:srgbClr val="4C8264"/>
                </a:solidFill>
                <a:latin typeface="Arial" panose="020B0604020202020204" pitchFamily="34" charset="0"/>
                <a:cs typeface="Arial" panose="020B0604020202020204" pitchFamily="34" charset="0"/>
              </a:rPr>
              <a:t>Jāpiešķir papildus līdzekļi Korupcijas novēršanas un apkarošanas birojam (KNAB)</a:t>
            </a:r>
          </a:p>
        </p:txBody>
      </p:sp>
      <p:graphicFrame>
        <p:nvGraphicFramePr>
          <p:cNvPr id="4" name="Chart 3">
            <a:extLst>
              <a:ext uri="{FF2B5EF4-FFF2-40B4-BE49-F238E27FC236}">
                <a16:creationId xmlns:a16="http://schemas.microsoft.com/office/drawing/2014/main" id="{DD743DC5-6B3D-4C07-B9FD-A744B1640380}"/>
              </a:ext>
            </a:extLst>
          </p:cNvPr>
          <p:cNvGraphicFramePr>
            <a:graphicFrameLocks/>
          </p:cNvGraphicFramePr>
          <p:nvPr>
            <p:extLst>
              <p:ext uri="{D42A27DB-BD31-4B8C-83A1-F6EECF244321}">
                <p14:modId xmlns:p14="http://schemas.microsoft.com/office/powerpoint/2010/main" val="2814579669"/>
              </p:ext>
            </p:extLst>
          </p:nvPr>
        </p:nvGraphicFramePr>
        <p:xfrm>
          <a:off x="2740025" y="1492181"/>
          <a:ext cx="6711950" cy="38815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0">
            <a:extLst>
              <a:ext uri="{FF2B5EF4-FFF2-40B4-BE49-F238E27FC236}">
                <a16:creationId xmlns:a16="http://schemas.microsoft.com/office/drawing/2014/main" id="{92D339B8-84EE-CAC6-F923-1C5E2EA37D1B}"/>
              </a:ext>
            </a:extLst>
          </p:cNvPr>
          <p:cNvSpPr txBox="1">
            <a:spLocks noChangeArrowheads="1"/>
          </p:cNvSpPr>
          <p:nvPr/>
        </p:nvSpPr>
        <p:spPr bwMode="auto">
          <a:xfrm>
            <a:off x="4350000" y="5998003"/>
            <a:ext cx="349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285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0FF26-260F-1074-63A6-38D6357A5209}"/>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6C09DC0E-EC89-88BC-9D47-B2A052846F60}"/>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3. Priekšstati par dažādu pasākumu nepieciešamību korupcijas mazināšanai</a:t>
            </a:r>
          </a:p>
        </p:txBody>
      </p:sp>
      <p:sp>
        <p:nvSpPr>
          <p:cNvPr id="60420" name="Text Box 9">
            <a:extLst>
              <a:ext uri="{FF2B5EF4-FFF2-40B4-BE49-F238E27FC236}">
                <a16:creationId xmlns:a16="http://schemas.microsoft.com/office/drawing/2014/main" id="{13DEB230-5729-1843-7DBD-38C1A37514CF}"/>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K8. Kā Jūs domājat, cik svarīgi varētu būt sekojoši pasākumi korupcijas samazināšanā?</a:t>
            </a:r>
            <a:endParaRPr lang="lv-LV" sz="1300" i="1" noProof="1">
              <a:latin typeface="Arial" panose="020B0604020202020204" pitchFamily="34" charset="0"/>
              <a:cs typeface="Arial" panose="020B0604020202020204" pitchFamily="34" charset="0"/>
            </a:endParaRPr>
          </a:p>
        </p:txBody>
      </p:sp>
      <p:sp>
        <p:nvSpPr>
          <p:cNvPr id="2" name="Text Box 10">
            <a:extLst>
              <a:ext uri="{FF2B5EF4-FFF2-40B4-BE49-F238E27FC236}">
                <a16:creationId xmlns:a16="http://schemas.microsoft.com/office/drawing/2014/main" id="{0144D1B8-711C-278A-5BC9-2E44D0BEADF0}"/>
              </a:ext>
            </a:extLst>
          </p:cNvPr>
          <p:cNvSpPr txBox="1">
            <a:spLocks noChangeArrowheads="1"/>
          </p:cNvSpPr>
          <p:nvPr/>
        </p:nvSpPr>
        <p:spPr bwMode="auto">
          <a:xfrm>
            <a:off x="10056440" y="56889"/>
            <a:ext cx="2088000"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noProof="1">
                <a:solidFill>
                  <a:srgbClr val="4C8264"/>
                </a:solidFill>
                <a:latin typeface="Arial" panose="020B0604020202020204" pitchFamily="34" charset="0"/>
                <a:cs typeface="Arial" panose="020B0604020202020204" pitchFamily="34" charset="0"/>
              </a:rPr>
              <a:t>Rezultāti sociāldemogrāfiskajās grupās</a:t>
            </a:r>
          </a:p>
        </p:txBody>
      </p:sp>
      <p:graphicFrame>
        <p:nvGraphicFramePr>
          <p:cNvPr id="3" name="Chart 2">
            <a:extLst>
              <a:ext uri="{FF2B5EF4-FFF2-40B4-BE49-F238E27FC236}">
                <a16:creationId xmlns:a16="http://schemas.microsoft.com/office/drawing/2014/main" id="{0A63EB48-13F6-468D-878B-CBF09259710A}"/>
              </a:ext>
            </a:extLst>
          </p:cNvPr>
          <p:cNvGraphicFramePr>
            <a:graphicFrameLocks/>
          </p:cNvGraphicFramePr>
          <p:nvPr>
            <p:extLst>
              <p:ext uri="{D42A27DB-BD31-4B8C-83A1-F6EECF244321}">
                <p14:modId xmlns:p14="http://schemas.microsoft.com/office/powerpoint/2010/main" val="702082190"/>
              </p:ext>
            </p:extLst>
          </p:nvPr>
        </p:nvGraphicFramePr>
        <p:xfrm>
          <a:off x="1496640" y="1030403"/>
          <a:ext cx="8559800" cy="57297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0">
            <a:extLst>
              <a:ext uri="{FF2B5EF4-FFF2-40B4-BE49-F238E27FC236}">
                <a16:creationId xmlns:a16="http://schemas.microsoft.com/office/drawing/2014/main" id="{8FF1807E-EBEA-C234-1A5C-32E8B26BD937}"/>
              </a:ext>
            </a:extLst>
          </p:cNvPr>
          <p:cNvSpPr txBox="1">
            <a:spLocks noChangeArrowheads="1"/>
          </p:cNvSpPr>
          <p:nvPr/>
        </p:nvSpPr>
        <p:spPr bwMode="auto">
          <a:xfrm>
            <a:off x="9546919" y="5844114"/>
            <a:ext cx="19067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FF08B0C-0DFC-17EB-FA28-F5AF17738D72}"/>
              </a:ext>
            </a:extLst>
          </p:cNvPr>
          <p:cNvSpPr txBox="1"/>
          <p:nvPr/>
        </p:nvSpPr>
        <p:spPr>
          <a:xfrm>
            <a:off x="99389" y="948923"/>
            <a:ext cx="3168000" cy="692497"/>
          </a:xfrm>
          <a:prstGeom prst="rect">
            <a:avLst/>
          </a:prstGeom>
          <a:noFill/>
        </p:spPr>
        <p:txBody>
          <a:bodyPr wrap="square" rtlCol="0">
            <a:spAutoFit/>
          </a:bodyPr>
          <a:lstStyle/>
          <a:p>
            <a:pPr algn="ctr"/>
            <a:r>
              <a:rPr lang="lv-LV" sz="1300" b="1" dirty="0">
                <a:solidFill>
                  <a:srgbClr val="4C8264"/>
                </a:solidFill>
                <a:latin typeface="Arial" panose="020B0604020202020204" pitchFamily="34" charset="0"/>
                <a:cs typeface="Arial" panose="020B0604020202020204" pitchFamily="34" charset="0"/>
              </a:rPr>
              <a:t>Jāpiešķir papildus līdzekļi Korupcijas novēršanas un apkarošanas birojam (KNAB)</a:t>
            </a:r>
          </a:p>
        </p:txBody>
      </p:sp>
    </p:spTree>
    <p:extLst>
      <p:ext uri="{BB962C8B-B14F-4D97-AF65-F5344CB8AC3E}">
        <p14:creationId xmlns:p14="http://schemas.microsoft.com/office/powerpoint/2010/main" val="2263715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A83EC-4A21-66CC-491A-155664BA8A1B}"/>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A01334F1-A9BB-7E12-3192-EC61A8B3D7B7}"/>
              </a:ext>
            </a:extLst>
          </p:cNvPr>
          <p:cNvSpPr>
            <a:spLocks noGrp="1" noChangeArrowheads="1"/>
          </p:cNvSpPr>
          <p:nvPr>
            <p:ph type="ctrTitle" idx="4294967295"/>
          </p:nvPr>
        </p:nvSpPr>
        <p:spPr>
          <a:xfrm>
            <a:off x="1266879" y="2284857"/>
            <a:ext cx="9513902" cy="1144143"/>
          </a:xfrm>
          <a:prstGeom prst="roundRect">
            <a:avLst/>
          </a:prstGeom>
          <a:ln w="19050">
            <a:solidFill>
              <a:srgbClr val="4C8264"/>
            </a:solidFill>
          </a:ln>
          <a:extLst>
            <a:ext uri="{909E8E84-426E-40DD-AFC4-6F175D3DCCD1}">
              <a14:hiddenFill xmlns:a14="http://schemas.microsoft.com/office/drawing/2010/main">
                <a:solidFill>
                  <a:srgbClr val="303D31"/>
                </a:solidFill>
              </a14:hiddenFill>
            </a:ext>
          </a:extLst>
        </p:spPr>
        <p:txBody>
          <a:bodyPr wrap="none" anchorCtr="1">
            <a:spAutoFit/>
          </a:bodyPr>
          <a:lstStyle/>
          <a:p>
            <a:pPr algn="ctr" eaLnBrk="1" hangingPunct="1"/>
            <a:r>
              <a:rPr lang="lv-LV" altLang="lv-LV" sz="3400" b="1" noProof="1">
                <a:solidFill>
                  <a:srgbClr val="4C8264"/>
                </a:solidFill>
                <a:latin typeface="Arial" panose="020B0604020202020204" pitchFamily="34" charset="0"/>
                <a:cs typeface="Arial" panose="020B0604020202020204" pitchFamily="34" charset="0"/>
              </a:rPr>
              <a:t>4. Priekšstati par korupcijas līmeņa attīstību </a:t>
            </a:r>
            <a:br>
              <a:rPr lang="lv-LV" altLang="lv-LV" sz="3400" b="1" noProof="1">
                <a:solidFill>
                  <a:srgbClr val="4C8264"/>
                </a:solidFill>
                <a:latin typeface="Arial" panose="020B0604020202020204" pitchFamily="34" charset="0"/>
                <a:cs typeface="Arial" panose="020B0604020202020204" pitchFamily="34" charset="0"/>
              </a:rPr>
            </a:br>
            <a:r>
              <a:rPr lang="lv-LV" altLang="lv-LV" sz="3400" b="1" noProof="1">
                <a:solidFill>
                  <a:srgbClr val="4C8264"/>
                </a:solidFill>
                <a:latin typeface="Arial" panose="020B0604020202020204" pitchFamily="34" charset="0"/>
                <a:cs typeface="Arial" panose="020B0604020202020204" pitchFamily="34" charset="0"/>
              </a:rPr>
              <a:t>valsts pārvaldē pēdējo 4 gadu laikā</a:t>
            </a:r>
          </a:p>
        </p:txBody>
      </p:sp>
      <p:sp>
        <p:nvSpPr>
          <p:cNvPr id="33795" name="Text Box 3">
            <a:extLst>
              <a:ext uri="{FF2B5EF4-FFF2-40B4-BE49-F238E27FC236}">
                <a16:creationId xmlns:a16="http://schemas.microsoft.com/office/drawing/2014/main" id="{C0C4E59B-743C-C2C6-9C1A-574BD3F02217}"/>
              </a:ext>
            </a:extLst>
          </p:cNvPr>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Tree>
    <p:extLst>
      <p:ext uri="{BB962C8B-B14F-4D97-AF65-F5344CB8AC3E}">
        <p14:creationId xmlns:p14="http://schemas.microsoft.com/office/powerpoint/2010/main" val="3709552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E7E46-A744-3C1B-DCF9-852E882674D6}"/>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F58ADD6C-ACBB-E37E-A61B-5322913A85AF}"/>
              </a:ext>
            </a:extLst>
          </p:cNvPr>
          <p:cNvSpPr>
            <a:spLocks noGrp="1" noRot="1" noChangeArrowheads="1"/>
          </p:cNvSpPr>
          <p:nvPr>
            <p:ph type="title" idx="4294967295"/>
          </p:nvPr>
        </p:nvSpPr>
        <p:spPr>
          <a:xfrm>
            <a:off x="715617" y="27759"/>
            <a:ext cx="11380305" cy="796925"/>
          </a:xfrm>
        </p:spPr>
        <p:txBody>
          <a:bodyPr>
            <a:normAutofit/>
          </a:bodyPr>
          <a:lstStyle/>
          <a:p>
            <a:pPr algn="ctr">
              <a:lnSpc>
                <a:spcPct val="80000"/>
              </a:lnSpc>
            </a:pPr>
            <a:r>
              <a:rPr lang="lv-LV" altLang="lv-LV" sz="2400" b="1" noProof="1">
                <a:solidFill>
                  <a:srgbClr val="4C8264"/>
                </a:solidFill>
                <a:latin typeface="Arial" panose="020B0604020202020204" pitchFamily="34" charset="0"/>
                <a:cs typeface="Arial" panose="020B0604020202020204" pitchFamily="34" charset="0"/>
              </a:rPr>
              <a:t>4. Priekšstati par korupcijas līmeņa attīstību valsts pārvaldē pēdējo 4 gadu laikā </a:t>
            </a:r>
          </a:p>
        </p:txBody>
      </p:sp>
      <p:sp>
        <p:nvSpPr>
          <p:cNvPr id="60420" name="Text Box 9">
            <a:extLst>
              <a:ext uri="{FF2B5EF4-FFF2-40B4-BE49-F238E27FC236}">
                <a16:creationId xmlns:a16="http://schemas.microsoft.com/office/drawing/2014/main" id="{DE1E277D-01DD-1B2D-B15F-0D8AE4E45EE6}"/>
              </a:ext>
            </a:extLst>
          </p:cNvPr>
          <p:cNvSpPr txBox="1">
            <a:spLocks noChangeArrowheads="1"/>
          </p:cNvSpPr>
          <p:nvPr/>
        </p:nvSpPr>
        <p:spPr bwMode="auto">
          <a:xfrm>
            <a:off x="819977" y="674373"/>
            <a:ext cx="1117158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K9. Vai, pēc Jūsu domām, problēmas, kas saistās ar </a:t>
            </a:r>
            <a:r>
              <a:rPr lang="lv-LV" sz="1300" i="1" u="sng" dirty="0">
                <a:latin typeface="Arial" panose="020B0604020202020204" pitchFamily="34" charset="0"/>
                <a:cs typeface="Arial" panose="020B0604020202020204" pitchFamily="34" charset="0"/>
              </a:rPr>
              <a:t>augsta līmeņa </a:t>
            </a:r>
            <a:r>
              <a:rPr lang="lv-LV" sz="1300" i="1" dirty="0">
                <a:latin typeface="Arial" panose="020B0604020202020204" pitchFamily="34" charset="0"/>
                <a:cs typeface="Arial" panose="020B0604020202020204" pitchFamily="34" charset="0"/>
              </a:rPr>
              <a:t>valsts amatpersonu kukuļošanu, pēdējo četru gadu laikā ir:..</a:t>
            </a:r>
            <a:endParaRPr lang="lv-LV" sz="1300" i="1" noProof="1">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F403A07A-CFB4-44DA-BC49-2AAE40227E1F}"/>
              </a:ext>
            </a:extLst>
          </p:cNvPr>
          <p:cNvGraphicFramePr>
            <a:graphicFrameLocks/>
          </p:cNvGraphicFramePr>
          <p:nvPr>
            <p:extLst>
              <p:ext uri="{D42A27DB-BD31-4B8C-83A1-F6EECF244321}">
                <p14:modId xmlns:p14="http://schemas.microsoft.com/office/powerpoint/2010/main" val="3524541450"/>
              </p:ext>
            </p:extLst>
          </p:nvPr>
        </p:nvGraphicFramePr>
        <p:xfrm>
          <a:off x="3492250" y="955564"/>
          <a:ext cx="5064815" cy="29607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46">
            <a:extLst>
              <a:ext uri="{FF2B5EF4-FFF2-40B4-BE49-F238E27FC236}">
                <a16:creationId xmlns:a16="http://schemas.microsoft.com/office/drawing/2014/main" id="{E791460C-1EAE-A224-BCCE-DB02E262AFBC}"/>
              </a:ext>
            </a:extLst>
          </p:cNvPr>
          <p:cNvSpPr txBox="1"/>
          <p:nvPr/>
        </p:nvSpPr>
        <p:spPr>
          <a:xfrm>
            <a:off x="2185255" y="2259198"/>
            <a:ext cx="1473200" cy="635000"/>
          </a:xfrm>
          <a:prstGeom prst="rect">
            <a:avLst/>
          </a:prstGeom>
          <a:noFill/>
          <a:ln w="12700"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Kopumā samazinājušās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9%</a:t>
            </a:r>
            <a:endParaRPr kumimoji="0" lang="lv-LV" sz="11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5" name="TextBox 47">
            <a:extLst>
              <a:ext uri="{FF2B5EF4-FFF2-40B4-BE49-F238E27FC236}">
                <a16:creationId xmlns:a16="http://schemas.microsoft.com/office/drawing/2014/main" id="{4B814369-E2B7-4067-81BC-7BCF9C699F48}"/>
              </a:ext>
            </a:extLst>
          </p:cNvPr>
          <p:cNvSpPr txBox="1"/>
          <p:nvPr/>
        </p:nvSpPr>
        <p:spPr>
          <a:xfrm>
            <a:off x="8025597" y="2250964"/>
            <a:ext cx="1473200" cy="635000"/>
          </a:xfrm>
          <a:prstGeom prst="rect">
            <a:avLst/>
          </a:prstGeom>
          <a:noFill/>
          <a:ln w="12700"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rgbClr val="4C8264"/>
                </a:solidFill>
                <a:effectLst/>
                <a:uLnTx/>
                <a:uFillTx/>
                <a:latin typeface="Arial" panose="020B0604020202020204" pitchFamily="34" charset="0"/>
                <a:ea typeface="+mn-ea"/>
                <a:cs typeface="Arial" panose="020B0604020202020204" pitchFamily="34" charset="0"/>
              </a:rPr>
              <a:t>Kopumā palielinājušās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1" i="0" u="none" strike="noStrike" kern="0" cap="none" spc="0" normalizeH="0" baseline="0" noProof="0" dirty="0">
                <a:ln>
                  <a:noFill/>
                </a:ln>
                <a:solidFill>
                  <a:srgbClr val="4C8264"/>
                </a:solidFill>
                <a:effectLst/>
                <a:uLnTx/>
                <a:uFillTx/>
                <a:latin typeface="Arial" panose="020B0604020202020204" pitchFamily="34" charset="0"/>
                <a:ea typeface="+mn-ea"/>
                <a:cs typeface="Arial" panose="020B0604020202020204" pitchFamily="34" charset="0"/>
              </a:rPr>
              <a:t>42%</a:t>
            </a:r>
            <a:endParaRPr kumimoji="0" lang="lv-LV" sz="1100" b="1" i="0" u="none" strike="noStrike" kern="0" cap="none" spc="0" normalizeH="0" baseline="0" noProof="0" dirty="0">
              <a:ln>
                <a:noFill/>
              </a:ln>
              <a:solidFill>
                <a:srgbClr val="4C8264"/>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4A514EA8-9420-44A4-9488-E117B4452EFE}"/>
              </a:ext>
            </a:extLst>
          </p:cNvPr>
          <p:cNvGraphicFramePr>
            <a:graphicFrameLocks/>
          </p:cNvGraphicFramePr>
          <p:nvPr>
            <p:extLst>
              <p:ext uri="{D42A27DB-BD31-4B8C-83A1-F6EECF244321}">
                <p14:modId xmlns:p14="http://schemas.microsoft.com/office/powerpoint/2010/main" val="689826554"/>
              </p:ext>
            </p:extLst>
          </p:nvPr>
        </p:nvGraphicFramePr>
        <p:xfrm>
          <a:off x="2415209" y="4443710"/>
          <a:ext cx="6711950" cy="237057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1FAF8684-BE3E-E11C-7B92-973A556F3590}"/>
              </a:ext>
            </a:extLst>
          </p:cNvPr>
          <p:cNvSpPr txBox="1"/>
          <p:nvPr/>
        </p:nvSpPr>
        <p:spPr>
          <a:xfrm>
            <a:off x="0" y="1237099"/>
            <a:ext cx="2415600" cy="292388"/>
          </a:xfrm>
          <a:prstGeom prst="rect">
            <a:avLst/>
          </a:prstGeom>
          <a:noFill/>
        </p:spPr>
        <p:txBody>
          <a:bodyPr wrap="square" rtlCol="0">
            <a:spAutoFit/>
          </a:bodyPr>
          <a:lstStyle/>
          <a:p>
            <a:pPr algn="r"/>
            <a:r>
              <a:rPr lang="lv-LV" sz="1300" b="1" dirty="0">
                <a:solidFill>
                  <a:srgbClr val="4C8264"/>
                </a:solidFill>
                <a:latin typeface="Arial" panose="020B0604020202020204" pitchFamily="34" charset="0"/>
                <a:cs typeface="Arial" panose="020B0604020202020204" pitchFamily="34" charset="0"/>
              </a:rPr>
              <a:t>2025. gada rezultāti</a:t>
            </a:r>
          </a:p>
        </p:txBody>
      </p:sp>
      <p:sp>
        <p:nvSpPr>
          <p:cNvPr id="8" name="TextBox 7">
            <a:extLst>
              <a:ext uri="{FF2B5EF4-FFF2-40B4-BE49-F238E27FC236}">
                <a16:creationId xmlns:a16="http://schemas.microsoft.com/office/drawing/2014/main" id="{D61ACB1D-2470-64FA-3505-D11EF931E159}"/>
              </a:ext>
            </a:extLst>
          </p:cNvPr>
          <p:cNvSpPr txBox="1"/>
          <p:nvPr/>
        </p:nvSpPr>
        <p:spPr>
          <a:xfrm>
            <a:off x="0" y="4443710"/>
            <a:ext cx="2415209" cy="292388"/>
          </a:xfrm>
          <a:prstGeom prst="rect">
            <a:avLst/>
          </a:prstGeom>
          <a:noFill/>
        </p:spPr>
        <p:txBody>
          <a:bodyPr wrap="square" rtlCol="0">
            <a:spAutoFit/>
          </a:bodyPr>
          <a:lstStyle/>
          <a:p>
            <a:pPr algn="r"/>
            <a:r>
              <a:rPr lang="lv-LV" sz="1300" b="1" dirty="0">
                <a:solidFill>
                  <a:srgbClr val="4C8264"/>
                </a:solidFill>
                <a:latin typeface="Arial" panose="020B0604020202020204" pitchFamily="34" charset="0"/>
                <a:cs typeface="Arial" panose="020B0604020202020204" pitchFamily="34" charset="0"/>
              </a:rPr>
              <a:t>Dinamika (2021.-2025.)</a:t>
            </a:r>
          </a:p>
        </p:txBody>
      </p:sp>
      <p:sp>
        <p:nvSpPr>
          <p:cNvPr id="9" name="Text Box 10">
            <a:extLst>
              <a:ext uri="{FF2B5EF4-FFF2-40B4-BE49-F238E27FC236}">
                <a16:creationId xmlns:a16="http://schemas.microsoft.com/office/drawing/2014/main" id="{D61C2187-11FA-C3EF-EE64-1880FEACAC00}"/>
              </a:ext>
            </a:extLst>
          </p:cNvPr>
          <p:cNvSpPr txBox="1">
            <a:spLocks noChangeArrowheads="1"/>
          </p:cNvSpPr>
          <p:nvPr/>
        </p:nvSpPr>
        <p:spPr bwMode="auto">
          <a:xfrm>
            <a:off x="8950571" y="6271497"/>
            <a:ext cx="19067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p:txBody>
      </p:sp>
      <p:sp>
        <p:nvSpPr>
          <p:cNvPr id="10" name="Text Box 10">
            <a:extLst>
              <a:ext uri="{FF2B5EF4-FFF2-40B4-BE49-F238E27FC236}">
                <a16:creationId xmlns:a16="http://schemas.microsoft.com/office/drawing/2014/main" id="{641BD2BC-8D0F-944F-6BF1-283DC314C768}"/>
              </a:ext>
            </a:extLst>
          </p:cNvPr>
          <p:cNvSpPr txBox="1">
            <a:spLocks noChangeArrowheads="1"/>
          </p:cNvSpPr>
          <p:nvPr/>
        </p:nvSpPr>
        <p:spPr bwMode="auto">
          <a:xfrm>
            <a:off x="8950571" y="3454312"/>
            <a:ext cx="19067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a:t>
            </a:r>
            <a:r>
              <a:rPr lang="lv-LV" altLang="en-US" sz="1000" i="1" noProof="1">
                <a:latin typeface="Arial" panose="020B0604020202020204" pitchFamily="34" charset="0"/>
                <a:cs typeface="Arial" panose="020B0604020202020204" pitchFamily="34" charset="0"/>
              </a:rPr>
              <a:t>, n=1005</a:t>
            </a:r>
          </a:p>
        </p:txBody>
      </p:sp>
    </p:spTree>
    <p:extLst>
      <p:ext uri="{BB962C8B-B14F-4D97-AF65-F5344CB8AC3E}">
        <p14:creationId xmlns:p14="http://schemas.microsoft.com/office/powerpoint/2010/main" val="2397407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4899E-1580-91CB-675A-8CA787A25DFB}"/>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EA885652-1297-DF8F-E317-8100B102DD6F}"/>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4. Priekšstati par korupcijas līmeņa attīstību valsts pārvaldē pēdējo 4 gadu laikā </a:t>
            </a:r>
          </a:p>
        </p:txBody>
      </p:sp>
      <p:sp>
        <p:nvSpPr>
          <p:cNvPr id="60420" name="Text Box 9">
            <a:extLst>
              <a:ext uri="{FF2B5EF4-FFF2-40B4-BE49-F238E27FC236}">
                <a16:creationId xmlns:a16="http://schemas.microsoft.com/office/drawing/2014/main" id="{88CCB8F3-465D-0854-1E9F-029A0649DF83}"/>
              </a:ext>
            </a:extLst>
          </p:cNvPr>
          <p:cNvSpPr txBox="1">
            <a:spLocks noChangeArrowheads="1"/>
          </p:cNvSpPr>
          <p:nvPr/>
        </p:nvSpPr>
        <p:spPr bwMode="auto">
          <a:xfrm>
            <a:off x="715616" y="683350"/>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K9. Vai, pēc Jūsu domām, problēmas, kas saistās ar </a:t>
            </a:r>
            <a:r>
              <a:rPr lang="lv-LV" sz="1300" i="1" u="sng" dirty="0">
                <a:latin typeface="Arial" panose="020B0604020202020204" pitchFamily="34" charset="0"/>
                <a:cs typeface="Arial" panose="020B0604020202020204" pitchFamily="34" charset="0"/>
              </a:rPr>
              <a:t>augsta līmeņa </a:t>
            </a:r>
            <a:r>
              <a:rPr lang="lv-LV" sz="1300" i="1" dirty="0">
                <a:latin typeface="Arial" panose="020B0604020202020204" pitchFamily="34" charset="0"/>
                <a:cs typeface="Arial" panose="020B0604020202020204" pitchFamily="34" charset="0"/>
              </a:rPr>
              <a:t>valsts amatpersonu kukuļošanu, pēdējo četru gadu laikā ir:..</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1E248F76-4D69-9E4B-CE1D-0C6F91D9A83E}"/>
              </a:ext>
            </a:extLst>
          </p:cNvPr>
          <p:cNvSpPr txBox="1">
            <a:spLocks noChangeArrowheads="1"/>
          </p:cNvSpPr>
          <p:nvPr/>
        </p:nvSpPr>
        <p:spPr bwMode="auto">
          <a:xfrm>
            <a:off x="10056440" y="56889"/>
            <a:ext cx="2088000"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noProof="1">
                <a:solidFill>
                  <a:srgbClr val="4C8264"/>
                </a:solidFill>
                <a:latin typeface="Arial" panose="020B0604020202020204" pitchFamily="34" charset="0"/>
                <a:cs typeface="Arial" panose="020B0604020202020204" pitchFamily="34" charset="0"/>
              </a:rPr>
              <a:t>Rezultāti sociāldemogrāfiskajās grupās</a:t>
            </a:r>
          </a:p>
        </p:txBody>
      </p:sp>
      <p:graphicFrame>
        <p:nvGraphicFramePr>
          <p:cNvPr id="2" name="Chart 1">
            <a:extLst>
              <a:ext uri="{FF2B5EF4-FFF2-40B4-BE49-F238E27FC236}">
                <a16:creationId xmlns:a16="http://schemas.microsoft.com/office/drawing/2014/main" id="{4A812FB9-89B3-4CB2-9A1D-BF3AE6FD5692}"/>
              </a:ext>
            </a:extLst>
          </p:cNvPr>
          <p:cNvGraphicFramePr>
            <a:graphicFrameLocks/>
          </p:cNvGraphicFramePr>
          <p:nvPr>
            <p:extLst>
              <p:ext uri="{D42A27DB-BD31-4B8C-83A1-F6EECF244321}">
                <p14:modId xmlns:p14="http://schemas.microsoft.com/office/powerpoint/2010/main" val="2190043544"/>
              </p:ext>
            </p:extLst>
          </p:nvPr>
        </p:nvGraphicFramePr>
        <p:xfrm>
          <a:off x="512403" y="1175793"/>
          <a:ext cx="9747250" cy="562531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0">
            <a:extLst>
              <a:ext uri="{FF2B5EF4-FFF2-40B4-BE49-F238E27FC236}">
                <a16:creationId xmlns:a16="http://schemas.microsoft.com/office/drawing/2014/main" id="{33541CA1-FDE3-3385-81B6-9BF49F53DA63}"/>
              </a:ext>
            </a:extLst>
          </p:cNvPr>
          <p:cNvSpPr txBox="1">
            <a:spLocks noChangeArrowheads="1"/>
          </p:cNvSpPr>
          <p:nvPr/>
        </p:nvSpPr>
        <p:spPr bwMode="auto">
          <a:xfrm>
            <a:off x="9575513" y="5774540"/>
            <a:ext cx="24592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988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57050-C351-7125-A35D-29439A5D70F5}"/>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B058576-6894-4EF5-B0B4-3D0B8F3A7E70}"/>
              </a:ext>
            </a:extLst>
          </p:cNvPr>
          <p:cNvGraphicFramePr>
            <a:graphicFrameLocks/>
          </p:cNvGraphicFramePr>
          <p:nvPr>
            <p:extLst>
              <p:ext uri="{D42A27DB-BD31-4B8C-83A1-F6EECF244321}">
                <p14:modId xmlns:p14="http://schemas.microsoft.com/office/powerpoint/2010/main" val="577529809"/>
              </p:ext>
            </p:extLst>
          </p:nvPr>
        </p:nvGraphicFramePr>
        <p:xfrm>
          <a:off x="3044825" y="1106219"/>
          <a:ext cx="6228384" cy="28793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49">
            <a:extLst>
              <a:ext uri="{FF2B5EF4-FFF2-40B4-BE49-F238E27FC236}">
                <a16:creationId xmlns:a16="http://schemas.microsoft.com/office/drawing/2014/main" id="{7DF03305-633C-431D-878C-C7BB5132613D}"/>
              </a:ext>
            </a:extLst>
          </p:cNvPr>
          <p:cNvSpPr txBox="1"/>
          <p:nvPr/>
        </p:nvSpPr>
        <p:spPr>
          <a:xfrm>
            <a:off x="2334730" y="2326800"/>
            <a:ext cx="1473200" cy="635000"/>
          </a:xfrm>
          <a:prstGeom prst="rect">
            <a:avLst/>
          </a:prstGeom>
          <a:noFill/>
          <a:ln w="12700"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Kopumā samazinājušās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11%</a:t>
            </a:r>
            <a:endParaRPr kumimoji="0" lang="lv-LV" sz="11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5" name="TextBox 51">
            <a:extLst>
              <a:ext uri="{FF2B5EF4-FFF2-40B4-BE49-F238E27FC236}">
                <a16:creationId xmlns:a16="http://schemas.microsoft.com/office/drawing/2014/main" id="{E391ADD3-6CEE-4BD9-8518-A379496AD10B}"/>
              </a:ext>
            </a:extLst>
          </p:cNvPr>
          <p:cNvSpPr txBox="1"/>
          <p:nvPr/>
        </p:nvSpPr>
        <p:spPr>
          <a:xfrm>
            <a:off x="8103014" y="2296982"/>
            <a:ext cx="1473200" cy="635000"/>
          </a:xfrm>
          <a:prstGeom prst="rect">
            <a:avLst/>
          </a:prstGeom>
          <a:noFill/>
          <a:ln w="12700"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rgbClr val="4C8264"/>
                </a:solidFill>
                <a:effectLst/>
                <a:uLnTx/>
                <a:uFillTx/>
                <a:latin typeface="Arial" panose="020B0604020202020204" pitchFamily="34" charset="0"/>
                <a:ea typeface="+mn-ea"/>
                <a:cs typeface="Arial" panose="020B0604020202020204" pitchFamily="34" charset="0"/>
              </a:rPr>
              <a:t>Kopumā palielinājušās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1" i="0" u="none" strike="noStrike" kern="0" cap="none" spc="0" normalizeH="0" baseline="0" noProof="0" dirty="0">
                <a:ln>
                  <a:noFill/>
                </a:ln>
                <a:solidFill>
                  <a:srgbClr val="4C8264"/>
                </a:solidFill>
                <a:effectLst/>
                <a:uLnTx/>
                <a:uFillTx/>
                <a:latin typeface="Arial" panose="020B0604020202020204" pitchFamily="34" charset="0"/>
                <a:ea typeface="+mn-ea"/>
                <a:cs typeface="Arial" panose="020B0604020202020204" pitchFamily="34" charset="0"/>
              </a:rPr>
              <a:t>31%</a:t>
            </a:r>
            <a:endParaRPr kumimoji="0" lang="lv-LV" sz="1100" b="1" i="0" u="none" strike="noStrike" kern="0" cap="none" spc="0" normalizeH="0" baseline="0" noProof="0" dirty="0">
              <a:ln>
                <a:noFill/>
              </a:ln>
              <a:solidFill>
                <a:srgbClr val="4C8264"/>
              </a:solidFill>
              <a:effectLst/>
              <a:uLnTx/>
              <a:uFillTx/>
              <a:latin typeface="Arial" panose="020B0604020202020204" pitchFamily="34" charset="0"/>
              <a:ea typeface="+mn-ea"/>
              <a:cs typeface="Arial" panose="020B0604020202020204" pitchFamily="34" charset="0"/>
            </a:endParaRPr>
          </a:p>
        </p:txBody>
      </p:sp>
      <p:sp>
        <p:nvSpPr>
          <p:cNvPr id="6" name="Rectangle 2">
            <a:extLst>
              <a:ext uri="{FF2B5EF4-FFF2-40B4-BE49-F238E27FC236}">
                <a16:creationId xmlns:a16="http://schemas.microsoft.com/office/drawing/2014/main" id="{C0B45BC6-EDD3-5481-3C73-695C9DC7B7C5}"/>
              </a:ext>
            </a:extLst>
          </p:cNvPr>
          <p:cNvSpPr txBox="1">
            <a:spLocks noRot="1" noChangeArrowheads="1"/>
          </p:cNvSpPr>
          <p:nvPr/>
        </p:nvSpPr>
        <p:spPr>
          <a:xfrm>
            <a:off x="715617" y="27759"/>
            <a:ext cx="11380305"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4. Priekšstati par korupcijas līmeņa attīstību valsts pārvaldē pēdējo 4 gadu laikā </a:t>
            </a:r>
          </a:p>
        </p:txBody>
      </p:sp>
      <p:sp>
        <p:nvSpPr>
          <p:cNvPr id="7" name="Text Box 9">
            <a:extLst>
              <a:ext uri="{FF2B5EF4-FFF2-40B4-BE49-F238E27FC236}">
                <a16:creationId xmlns:a16="http://schemas.microsoft.com/office/drawing/2014/main" id="{50A29B08-3F75-7D04-C17B-7CCE05D9DE96}"/>
              </a:ext>
            </a:extLst>
          </p:cNvPr>
          <p:cNvSpPr txBox="1">
            <a:spLocks noChangeArrowheads="1"/>
          </p:cNvSpPr>
          <p:nvPr/>
        </p:nvSpPr>
        <p:spPr bwMode="auto">
          <a:xfrm>
            <a:off x="819977" y="674373"/>
            <a:ext cx="111715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K10. Vai, pēc Jūsu domām, problēmas, kas saistās ar </a:t>
            </a:r>
            <a:r>
              <a:rPr lang="lv-LV" sz="1300" i="1" u="sng" dirty="0">
                <a:latin typeface="Arial" panose="020B0604020202020204" pitchFamily="34" charset="0"/>
                <a:cs typeface="Arial" panose="020B0604020202020204" pitchFamily="34" charset="0"/>
              </a:rPr>
              <a:t>zemāka līmeņa </a:t>
            </a:r>
            <a:r>
              <a:rPr lang="lv-LV" sz="1300" i="1" dirty="0">
                <a:latin typeface="Arial" panose="020B0604020202020204" pitchFamily="34" charset="0"/>
                <a:cs typeface="Arial" panose="020B0604020202020204" pitchFamily="34" charset="0"/>
              </a:rPr>
              <a:t>valsts amatpersonu kukuļošanu, pēdējo četru gadu laikā ir:</a:t>
            </a:r>
          </a:p>
          <a:p>
            <a:pPr>
              <a:lnSpc>
                <a:spcPct val="100000"/>
              </a:lnSpc>
              <a:spcBef>
                <a:spcPts val="0"/>
              </a:spcBef>
              <a:buNone/>
            </a:pPr>
            <a:endParaRPr lang="lv-LV" sz="1300" i="1" noProof="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4DBBAD-05B2-9412-8079-5C5672C671FD}"/>
              </a:ext>
            </a:extLst>
          </p:cNvPr>
          <p:cNvSpPr txBox="1"/>
          <p:nvPr/>
        </p:nvSpPr>
        <p:spPr>
          <a:xfrm>
            <a:off x="0" y="1237099"/>
            <a:ext cx="2415600" cy="292388"/>
          </a:xfrm>
          <a:prstGeom prst="rect">
            <a:avLst/>
          </a:prstGeom>
          <a:noFill/>
        </p:spPr>
        <p:txBody>
          <a:bodyPr wrap="square" rtlCol="0">
            <a:spAutoFit/>
          </a:bodyPr>
          <a:lstStyle/>
          <a:p>
            <a:pPr algn="r"/>
            <a:r>
              <a:rPr lang="lv-LV" sz="1300" b="1" dirty="0">
                <a:solidFill>
                  <a:srgbClr val="4C8264"/>
                </a:solidFill>
                <a:latin typeface="Arial" panose="020B0604020202020204" pitchFamily="34" charset="0"/>
                <a:cs typeface="Arial" panose="020B0604020202020204" pitchFamily="34" charset="0"/>
              </a:rPr>
              <a:t>2025. gada rezultāti</a:t>
            </a:r>
          </a:p>
        </p:txBody>
      </p:sp>
      <p:sp>
        <p:nvSpPr>
          <p:cNvPr id="9" name="TextBox 8">
            <a:extLst>
              <a:ext uri="{FF2B5EF4-FFF2-40B4-BE49-F238E27FC236}">
                <a16:creationId xmlns:a16="http://schemas.microsoft.com/office/drawing/2014/main" id="{20FBA3E2-7A86-687E-BA66-E2B9BCDA5BF5}"/>
              </a:ext>
            </a:extLst>
          </p:cNvPr>
          <p:cNvSpPr txBox="1"/>
          <p:nvPr/>
        </p:nvSpPr>
        <p:spPr>
          <a:xfrm>
            <a:off x="0" y="4443710"/>
            <a:ext cx="2415209" cy="292388"/>
          </a:xfrm>
          <a:prstGeom prst="rect">
            <a:avLst/>
          </a:prstGeom>
          <a:noFill/>
        </p:spPr>
        <p:txBody>
          <a:bodyPr wrap="square" rtlCol="0">
            <a:spAutoFit/>
          </a:bodyPr>
          <a:lstStyle/>
          <a:p>
            <a:pPr algn="r"/>
            <a:r>
              <a:rPr lang="lv-LV" sz="1300" b="1" dirty="0">
                <a:solidFill>
                  <a:srgbClr val="4C8264"/>
                </a:solidFill>
                <a:latin typeface="Arial" panose="020B0604020202020204" pitchFamily="34" charset="0"/>
                <a:cs typeface="Arial" panose="020B0604020202020204" pitchFamily="34" charset="0"/>
              </a:rPr>
              <a:t>Dinamika (2021.-2025.)</a:t>
            </a:r>
          </a:p>
        </p:txBody>
      </p:sp>
      <p:sp>
        <p:nvSpPr>
          <p:cNvPr id="10" name="Text Box 10">
            <a:extLst>
              <a:ext uri="{FF2B5EF4-FFF2-40B4-BE49-F238E27FC236}">
                <a16:creationId xmlns:a16="http://schemas.microsoft.com/office/drawing/2014/main" id="{406F5B89-D172-976B-F331-290C5925A357}"/>
              </a:ext>
            </a:extLst>
          </p:cNvPr>
          <p:cNvSpPr txBox="1">
            <a:spLocks noChangeArrowheads="1"/>
          </p:cNvSpPr>
          <p:nvPr/>
        </p:nvSpPr>
        <p:spPr bwMode="auto">
          <a:xfrm>
            <a:off x="8950571" y="3454312"/>
            <a:ext cx="19067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a:t>
            </a:r>
            <a:r>
              <a:rPr lang="lv-LV" altLang="en-US" sz="1000" i="1" noProof="1">
                <a:latin typeface="Arial" panose="020B0604020202020204" pitchFamily="34" charset="0"/>
                <a:cs typeface="Arial" panose="020B0604020202020204" pitchFamily="34" charset="0"/>
              </a:rPr>
              <a:t>, n=1005</a:t>
            </a:r>
          </a:p>
        </p:txBody>
      </p:sp>
      <p:graphicFrame>
        <p:nvGraphicFramePr>
          <p:cNvPr id="11" name="Chart 10">
            <a:extLst>
              <a:ext uri="{FF2B5EF4-FFF2-40B4-BE49-F238E27FC236}">
                <a16:creationId xmlns:a16="http://schemas.microsoft.com/office/drawing/2014/main" id="{9011D374-41EB-4B40-8A65-9218E434B338}"/>
              </a:ext>
            </a:extLst>
          </p:cNvPr>
          <p:cNvGraphicFramePr>
            <a:graphicFrameLocks/>
          </p:cNvGraphicFramePr>
          <p:nvPr>
            <p:extLst>
              <p:ext uri="{D42A27DB-BD31-4B8C-83A1-F6EECF244321}">
                <p14:modId xmlns:p14="http://schemas.microsoft.com/office/powerpoint/2010/main" val="933746744"/>
              </p:ext>
            </p:extLst>
          </p:nvPr>
        </p:nvGraphicFramePr>
        <p:xfrm>
          <a:off x="2415209" y="4267126"/>
          <a:ext cx="6711950" cy="244214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10">
            <a:extLst>
              <a:ext uri="{FF2B5EF4-FFF2-40B4-BE49-F238E27FC236}">
                <a16:creationId xmlns:a16="http://schemas.microsoft.com/office/drawing/2014/main" id="{79CD7131-12D6-C477-82D8-19D455089A35}"/>
              </a:ext>
            </a:extLst>
          </p:cNvPr>
          <p:cNvSpPr txBox="1">
            <a:spLocks noChangeArrowheads="1"/>
          </p:cNvSpPr>
          <p:nvPr/>
        </p:nvSpPr>
        <p:spPr bwMode="auto">
          <a:xfrm>
            <a:off x="8950571" y="6271497"/>
            <a:ext cx="19067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758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7BD96-51C3-835A-680A-C2C95F7677A4}"/>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6F8F4CCA-5DE6-F726-2571-551AE21CF5A5}"/>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4. Priekšstati par korupcijas līmeņa attīstību valsts pārvaldē pēdējo 4 gadu laikā </a:t>
            </a:r>
          </a:p>
        </p:txBody>
      </p:sp>
      <p:sp>
        <p:nvSpPr>
          <p:cNvPr id="60420" name="Text Box 9">
            <a:extLst>
              <a:ext uri="{FF2B5EF4-FFF2-40B4-BE49-F238E27FC236}">
                <a16:creationId xmlns:a16="http://schemas.microsoft.com/office/drawing/2014/main" id="{CBF0AE47-5A8C-B72C-B8BC-ACA2F03340B6}"/>
              </a:ext>
            </a:extLst>
          </p:cNvPr>
          <p:cNvSpPr txBox="1">
            <a:spLocks noChangeArrowheads="1"/>
          </p:cNvSpPr>
          <p:nvPr/>
        </p:nvSpPr>
        <p:spPr bwMode="auto">
          <a:xfrm>
            <a:off x="715616" y="683350"/>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K10. Vai, pēc Jūsu domām, problēmas, kas saistās ar </a:t>
            </a:r>
            <a:r>
              <a:rPr lang="lv-LV" sz="1300" i="1" u="sng" dirty="0">
                <a:latin typeface="Arial" panose="020B0604020202020204" pitchFamily="34" charset="0"/>
                <a:cs typeface="Arial" panose="020B0604020202020204" pitchFamily="34" charset="0"/>
              </a:rPr>
              <a:t>zemāka līmeņa </a:t>
            </a:r>
            <a:r>
              <a:rPr lang="lv-LV" sz="1300" i="1" dirty="0">
                <a:latin typeface="Arial" panose="020B0604020202020204" pitchFamily="34" charset="0"/>
                <a:cs typeface="Arial" panose="020B0604020202020204" pitchFamily="34" charset="0"/>
              </a:rPr>
              <a:t>valsts amatpersonu kukuļošanu, pēdējo četru gadu laikā ir:</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385BB868-BE71-29DC-A6FB-6AD0861F76C7}"/>
              </a:ext>
            </a:extLst>
          </p:cNvPr>
          <p:cNvSpPr txBox="1">
            <a:spLocks noChangeArrowheads="1"/>
          </p:cNvSpPr>
          <p:nvPr/>
        </p:nvSpPr>
        <p:spPr bwMode="auto">
          <a:xfrm>
            <a:off x="10056440" y="56889"/>
            <a:ext cx="2088000"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noProof="1">
                <a:solidFill>
                  <a:srgbClr val="4C8264"/>
                </a:solidFill>
                <a:latin typeface="Arial" panose="020B0604020202020204" pitchFamily="34" charset="0"/>
                <a:cs typeface="Arial" panose="020B0604020202020204" pitchFamily="34" charset="0"/>
              </a:rPr>
              <a:t>Rezultāti sociāldemogrāfiskajās grupās</a:t>
            </a:r>
          </a:p>
        </p:txBody>
      </p:sp>
      <p:graphicFrame>
        <p:nvGraphicFramePr>
          <p:cNvPr id="2" name="Chart 1">
            <a:extLst>
              <a:ext uri="{FF2B5EF4-FFF2-40B4-BE49-F238E27FC236}">
                <a16:creationId xmlns:a16="http://schemas.microsoft.com/office/drawing/2014/main" id="{3149043E-EE39-416E-A43E-AEA5EC671895}"/>
              </a:ext>
            </a:extLst>
          </p:cNvPr>
          <p:cNvGraphicFramePr>
            <a:graphicFrameLocks/>
          </p:cNvGraphicFramePr>
          <p:nvPr>
            <p:extLst>
              <p:ext uri="{D42A27DB-BD31-4B8C-83A1-F6EECF244321}">
                <p14:modId xmlns:p14="http://schemas.microsoft.com/office/powerpoint/2010/main" val="733807066"/>
              </p:ext>
            </p:extLst>
          </p:nvPr>
        </p:nvGraphicFramePr>
        <p:xfrm>
          <a:off x="715615" y="1175793"/>
          <a:ext cx="9747250" cy="562531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0">
            <a:extLst>
              <a:ext uri="{FF2B5EF4-FFF2-40B4-BE49-F238E27FC236}">
                <a16:creationId xmlns:a16="http://schemas.microsoft.com/office/drawing/2014/main" id="{A66A2D1D-C22E-856D-B748-5D56CA042652}"/>
              </a:ext>
            </a:extLst>
          </p:cNvPr>
          <p:cNvSpPr txBox="1">
            <a:spLocks noChangeArrowheads="1"/>
          </p:cNvSpPr>
          <p:nvPr/>
        </p:nvSpPr>
        <p:spPr bwMode="auto">
          <a:xfrm>
            <a:off x="9575513" y="5774540"/>
            <a:ext cx="24592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730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FD15A-3D86-67C3-A7B7-EFE6B6A0C1F7}"/>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91F0B647-6FA8-5820-1477-8C0E186E9865}"/>
              </a:ext>
            </a:extLst>
          </p:cNvPr>
          <p:cNvSpPr>
            <a:spLocks noGrp="1" noChangeArrowheads="1"/>
          </p:cNvSpPr>
          <p:nvPr>
            <p:ph type="ctrTitle" idx="4294967295"/>
          </p:nvPr>
        </p:nvSpPr>
        <p:spPr>
          <a:xfrm>
            <a:off x="1629848" y="2545354"/>
            <a:ext cx="8787983" cy="623149"/>
          </a:xfrm>
          <a:prstGeom prst="roundRect">
            <a:avLst/>
          </a:prstGeom>
          <a:ln w="19050">
            <a:solidFill>
              <a:srgbClr val="4C8264"/>
            </a:solidFill>
          </a:ln>
          <a:extLst>
            <a:ext uri="{909E8E84-426E-40DD-AFC4-6F175D3DCCD1}">
              <a14:hiddenFill xmlns:a14="http://schemas.microsoft.com/office/drawing/2010/main">
                <a:solidFill>
                  <a:srgbClr val="303D31"/>
                </a:solidFill>
              </a14:hiddenFill>
            </a:ext>
          </a:extLst>
        </p:spPr>
        <p:txBody>
          <a:bodyPr wrap="none" anchorCtr="1">
            <a:spAutoFit/>
          </a:bodyPr>
          <a:lstStyle/>
          <a:p>
            <a:pPr algn="ctr" eaLnBrk="1" hangingPunct="1"/>
            <a:r>
              <a:rPr lang="lv-LV" altLang="lv-LV" sz="3400" b="1" noProof="1">
                <a:solidFill>
                  <a:srgbClr val="4C8264"/>
                </a:solidFill>
                <a:latin typeface="Arial" panose="020B0604020202020204" pitchFamily="34" charset="0"/>
                <a:cs typeface="Arial" panose="020B0604020202020204" pitchFamily="34" charset="0"/>
              </a:rPr>
              <a:t>5. Dažādu institūciju godīguma vērtējums</a:t>
            </a:r>
          </a:p>
        </p:txBody>
      </p:sp>
      <p:sp>
        <p:nvSpPr>
          <p:cNvPr id="33795" name="Text Box 3">
            <a:extLst>
              <a:ext uri="{FF2B5EF4-FFF2-40B4-BE49-F238E27FC236}">
                <a16:creationId xmlns:a16="http://schemas.microsoft.com/office/drawing/2014/main" id="{FE0C7B8E-FC1C-EBEE-86D3-1EEA84669E33}"/>
              </a:ext>
            </a:extLst>
          </p:cNvPr>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Tree>
    <p:extLst>
      <p:ext uri="{BB962C8B-B14F-4D97-AF65-F5344CB8AC3E}">
        <p14:creationId xmlns:p14="http://schemas.microsoft.com/office/powerpoint/2010/main" val="3980173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89408-275B-6200-3F66-856D3A6F704C}"/>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FCF17468-561F-D38E-818C-E14C05BC89E4}"/>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5. Dažādu institūciju godīguma vērtējums</a:t>
            </a:r>
          </a:p>
        </p:txBody>
      </p:sp>
      <p:sp>
        <p:nvSpPr>
          <p:cNvPr id="60420" name="Text Box 9">
            <a:extLst>
              <a:ext uri="{FF2B5EF4-FFF2-40B4-BE49-F238E27FC236}">
                <a16:creationId xmlns:a16="http://schemas.microsoft.com/office/drawing/2014/main" id="{EB7073A4-77D7-7779-3CDD-BE6F7C8979FD}"/>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K2. Kā Jūs novērtētu sekojošu institūciju / valsts iestāžu / uzņēmumu godīgumu, runājot par korupciju? Lūdzu, sniedziet vērtējumu 5 baļļu skalā, kur “1” nozīmē 'ļoti negodīgi', bet  “5” - 'ļoti godīgi'.</a:t>
            </a:r>
            <a:endParaRPr lang="lv-LV" sz="1300" i="1" noProof="1">
              <a:latin typeface="Arial" panose="020B0604020202020204" pitchFamily="34" charset="0"/>
              <a:cs typeface="Arial" panose="020B0604020202020204" pitchFamily="34" charset="0"/>
            </a:endParaRPr>
          </a:p>
        </p:txBody>
      </p:sp>
      <p:sp>
        <p:nvSpPr>
          <p:cNvPr id="2" name="Text Box 10">
            <a:extLst>
              <a:ext uri="{FF2B5EF4-FFF2-40B4-BE49-F238E27FC236}">
                <a16:creationId xmlns:a16="http://schemas.microsoft.com/office/drawing/2014/main" id="{68308FE4-E342-DCAD-A3BB-00E4CEE6F898}"/>
              </a:ext>
            </a:extLst>
          </p:cNvPr>
          <p:cNvSpPr txBox="1">
            <a:spLocks noChangeArrowheads="1"/>
          </p:cNvSpPr>
          <p:nvPr/>
        </p:nvSpPr>
        <p:spPr bwMode="auto">
          <a:xfrm>
            <a:off x="10056440" y="272332"/>
            <a:ext cx="2052024" cy="30777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2025. gada rezultāti</a:t>
            </a:r>
          </a:p>
        </p:txBody>
      </p:sp>
      <p:graphicFrame>
        <p:nvGraphicFramePr>
          <p:cNvPr id="3" name="Chart 2">
            <a:extLst>
              <a:ext uri="{FF2B5EF4-FFF2-40B4-BE49-F238E27FC236}">
                <a16:creationId xmlns:a16="http://schemas.microsoft.com/office/drawing/2014/main" id="{F6B23273-0901-48BA-B6A0-D97672854752}"/>
              </a:ext>
            </a:extLst>
          </p:cNvPr>
          <p:cNvGraphicFramePr>
            <a:graphicFrameLocks/>
          </p:cNvGraphicFramePr>
          <p:nvPr>
            <p:extLst>
              <p:ext uri="{D42A27DB-BD31-4B8C-83A1-F6EECF244321}">
                <p14:modId xmlns:p14="http://schemas.microsoft.com/office/powerpoint/2010/main" val="3192647590"/>
              </p:ext>
            </p:extLst>
          </p:nvPr>
        </p:nvGraphicFramePr>
        <p:xfrm>
          <a:off x="609600" y="1114226"/>
          <a:ext cx="9144000" cy="51299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ABEEC384-C9E9-48F0-B9CE-06BEC7867946}"/>
              </a:ext>
            </a:extLst>
          </p:cNvPr>
          <p:cNvGraphicFramePr>
            <a:graphicFrameLocks/>
          </p:cNvGraphicFramePr>
          <p:nvPr>
            <p:extLst>
              <p:ext uri="{D42A27DB-BD31-4B8C-83A1-F6EECF244321}">
                <p14:modId xmlns:p14="http://schemas.microsoft.com/office/powerpoint/2010/main" val="1931156974"/>
              </p:ext>
            </p:extLst>
          </p:nvPr>
        </p:nvGraphicFramePr>
        <p:xfrm>
          <a:off x="9346096" y="1136995"/>
          <a:ext cx="1828800" cy="5129998"/>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4EEF270B-46B7-015F-9CBE-87B4FEFE6009}"/>
              </a:ext>
            </a:extLst>
          </p:cNvPr>
          <p:cNvSpPr/>
          <p:nvPr/>
        </p:nvSpPr>
        <p:spPr>
          <a:xfrm>
            <a:off x="1416456" y="4317825"/>
            <a:ext cx="9324000" cy="210176"/>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kern="1200" dirty="0"/>
          </a:p>
        </p:txBody>
      </p:sp>
      <p:sp>
        <p:nvSpPr>
          <p:cNvPr id="6" name="TextBox 5">
            <a:extLst>
              <a:ext uri="{FF2B5EF4-FFF2-40B4-BE49-F238E27FC236}">
                <a16:creationId xmlns:a16="http://schemas.microsoft.com/office/drawing/2014/main" id="{9C8600A4-9265-37CD-8461-B21B159B5BBB}"/>
              </a:ext>
            </a:extLst>
          </p:cNvPr>
          <p:cNvSpPr txBox="1"/>
          <p:nvPr/>
        </p:nvSpPr>
        <p:spPr>
          <a:xfrm>
            <a:off x="129209" y="6120827"/>
            <a:ext cx="12062791" cy="677108"/>
          </a:xfrm>
          <a:prstGeom prst="rect">
            <a:avLst/>
          </a:prstGeom>
          <a:solidFill>
            <a:schemeClr val="bg1"/>
          </a:solidFill>
        </p:spPr>
        <p:txBody>
          <a:bodyPr wrap="square" rtlCol="0">
            <a:spAutoFit/>
          </a:bodyPr>
          <a:lstStyle/>
          <a:p>
            <a:pPr algn="ctr"/>
            <a:r>
              <a:rPr lang="lv-LV" sz="950" i="1" dirty="0">
                <a:latin typeface="Arial" panose="020B0604020202020204" pitchFamily="34" charset="0"/>
                <a:cs typeface="Arial" panose="020B0604020202020204" pitchFamily="34" charset="0"/>
              </a:rPr>
              <a:t>Bāze: visi respondenti, n=1005</a:t>
            </a:r>
          </a:p>
          <a:p>
            <a:pPr algn="ctr"/>
            <a:r>
              <a:rPr lang="lv-LV" sz="950" i="1" dirty="0">
                <a:latin typeface="Arial" panose="020B0604020202020204" pitchFamily="34" charset="0"/>
                <a:cs typeface="Arial" panose="020B0604020202020204" pitchFamily="34" charset="0"/>
              </a:rPr>
              <a:t>*Šeit un turpmāk indekss aprēķināts, no pozitīvo vērtējumu īpatsvara atņemot negatīvo vērtējumu īpatsvaru, turklāt vērtējumu "5 - ļoti godīgi" un "1 - ļoti negodīgi" īpatsvars reizināts ar 1, bet vērtējumu "4 - diezgan godīgi" un "2 - diezgan negodīgi" — ar 0,5. Indeksa vērtības var būt robežās no -100 (gadījumā, ja visi respondenti snieguši negatīvu vērtējumu) līdz 100 (gadījumā, ja visi respondenti snieguši pozitīvu vērtējumu). Atbildes "Nezina / NA" un "3 - ne godīgi, ne negodīgi", aprēķinot indeksu, netiek ņemtas vērā.</a:t>
            </a:r>
          </a:p>
        </p:txBody>
      </p:sp>
    </p:spTree>
    <p:extLst>
      <p:ext uri="{BB962C8B-B14F-4D97-AF65-F5344CB8AC3E}">
        <p14:creationId xmlns:p14="http://schemas.microsoft.com/office/powerpoint/2010/main" val="191812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7284105" y="5919810"/>
            <a:ext cx="36004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lv-LV" sz="1000" i="1" noProof="1">
                <a:latin typeface="Arial" panose="020B0604020202020204" pitchFamily="34" charset="0"/>
                <a:cs typeface="Arial" panose="020B0604020202020204" pitchFamily="34" charset="0"/>
              </a:rPr>
              <a:t>Bāze: visi respondenti</a:t>
            </a:r>
            <a:br>
              <a:rPr lang="lv-LV" altLang="lv-LV" sz="1000" i="1" noProof="1">
                <a:latin typeface="Arial" panose="020B0604020202020204" pitchFamily="34" charset="0"/>
                <a:cs typeface="Arial" panose="020B0604020202020204" pitchFamily="34" charset="0"/>
              </a:rPr>
            </a:br>
            <a:r>
              <a:rPr lang="lv-LV" altLang="lv-LV" sz="1000" i="1" noProof="1">
                <a:latin typeface="Arial" panose="020B0604020202020204" pitchFamily="34" charset="0"/>
                <a:cs typeface="Arial" panose="020B0604020202020204" pitchFamily="34" charset="0"/>
              </a:rPr>
              <a:t>Šeit un turpmāk atskaitē — procenti svērti, skaits nesvērts </a:t>
            </a:r>
          </a:p>
        </p:txBody>
      </p:sp>
      <p:graphicFrame>
        <p:nvGraphicFramePr>
          <p:cNvPr id="3" name="Table 2"/>
          <p:cNvGraphicFramePr>
            <a:graphicFrameLocks noGrp="1"/>
          </p:cNvGraphicFramePr>
          <p:nvPr>
            <p:extLst>
              <p:ext uri="{D42A27DB-BD31-4B8C-83A1-F6EECF244321}">
                <p14:modId xmlns:p14="http://schemas.microsoft.com/office/powerpoint/2010/main" val="2147566859"/>
              </p:ext>
            </p:extLst>
          </p:nvPr>
        </p:nvGraphicFramePr>
        <p:xfrm>
          <a:off x="335160" y="836712"/>
          <a:ext cx="5544615" cy="5625365"/>
        </p:xfrm>
        <a:graphic>
          <a:graphicData uri="http://schemas.openxmlformats.org/drawingml/2006/table">
            <a:tbl>
              <a:tblPr/>
              <a:tblGrid>
                <a:gridCol w="1848204">
                  <a:extLst>
                    <a:ext uri="{9D8B030D-6E8A-4147-A177-3AD203B41FA5}">
                      <a16:colId xmlns:a16="http://schemas.microsoft.com/office/drawing/2014/main" val="20000"/>
                    </a:ext>
                  </a:extLst>
                </a:gridCol>
                <a:gridCol w="2173956">
                  <a:extLst>
                    <a:ext uri="{9D8B030D-6E8A-4147-A177-3AD203B41FA5}">
                      <a16:colId xmlns:a16="http://schemas.microsoft.com/office/drawing/2014/main" val="20001"/>
                    </a:ext>
                  </a:extLst>
                </a:gridCol>
                <a:gridCol w="731394">
                  <a:extLst>
                    <a:ext uri="{9D8B030D-6E8A-4147-A177-3AD203B41FA5}">
                      <a16:colId xmlns:a16="http://schemas.microsoft.com/office/drawing/2014/main" val="20002"/>
                    </a:ext>
                  </a:extLst>
                </a:gridCol>
                <a:gridCol w="791061">
                  <a:extLst>
                    <a:ext uri="{9D8B030D-6E8A-4147-A177-3AD203B41FA5}">
                      <a16:colId xmlns:a16="http://schemas.microsoft.com/office/drawing/2014/main" val="20003"/>
                    </a:ext>
                  </a:extLst>
                </a:gridCol>
              </a:tblGrid>
              <a:tr h="204033">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GB" altLang="lv-LV" sz="1100" b="0" i="0" u="none" strike="noStrike" cap="none" normalizeH="0" baseline="0" noProof="1">
                        <a:ln>
                          <a:noFill/>
                        </a:ln>
                        <a:solidFill>
                          <a:srgbClr val="000000"/>
                        </a:solidFill>
                        <a:effectLst/>
                        <a:latin typeface="Arial" panose="020B0604020202020204" pitchFamily="34" charset="0"/>
                      </a:endParaRPr>
                    </a:p>
                  </a:txBody>
                  <a:tcPr marL="36000" marR="36000" marT="0" marB="0"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4C8264"/>
                    </a:solidFill>
                  </a:tcPr>
                </a:tc>
                <a:tc h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bg1"/>
                          </a:solidFill>
                          <a:effectLst/>
                          <a:latin typeface="Arial" panose="020B0604020202020204" pitchFamily="34" charset="0"/>
                        </a:rPr>
                        <a:t>Skaits</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4C826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bg1"/>
                          </a:solidFill>
                          <a:effectLst/>
                          <a:latin typeface="Arial" panose="020B0604020202020204" pitchFamily="34" charset="0"/>
                        </a:rPr>
                        <a:t>Kol %</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4C8264"/>
                    </a:solidFill>
                  </a:tcPr>
                </a:tc>
                <a:extLst>
                  <a:ext uri="{0D108BD9-81ED-4DB2-BD59-A6C34878D82A}">
                    <a16:rowId xmlns:a16="http://schemas.microsoft.com/office/drawing/2014/main" val="10000"/>
                  </a:ext>
                </a:extLst>
              </a:tr>
              <a:tr h="204033">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tx1"/>
                          </a:solidFill>
                          <a:effectLst/>
                          <a:latin typeface="Arial" panose="020B0604020202020204" pitchFamily="34" charset="0"/>
                        </a:rPr>
                        <a:t>KOPĀ</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hMerge="1">
                  <a:txBody>
                    <a:bodyPr/>
                    <a:lstStyle/>
                    <a:p>
                      <a:endParaRPr lang="lv-LV"/>
                    </a:p>
                  </a:txBody>
                  <a:tcPr/>
                </a:tc>
                <a:tc>
                  <a:txBody>
                    <a:bodyPr/>
                    <a:lstStyle/>
                    <a:p>
                      <a:pPr algn="ctr" fontAlgn="t"/>
                      <a:r>
                        <a:rPr lang="en-US" sz="1100" b="0" i="0" u="none" strike="noStrike" dirty="0">
                          <a:solidFill>
                            <a:srgbClr val="000000"/>
                          </a:solidFill>
                          <a:effectLst/>
                          <a:latin typeface="Arial" panose="020B0604020202020204" pitchFamily="34" charset="0"/>
                        </a:rPr>
                        <a:t>100</a:t>
                      </a:r>
                      <a:r>
                        <a:rPr lang="lv-LV" sz="1100" b="0" i="0" u="none" strike="noStrike" dirty="0">
                          <a:solidFill>
                            <a:srgbClr val="000000"/>
                          </a:solidFill>
                          <a:effectLst/>
                          <a:latin typeface="Arial" panose="020B0604020202020204" pitchFamily="34" charset="0"/>
                        </a:rPr>
                        <a:t>5</a:t>
                      </a:r>
                      <a:endParaRPr lang="en-US" sz="1100" b="0" i="0" u="none" strike="noStrike" dirty="0">
                        <a:solidFill>
                          <a:srgbClr val="000000"/>
                        </a:solidFill>
                        <a:effectLst/>
                        <a:latin typeface="Arial" panose="020B0604020202020204" pitchFamily="34" charset="0"/>
                      </a:endParaRPr>
                    </a:p>
                  </a:txBody>
                  <a:tcPr marL="36000" marR="3600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algn="ctr" fontAlgn="t"/>
                      <a:r>
                        <a:rPr lang="lv-LV" sz="1100" b="0" i="0" u="none" strike="noStrike" dirty="0">
                          <a:solidFill>
                            <a:srgbClr val="000000"/>
                          </a:solidFill>
                          <a:effectLst/>
                          <a:latin typeface="Arial" panose="020B0604020202020204" pitchFamily="34" charset="0"/>
                        </a:rPr>
                        <a:t>100,0</a:t>
                      </a:r>
                    </a:p>
                  </a:txBody>
                  <a:tcPr marL="36000" marR="3600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extLst>
                  <a:ext uri="{0D108BD9-81ED-4DB2-BD59-A6C34878D82A}">
                    <a16:rowId xmlns:a16="http://schemas.microsoft.com/office/drawing/2014/main" val="10001"/>
                  </a:ext>
                </a:extLst>
              </a:tr>
              <a:tr h="204033">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tx1"/>
                          </a:solidFill>
                          <a:effectLst/>
                          <a:latin typeface="Arial" panose="020B0604020202020204" pitchFamily="34" charset="0"/>
                        </a:rPr>
                        <a:t>DZIMUMS</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rPr>
                        <a:t>Vīrietis</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464</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46,2</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2"/>
                  </a:ext>
                </a:extLst>
              </a:tr>
              <a:tr h="204033">
                <a:tc v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rPr>
                        <a:t>Sieviete</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541</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53,8</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3"/>
                  </a:ext>
                </a:extLst>
              </a:tr>
              <a:tr h="204033">
                <a:tc rowSpan="7">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tx1"/>
                          </a:solidFill>
                          <a:effectLst/>
                          <a:latin typeface="Arial" panose="020B0604020202020204" pitchFamily="34" charset="0"/>
                        </a:rPr>
                        <a:t>VECUMS</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algn="l"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18–24 gadi</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85</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8,4</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4"/>
                  </a:ext>
                </a:extLst>
              </a:tr>
              <a:tr h="204033">
                <a:tc vMerge="1">
                  <a:txBody>
                    <a:bodyPr/>
                    <a:lstStyle/>
                    <a:p>
                      <a:endParaRPr lang="lv-LV"/>
                    </a:p>
                  </a:txBody>
                  <a:tcPr/>
                </a:tc>
                <a:tc>
                  <a:txBody>
                    <a:bodyPr/>
                    <a:lstStyle/>
                    <a:p>
                      <a:pPr algn="l"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25–34 gadi</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136</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13,5</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5"/>
                  </a:ext>
                </a:extLst>
              </a:tr>
              <a:tr h="204033">
                <a:tc vMerge="1">
                  <a:txBody>
                    <a:bodyPr/>
                    <a:lstStyle/>
                    <a:p>
                      <a:endParaRPr lang="lv-LV"/>
                    </a:p>
                  </a:txBody>
                  <a:tcPr/>
                </a:tc>
                <a:tc>
                  <a:txBody>
                    <a:bodyPr/>
                    <a:lstStyle/>
                    <a:p>
                      <a:pPr algn="l"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35–44 gadi</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189</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18,9</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6"/>
                  </a:ext>
                </a:extLst>
              </a:tr>
              <a:tr h="204033">
                <a:tc vMerge="1">
                  <a:txBody>
                    <a:bodyPr/>
                    <a:lstStyle/>
                    <a:p>
                      <a:endParaRPr lang="lv-LV"/>
                    </a:p>
                  </a:txBody>
                  <a:tcPr/>
                </a:tc>
                <a:tc>
                  <a:txBody>
                    <a:bodyPr/>
                    <a:lstStyle/>
                    <a:p>
                      <a:pPr algn="l"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45–54 gadi</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171</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17,0</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7"/>
                  </a:ext>
                </a:extLst>
              </a:tr>
              <a:tr h="204033">
                <a:tc vMerge="1">
                  <a:txBody>
                    <a:bodyPr/>
                    <a:lstStyle/>
                    <a:p>
                      <a:endParaRPr lang="lv-LV"/>
                    </a:p>
                  </a:txBody>
                  <a:tcPr/>
                </a:tc>
                <a:tc>
                  <a:txBody>
                    <a:bodyPr/>
                    <a:lstStyle/>
                    <a:p>
                      <a:pPr algn="l"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55–64 gadi</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167</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16,7</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8"/>
                  </a:ext>
                </a:extLst>
              </a:tr>
              <a:tr h="204033">
                <a:tc vMerge="1">
                  <a:txBody>
                    <a:bodyPr/>
                    <a:lstStyle/>
                    <a:p>
                      <a:endParaRPr lang="lv-LV"/>
                    </a:p>
                  </a:txBody>
                  <a:tcPr/>
                </a:tc>
                <a:tc>
                  <a:txBody>
                    <a:bodyPr/>
                    <a:lstStyle/>
                    <a:p>
                      <a:pPr algn="l"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65–74 gadi</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140</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13,8</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9"/>
                  </a:ext>
                </a:extLst>
              </a:tr>
              <a:tr h="204033">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100" b="1" i="0" u="none" strike="noStrike" cap="none" normalizeH="0" baseline="0" noProof="1">
                        <a:ln>
                          <a:noFill/>
                        </a:ln>
                        <a:solidFill>
                          <a:schemeClr val="tx1"/>
                        </a:solidFill>
                        <a:effectLst/>
                        <a:latin typeface="Arial" panose="020B0604020202020204" pitchFamily="34" charset="0"/>
                      </a:endParaRP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algn="l"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75 gadi un vairāk</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117</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11,7</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459925436"/>
                  </a:ext>
                </a:extLst>
              </a:tr>
              <a:tr h="395917">
                <a:tc row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tx1"/>
                          </a:solidFill>
                          <a:effectLst/>
                          <a:latin typeface="Arial" panose="020B0604020202020204" pitchFamily="34" charset="0"/>
                        </a:rPr>
                        <a:t>ĢIMENES STĀVOKLIS</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marL="0" algn="l" rtl="0" eaLnBrk="1" fontAlgn="t" latinLnBrk="0" hangingPunct="1">
                        <a:spcBef>
                          <a:spcPts val="0"/>
                        </a:spcBef>
                        <a:spcAft>
                          <a:spcPts val="0"/>
                        </a:spcAft>
                      </a:pPr>
                      <a:r>
                        <a:rPr lang="en-GB" sz="1100" b="0" i="0" u="none" strike="noStrike" kern="1200" noProof="1">
                          <a:solidFill>
                            <a:schemeClr val="tx1"/>
                          </a:solidFill>
                          <a:effectLst/>
                          <a:latin typeface="Arial" panose="020B0604020202020204" pitchFamily="34" charset="0"/>
                          <a:cs typeface="Arial" panose="020B0604020202020204" pitchFamily="34" charset="0"/>
                        </a:rPr>
                        <a:t>Precējies</a:t>
                      </a:r>
                      <a:r>
                        <a:rPr lang="lv-LV" sz="1100" b="0" i="0" u="none" strike="noStrike" kern="1200" noProof="1">
                          <a:solidFill>
                            <a:schemeClr val="tx1"/>
                          </a:solidFill>
                          <a:effectLst/>
                          <a:latin typeface="Arial" panose="020B0604020202020204" pitchFamily="34" charset="0"/>
                          <a:cs typeface="Arial" panose="020B0604020202020204" pitchFamily="34" charset="0"/>
                        </a:rPr>
                        <a:t>/-</a:t>
                      </a:r>
                      <a:r>
                        <a:rPr lang="en-GB" sz="1100" b="0" i="0" u="none" strike="noStrike" kern="1200" noProof="1">
                          <a:solidFill>
                            <a:schemeClr val="tx1"/>
                          </a:solidFill>
                          <a:effectLst/>
                          <a:latin typeface="Arial" panose="020B0604020202020204" pitchFamily="34" charset="0"/>
                          <a:cs typeface="Arial" panose="020B0604020202020204" pitchFamily="34" charset="0"/>
                        </a:rPr>
                        <a:t>usies vai dzīvo ar partneri</a:t>
                      </a:r>
                      <a:endParaRPr lang="en-GB" sz="1100" b="0" i="0" u="none" strike="noStrike" noProof="1">
                        <a:solidFill>
                          <a:schemeClr val="tx1"/>
                        </a:solidFill>
                        <a:effectLst/>
                        <a:latin typeface="Arial" panose="020B0604020202020204" pitchFamily="34" charset="0"/>
                        <a:cs typeface="Arial" panose="020B0604020202020204" pitchFamily="34" charset="0"/>
                      </a:endParaRPr>
                    </a:p>
                  </a:txBody>
                  <a:tcPr marL="36000" marR="3600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595</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58,3</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0"/>
                  </a:ext>
                </a:extLst>
              </a:tr>
              <a:tr h="395917">
                <a:tc vMerge="1">
                  <a:txBody>
                    <a:bodyPr/>
                    <a:lstStyle/>
                    <a:p>
                      <a:endParaRPr lang="lv-LV"/>
                    </a:p>
                  </a:txBody>
                  <a:tcPr/>
                </a:tc>
                <a:tc>
                  <a:txBody>
                    <a:bodyPr/>
                    <a:lstStyle/>
                    <a:p>
                      <a:pPr marL="0" algn="l" rtl="0" eaLnBrk="1" fontAlgn="t" latinLnBrk="0" hangingPunct="1">
                        <a:spcBef>
                          <a:spcPts val="0"/>
                        </a:spcBef>
                        <a:spcAft>
                          <a:spcPts val="0"/>
                        </a:spcAft>
                      </a:pPr>
                      <a:r>
                        <a:rPr lang="en-GB" sz="1100" b="0" i="0" u="none" strike="noStrike" kern="1200" noProof="1">
                          <a:solidFill>
                            <a:schemeClr val="tx1"/>
                          </a:solidFill>
                          <a:effectLst/>
                          <a:latin typeface="Arial" panose="020B0604020202020204" pitchFamily="34" charset="0"/>
                          <a:cs typeface="Arial" panose="020B0604020202020204" pitchFamily="34" charset="0"/>
                        </a:rPr>
                        <a:t>Šķīries</a:t>
                      </a:r>
                      <a:r>
                        <a:rPr lang="lv-LV" sz="1100" b="0" i="0" u="none" strike="noStrike" kern="1200" noProof="1">
                          <a:solidFill>
                            <a:schemeClr val="tx1"/>
                          </a:solidFill>
                          <a:effectLst/>
                          <a:latin typeface="Arial" panose="020B0604020202020204" pitchFamily="34" charset="0"/>
                          <a:cs typeface="Arial" panose="020B0604020202020204" pitchFamily="34" charset="0"/>
                        </a:rPr>
                        <a:t>/</a:t>
                      </a:r>
                      <a:r>
                        <a:rPr lang="en-GB" sz="1100" b="0" i="0" u="none" strike="noStrike" kern="1200" noProof="1">
                          <a:solidFill>
                            <a:schemeClr val="tx1"/>
                          </a:solidFill>
                          <a:effectLst/>
                          <a:latin typeface="Arial" panose="020B0604020202020204" pitchFamily="34" charset="0"/>
                          <a:cs typeface="Arial" panose="020B0604020202020204" pitchFamily="34" charset="0"/>
                        </a:rPr>
                        <a:t>-usies vai nedzīvo kopā ar vīru/sievu</a:t>
                      </a:r>
                      <a:endParaRPr lang="en-GB" sz="1100" b="0" i="0" u="none" strike="noStrike" noProof="1">
                        <a:solidFill>
                          <a:schemeClr val="tx1"/>
                        </a:solidFill>
                        <a:effectLst/>
                        <a:latin typeface="Arial" panose="020B0604020202020204" pitchFamily="34" charset="0"/>
                        <a:cs typeface="Arial" panose="020B0604020202020204" pitchFamily="34" charset="0"/>
                      </a:endParaRPr>
                    </a:p>
                  </a:txBody>
                  <a:tcPr marL="36000" marR="3600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119</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11,7</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1"/>
                  </a:ext>
                </a:extLst>
              </a:tr>
              <a:tr h="204033">
                <a:tc vMerge="1">
                  <a:txBody>
                    <a:bodyPr/>
                    <a:lstStyle/>
                    <a:p>
                      <a:endParaRPr lang="lv-LV"/>
                    </a:p>
                  </a:txBody>
                  <a:tcPr/>
                </a:tc>
                <a:tc>
                  <a:txBody>
                    <a:bodyPr/>
                    <a:lstStyle/>
                    <a:p>
                      <a:pPr marL="0" algn="l" rtl="0" eaLnBrk="1" fontAlgn="t" latinLnBrk="0" hangingPunct="1">
                        <a:spcBef>
                          <a:spcPts val="0"/>
                        </a:spcBef>
                        <a:spcAft>
                          <a:spcPts val="0"/>
                        </a:spcAft>
                      </a:pPr>
                      <a:r>
                        <a:rPr lang="en-GB" sz="1100" b="0" i="0" u="none" strike="noStrike" kern="1200" noProof="1">
                          <a:solidFill>
                            <a:schemeClr val="tx1"/>
                          </a:solidFill>
                          <a:effectLst/>
                          <a:latin typeface="Arial" panose="020B0604020202020204" pitchFamily="34" charset="0"/>
                          <a:cs typeface="Arial" panose="020B0604020202020204" pitchFamily="34" charset="0"/>
                        </a:rPr>
                        <a:t>Neprecējies</a:t>
                      </a:r>
                      <a:r>
                        <a:rPr lang="lv-LV" sz="1100" b="0" i="0" u="none" strike="noStrike" kern="1200" noProof="1">
                          <a:solidFill>
                            <a:schemeClr val="tx1"/>
                          </a:solidFill>
                          <a:effectLst/>
                          <a:latin typeface="Arial" panose="020B0604020202020204" pitchFamily="34" charset="0"/>
                          <a:cs typeface="Arial" panose="020B0604020202020204" pitchFamily="34" charset="0"/>
                        </a:rPr>
                        <a:t>/</a:t>
                      </a:r>
                      <a:r>
                        <a:rPr lang="en-GB" sz="1100" b="0" i="0" u="none" strike="noStrike" kern="1200" noProof="1">
                          <a:solidFill>
                            <a:schemeClr val="tx1"/>
                          </a:solidFill>
                          <a:effectLst/>
                          <a:latin typeface="Arial" panose="020B0604020202020204" pitchFamily="34" charset="0"/>
                          <a:cs typeface="Arial" panose="020B0604020202020204" pitchFamily="34" charset="0"/>
                        </a:rPr>
                        <a:t>-usies</a:t>
                      </a:r>
                      <a:endParaRPr lang="en-GB" sz="1100" b="0" i="0" u="none" strike="noStrike" noProof="1">
                        <a:solidFill>
                          <a:schemeClr val="tx1"/>
                        </a:solidFill>
                        <a:effectLst/>
                        <a:latin typeface="Arial" panose="020B0604020202020204" pitchFamily="34" charset="0"/>
                        <a:cs typeface="Arial" panose="020B0604020202020204" pitchFamily="34" charset="0"/>
                      </a:endParaRPr>
                    </a:p>
                  </a:txBody>
                  <a:tcPr marL="36000" marR="3600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218</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22,8</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2"/>
                  </a:ext>
                </a:extLst>
              </a:tr>
              <a:tr h="204033">
                <a:tc vMerge="1">
                  <a:txBody>
                    <a:bodyPr/>
                    <a:lstStyle/>
                    <a:p>
                      <a:endParaRPr lang="lv-LV"/>
                    </a:p>
                  </a:txBody>
                  <a:tcPr/>
                </a:tc>
                <a:tc>
                  <a:txBody>
                    <a:bodyPr/>
                    <a:lstStyle/>
                    <a:p>
                      <a:pPr marL="0" algn="l" rtl="0" eaLnBrk="1" fontAlgn="t" latinLnBrk="0" hangingPunct="1">
                        <a:spcBef>
                          <a:spcPts val="0"/>
                        </a:spcBef>
                        <a:spcAft>
                          <a:spcPts val="0"/>
                        </a:spcAft>
                      </a:pPr>
                      <a:r>
                        <a:rPr lang="en-GB" sz="1100" b="0" i="0" u="none" strike="noStrike" kern="1200" noProof="1">
                          <a:solidFill>
                            <a:schemeClr val="tx1"/>
                          </a:solidFill>
                          <a:effectLst/>
                          <a:latin typeface="Arial" panose="020B0604020202020204" pitchFamily="34" charset="0"/>
                          <a:cs typeface="Arial" panose="020B0604020202020204" pitchFamily="34" charset="0"/>
                        </a:rPr>
                        <a:t>Atraitnis</a:t>
                      </a:r>
                      <a:r>
                        <a:rPr lang="lv-LV" sz="1100" b="0" i="0" u="none" strike="noStrike" kern="1200" noProof="1">
                          <a:solidFill>
                            <a:schemeClr val="tx1"/>
                          </a:solidFill>
                          <a:effectLst/>
                          <a:latin typeface="Arial" panose="020B0604020202020204" pitchFamily="34" charset="0"/>
                          <a:cs typeface="Arial" panose="020B0604020202020204" pitchFamily="34" charset="0"/>
                        </a:rPr>
                        <a:t>/</a:t>
                      </a:r>
                      <a:r>
                        <a:rPr lang="en-GB" sz="1100" b="0" i="0" u="none" strike="noStrike" kern="1200" noProof="1">
                          <a:solidFill>
                            <a:schemeClr val="tx1"/>
                          </a:solidFill>
                          <a:effectLst/>
                          <a:latin typeface="Arial" panose="020B0604020202020204" pitchFamily="34" charset="0"/>
                          <a:cs typeface="Arial" panose="020B0604020202020204" pitchFamily="34" charset="0"/>
                        </a:rPr>
                        <a:t>-e</a:t>
                      </a:r>
                      <a:endParaRPr lang="en-GB" sz="1100" b="0" i="0" u="none" strike="noStrike" noProof="1">
                        <a:solidFill>
                          <a:schemeClr val="tx1"/>
                        </a:solidFill>
                        <a:effectLst/>
                        <a:latin typeface="Arial" panose="020B0604020202020204" pitchFamily="34" charset="0"/>
                        <a:cs typeface="Arial" panose="020B0604020202020204" pitchFamily="34" charset="0"/>
                      </a:endParaRPr>
                    </a:p>
                  </a:txBody>
                  <a:tcPr marL="36000" marR="3600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73</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7,3</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3"/>
                  </a:ext>
                </a:extLst>
              </a:tr>
              <a:tr h="204033">
                <a:tc rowSpan="3">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lv-LV" altLang="lv-LV" sz="1100" b="1" i="0" u="none" strike="noStrike" cap="none" normalizeH="0" baseline="0" noProof="1">
                          <a:ln>
                            <a:noFill/>
                          </a:ln>
                          <a:solidFill>
                            <a:schemeClr val="tx1"/>
                          </a:solidFill>
                          <a:effectLst/>
                          <a:latin typeface="Arial" panose="020B0604020202020204" pitchFamily="34" charset="0"/>
                        </a:rPr>
                        <a:t>S</a:t>
                      </a:r>
                      <a:r>
                        <a:rPr kumimoji="0" lang="en-GB" altLang="lv-LV" sz="1100" b="1" i="0" u="none" strike="noStrike" cap="none" normalizeH="0" baseline="0" noProof="1">
                          <a:ln>
                            <a:noFill/>
                          </a:ln>
                          <a:solidFill>
                            <a:schemeClr val="tx1"/>
                          </a:solidFill>
                          <a:effectLst/>
                          <a:latin typeface="Arial" panose="020B0604020202020204" pitchFamily="34" charset="0"/>
                        </a:rPr>
                        <a:t>ARUNVALODA ĢIMENĒ</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Latviešu</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628</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62,1</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336947453"/>
                  </a:ext>
                </a:extLst>
              </a:tr>
              <a:tr h="204033">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Krievu</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365</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36,8</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2697643227"/>
                  </a:ext>
                </a:extLst>
              </a:tr>
              <a:tr h="204033">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Cita</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12</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1,1</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391985049"/>
                  </a:ext>
                </a:extLst>
              </a:tr>
              <a:tr h="204033">
                <a:tc rowSpan="3">
                  <a:txBody>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en-GB" altLang="lv-LV" sz="1100" b="1" i="0" u="none" strike="noStrike" cap="none" normalizeH="0" baseline="0" noProof="1">
                          <a:ln>
                            <a:noFill/>
                          </a:ln>
                          <a:solidFill>
                            <a:schemeClr val="tx1"/>
                          </a:solidFill>
                          <a:effectLst/>
                          <a:latin typeface="Arial" panose="020B0604020202020204" pitchFamily="34" charset="0"/>
                        </a:rPr>
                        <a:t>IZGLĪTĪBA</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Pamatizglītība</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61</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13,8</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3936056092"/>
                  </a:ext>
                </a:extLst>
              </a:tr>
              <a:tr h="204033">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Vidējā, vidējā </a:t>
                      </a:r>
                      <a:r>
                        <a:rPr kumimoji="0" lang="lv-LV" altLang="lv-LV" sz="11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profesionālā</a:t>
                      </a:r>
                      <a:endParaRPr kumimoji="0" lang="en-GB" altLang="lv-LV" sz="11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613</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54,8</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2632370712"/>
                  </a:ext>
                </a:extLst>
              </a:tr>
              <a:tr h="204033">
                <a:tc vMerge="1">
                  <a:txBody>
                    <a:bodyPr/>
                    <a:lstStyle/>
                    <a:p>
                      <a:pPr marL="0" marR="0" lvl="0" indent="0" algn="l" defTabSz="914400" rtl="0" eaLnBrk="0" fontAlgn="t" latinLnBrk="0" hangingPunct="0">
                        <a:lnSpc>
                          <a:spcPct val="100000"/>
                        </a:lnSpc>
                        <a:spcBef>
                          <a:spcPct val="0"/>
                        </a:spcBef>
                        <a:spcAft>
                          <a:spcPct val="0"/>
                        </a:spcAft>
                        <a:buClrTx/>
                        <a:buSzTx/>
                        <a:buFontTx/>
                        <a:buNone/>
                        <a:tabLst/>
                        <a:defRPr/>
                      </a:pPr>
                      <a:endParaRPr kumimoji="0" lang="en-GB" altLang="lv-LV" sz="1100" b="1" i="0" u="none" strike="noStrike" cap="none" normalizeH="0" baseline="0" noProof="1">
                        <a:ln>
                          <a:noFill/>
                        </a:ln>
                        <a:solidFill>
                          <a:schemeClr val="tx1"/>
                        </a:solidFill>
                        <a:effectLst/>
                        <a:latin typeface="Arial" panose="020B0604020202020204" pitchFamily="34" charset="0"/>
                      </a:endParaRP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Augstākā</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331</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31,5</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757122625"/>
                  </a:ext>
                </a:extLst>
              </a:tr>
              <a:tr h="204033">
                <a:tc row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tx1"/>
                          </a:solidFill>
                          <a:effectLst/>
                          <a:latin typeface="Arial" panose="020B0604020202020204" pitchFamily="34" charset="0"/>
                        </a:rPr>
                        <a:t>NODARBINĀTĪBAS SEKTORS</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Publiskais sektors</a:t>
                      </a:r>
                    </a:p>
                  </a:txBody>
                  <a:tcPr marL="36000" marR="36000" marT="9525"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190</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18,6</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4"/>
                  </a:ext>
                </a:extLst>
              </a:tr>
              <a:tr h="204033">
                <a:tc v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Privātais sektors</a:t>
                      </a:r>
                    </a:p>
                  </a:txBody>
                  <a:tcPr marL="36000" marR="36000" marT="9525"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428</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41,4</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5"/>
                  </a:ext>
                </a:extLst>
              </a:tr>
              <a:tr h="204033">
                <a:tc v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Nestrādā</a:t>
                      </a:r>
                    </a:p>
                  </a:txBody>
                  <a:tcPr marL="36000" marR="36000" marT="9525"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373</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38,7</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6"/>
                  </a:ext>
                </a:extLst>
              </a:tr>
              <a:tr h="204033">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100" b="1" i="0" u="none" strike="noStrike" cap="none" normalizeH="0" baseline="0" noProof="1">
                        <a:ln>
                          <a:noFill/>
                        </a:ln>
                        <a:solidFill>
                          <a:schemeClr val="tx1"/>
                        </a:solidFill>
                        <a:effectLst/>
                        <a:latin typeface="Arial" panose="020B0604020202020204" pitchFamily="34" charset="0"/>
                      </a:endParaRP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cs typeface="Arial" panose="020B0604020202020204" pitchFamily="34" charset="0"/>
                        </a:rPr>
                        <a:t>Cits (gadījuma darbi, strādā apmaksātu darbu sab. org.)</a:t>
                      </a:r>
                    </a:p>
                  </a:txBody>
                  <a:tcPr marL="36000" marR="36000" marT="9525"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14</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cs typeface="Arial" panose="020B0604020202020204" pitchFamily="34" charset="0"/>
                        </a:rPr>
                        <a:t>1,4</a:t>
                      </a: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60182074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54945836"/>
              </p:ext>
            </p:extLst>
          </p:nvPr>
        </p:nvGraphicFramePr>
        <p:xfrm>
          <a:off x="6312023" y="836712"/>
          <a:ext cx="5544615" cy="4819173"/>
        </p:xfrm>
        <a:graphic>
          <a:graphicData uri="http://schemas.openxmlformats.org/drawingml/2006/table">
            <a:tbl>
              <a:tblPr/>
              <a:tblGrid>
                <a:gridCol w="1917577">
                  <a:extLst>
                    <a:ext uri="{9D8B030D-6E8A-4147-A177-3AD203B41FA5}">
                      <a16:colId xmlns:a16="http://schemas.microsoft.com/office/drawing/2014/main" val="20000"/>
                    </a:ext>
                  </a:extLst>
                </a:gridCol>
                <a:gridCol w="2153154">
                  <a:extLst>
                    <a:ext uri="{9D8B030D-6E8A-4147-A177-3AD203B41FA5}">
                      <a16:colId xmlns:a16="http://schemas.microsoft.com/office/drawing/2014/main" val="20001"/>
                    </a:ext>
                  </a:extLst>
                </a:gridCol>
                <a:gridCol w="772035">
                  <a:extLst>
                    <a:ext uri="{9D8B030D-6E8A-4147-A177-3AD203B41FA5}">
                      <a16:colId xmlns:a16="http://schemas.microsoft.com/office/drawing/2014/main" val="20002"/>
                    </a:ext>
                  </a:extLst>
                </a:gridCol>
                <a:gridCol w="701849">
                  <a:extLst>
                    <a:ext uri="{9D8B030D-6E8A-4147-A177-3AD203B41FA5}">
                      <a16:colId xmlns:a16="http://schemas.microsoft.com/office/drawing/2014/main" val="20003"/>
                    </a:ext>
                  </a:extLst>
                </a:gridCol>
              </a:tblGrid>
              <a:tr h="200796">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GB" altLang="lv-LV" sz="1100" b="0" i="0" u="none" strike="noStrike" cap="none" normalizeH="0" baseline="0" noProof="1">
                        <a:ln>
                          <a:noFill/>
                        </a:ln>
                        <a:solidFill>
                          <a:srgbClr val="000000"/>
                        </a:solidFill>
                        <a:effectLst/>
                        <a:latin typeface="Arial" panose="020B0604020202020204" pitchFamily="34" charset="0"/>
                      </a:endParaRPr>
                    </a:p>
                  </a:txBody>
                  <a:tcPr marL="36000" marR="36000" marT="9523" marB="0"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4C8264"/>
                    </a:solidFill>
                  </a:tcPr>
                </a:tc>
                <a:tc h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bg1"/>
                          </a:solidFill>
                          <a:effectLst/>
                          <a:latin typeface="Arial" panose="020B0604020202020204" pitchFamily="34" charset="0"/>
                        </a:rPr>
                        <a:t>Skaits</a:t>
                      </a:r>
                    </a:p>
                  </a:txBody>
                  <a:tcPr marL="36000" marR="36000" marT="9523"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4C826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bg1"/>
                          </a:solidFill>
                          <a:effectLst/>
                          <a:latin typeface="Arial" panose="020B0604020202020204" pitchFamily="34" charset="0"/>
                        </a:rPr>
                        <a:t>Kol %</a:t>
                      </a:r>
                    </a:p>
                  </a:txBody>
                  <a:tcPr marL="36000" marR="36000" marT="9523"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4C8264"/>
                    </a:solidFill>
                  </a:tcPr>
                </a:tc>
                <a:extLst>
                  <a:ext uri="{0D108BD9-81ED-4DB2-BD59-A6C34878D82A}">
                    <a16:rowId xmlns:a16="http://schemas.microsoft.com/office/drawing/2014/main" val="10000"/>
                  </a:ext>
                </a:extLst>
              </a:tr>
              <a:tr h="200799">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rgbClr val="000000"/>
                          </a:solidFill>
                          <a:effectLst/>
                          <a:latin typeface="Arial" panose="020B0604020202020204" pitchFamily="34" charset="0"/>
                        </a:rPr>
                        <a:t>KOPĀ</a:t>
                      </a:r>
                    </a:p>
                  </a:txBody>
                  <a:tcPr marL="36000" marR="36000" marT="9523"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hMerge="1">
                  <a:txBody>
                    <a:bodyPr/>
                    <a:lstStyle/>
                    <a:p>
                      <a:endParaRPr lang="lv-LV"/>
                    </a:p>
                  </a:txBody>
                  <a:tcPr/>
                </a:tc>
                <a:tc>
                  <a:txBody>
                    <a:bodyPr/>
                    <a:lstStyle/>
                    <a:p>
                      <a:pPr algn="ctr" fontAlgn="t"/>
                      <a:r>
                        <a:rPr lang="en-US" sz="1100" b="0" i="0" u="none" strike="noStrike" dirty="0">
                          <a:solidFill>
                            <a:srgbClr val="000000"/>
                          </a:solidFill>
                          <a:effectLst/>
                          <a:latin typeface="Arial" panose="020B0604020202020204" pitchFamily="34" charset="0"/>
                        </a:rPr>
                        <a:t>10</a:t>
                      </a:r>
                      <a:r>
                        <a:rPr lang="lv-LV" sz="1100" b="0" i="0" u="none" strike="noStrike" dirty="0">
                          <a:solidFill>
                            <a:srgbClr val="000000"/>
                          </a:solidFill>
                          <a:effectLst/>
                          <a:latin typeface="Arial" panose="020B0604020202020204" pitchFamily="34" charset="0"/>
                        </a:rPr>
                        <a:t>05</a:t>
                      </a:r>
                      <a:endParaRPr lang="en-US" sz="1100" b="0" i="0" u="none" strike="noStrike" dirty="0">
                        <a:solidFill>
                          <a:srgbClr val="000000"/>
                        </a:solidFill>
                        <a:effectLst/>
                        <a:latin typeface="Arial" panose="020B0604020202020204" pitchFamily="34" charset="0"/>
                      </a:endParaRPr>
                    </a:p>
                  </a:txBody>
                  <a:tcPr marL="36000" marR="36000" marT="952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algn="ctr" fontAlgn="t"/>
                      <a:r>
                        <a:rPr lang="lv-LV" sz="1100" b="0" i="0" u="none" strike="noStrike" dirty="0">
                          <a:solidFill>
                            <a:srgbClr val="000000"/>
                          </a:solidFill>
                          <a:effectLst/>
                          <a:latin typeface="Arial" panose="020B0604020202020204" pitchFamily="34" charset="0"/>
                        </a:rPr>
                        <a:t>100,0</a:t>
                      </a:r>
                    </a:p>
                  </a:txBody>
                  <a:tcPr marL="36000" marR="36000" marT="952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extLst>
                  <a:ext uri="{0D108BD9-81ED-4DB2-BD59-A6C34878D82A}">
                    <a16:rowId xmlns:a16="http://schemas.microsoft.com/office/drawing/2014/main" val="10001"/>
                  </a:ext>
                </a:extLst>
              </a:tr>
              <a:tr h="200799">
                <a:tc rowSpan="8">
                  <a:txBody>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en-GB" altLang="lv-LV" sz="1100" b="1" i="0" u="none" strike="noStrike" cap="none" normalizeH="0" baseline="0" noProof="1">
                          <a:ln>
                            <a:noFill/>
                          </a:ln>
                          <a:solidFill>
                            <a:schemeClr val="tx1"/>
                          </a:solidFill>
                          <a:effectLst/>
                          <a:latin typeface="Arial" panose="020B0604020202020204" pitchFamily="34" charset="0"/>
                        </a:rPr>
                        <a:t>PAMATNODARBOŠANĀS</a:t>
                      </a:r>
                    </a:p>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100" b="1" i="0" u="none" strike="noStrike" cap="none" normalizeH="0" baseline="0" noProof="1">
                        <a:ln>
                          <a:noFill/>
                        </a:ln>
                        <a:solidFill>
                          <a:schemeClr val="tx1"/>
                        </a:solidFill>
                        <a:effectLst/>
                        <a:latin typeface="Arial" panose="020B0604020202020204" pitchFamily="34" charset="0"/>
                      </a:endParaRP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lv-LV" sz="1100" b="0" i="0" u="none" strike="noStrike" kern="1200" cap="none" normalizeH="0" baseline="0" dirty="0">
                          <a:ln>
                            <a:noFill/>
                          </a:ln>
                          <a:solidFill>
                            <a:schemeClr val="tx1"/>
                          </a:solidFill>
                          <a:effectLst/>
                          <a:latin typeface="Arial" panose="020B0604020202020204" pitchFamily="34" charset="0"/>
                          <a:ea typeface="+mn-ea"/>
                          <a:cs typeface="+mn-cs"/>
                        </a:rPr>
                        <a:t>Vadītājs/-a</a:t>
                      </a:r>
                    </a:p>
                  </a:txBody>
                  <a:tcPr marL="36000" marR="36000" marT="952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46</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4,4</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2557930889"/>
                  </a:ext>
                </a:extLst>
              </a:tr>
              <a:tr h="200799">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lv-LV" sz="1100" b="0" i="0" u="none" strike="noStrike" kern="1200" cap="none" normalizeH="0" baseline="0" dirty="0">
                          <a:ln>
                            <a:noFill/>
                          </a:ln>
                          <a:solidFill>
                            <a:schemeClr val="tx1"/>
                          </a:solidFill>
                          <a:effectLst/>
                          <a:latin typeface="Arial" panose="020B0604020202020204" pitchFamily="34" charset="0"/>
                          <a:ea typeface="+mn-ea"/>
                          <a:cs typeface="+mn-cs"/>
                        </a:rPr>
                        <a:t>Speciālists/-e, ierēdnis/-e</a:t>
                      </a:r>
                    </a:p>
                  </a:txBody>
                  <a:tcPr marL="36000" marR="36000" marT="952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302</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28,1</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3595443961"/>
                  </a:ext>
                </a:extLst>
              </a:tr>
              <a:tr h="200799">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lv-LV" sz="1100" b="0" i="0" u="none" strike="noStrike" kern="1200" cap="none" normalizeH="0" baseline="0" dirty="0">
                          <a:ln>
                            <a:noFill/>
                          </a:ln>
                          <a:solidFill>
                            <a:schemeClr val="tx1"/>
                          </a:solidFill>
                          <a:effectLst/>
                          <a:latin typeface="Arial" panose="020B0604020202020204" pitchFamily="34" charset="0"/>
                          <a:ea typeface="+mn-ea"/>
                          <a:cs typeface="+mn-cs"/>
                        </a:rPr>
                        <a:t>Strādnieks/-ce</a:t>
                      </a:r>
                    </a:p>
                  </a:txBody>
                  <a:tcPr marL="36000" marR="36000" marT="952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200</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20,8</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714716975"/>
                  </a:ext>
                </a:extLst>
              </a:tr>
              <a:tr h="200799">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lv-LV" sz="1100" b="0" i="0" u="none" strike="noStrike" kern="1200" cap="none" normalizeH="0" baseline="0" dirty="0">
                          <a:ln>
                            <a:noFill/>
                          </a:ln>
                          <a:solidFill>
                            <a:schemeClr val="tx1"/>
                          </a:solidFill>
                          <a:effectLst/>
                          <a:latin typeface="Arial" panose="020B0604020202020204" pitchFamily="34" charset="0"/>
                          <a:ea typeface="+mn-ea"/>
                          <a:cs typeface="+mn-cs"/>
                        </a:rPr>
                        <a:t>Uzņēmējs/-a, individuālais darbs</a:t>
                      </a:r>
                    </a:p>
                  </a:txBody>
                  <a:tcPr marL="36000" marR="36000" marT="952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84</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7,9</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2955748409"/>
                  </a:ext>
                </a:extLst>
              </a:tr>
              <a:tr h="200799">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lv-LV" sz="1100" b="0" i="0" u="none" strike="noStrike" kern="1200" cap="none" normalizeH="0" baseline="0" dirty="0">
                          <a:ln>
                            <a:noFill/>
                          </a:ln>
                          <a:solidFill>
                            <a:schemeClr val="tx1"/>
                          </a:solidFill>
                          <a:effectLst/>
                          <a:latin typeface="Arial" panose="020B0604020202020204" pitchFamily="34" charset="0"/>
                          <a:ea typeface="+mn-ea"/>
                          <a:cs typeface="+mn-cs"/>
                        </a:rPr>
                        <a:t>Pensionārs/-e</a:t>
                      </a:r>
                    </a:p>
                  </a:txBody>
                  <a:tcPr marL="36000" marR="36000" marT="952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220</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22,3</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2152358884"/>
                  </a:ext>
                </a:extLst>
              </a:tr>
              <a:tr h="200799">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lv-LV" sz="1100" b="0" i="0" u="none" strike="noStrike" kern="1200" cap="none" normalizeH="0" baseline="0" dirty="0">
                          <a:ln>
                            <a:noFill/>
                          </a:ln>
                          <a:solidFill>
                            <a:schemeClr val="tx1"/>
                          </a:solidFill>
                          <a:effectLst/>
                          <a:latin typeface="Arial" panose="020B0604020202020204" pitchFamily="34" charset="0"/>
                          <a:ea typeface="+mn-ea"/>
                          <a:cs typeface="+mn-cs"/>
                        </a:rPr>
                        <a:t>Skolēns, students/-e</a:t>
                      </a:r>
                    </a:p>
                  </a:txBody>
                  <a:tcPr marL="36000" marR="36000" marT="952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59</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6,0</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2705733571"/>
                  </a:ext>
                </a:extLst>
              </a:tr>
              <a:tr h="200799">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lv-LV" sz="1100" b="0" i="0" u="none" strike="noStrike" kern="1200" cap="none" normalizeH="0" baseline="0" dirty="0">
                          <a:ln>
                            <a:noFill/>
                          </a:ln>
                          <a:solidFill>
                            <a:schemeClr val="tx1"/>
                          </a:solidFill>
                          <a:effectLst/>
                          <a:latin typeface="Arial" panose="020B0604020202020204" pitchFamily="34" charset="0"/>
                          <a:ea typeface="+mn-ea"/>
                          <a:cs typeface="+mn-cs"/>
                        </a:rPr>
                        <a:t>Mājsaimniece/-ks</a:t>
                      </a:r>
                    </a:p>
                  </a:txBody>
                  <a:tcPr marL="36000" marR="36000" marT="952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37</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3,8</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731919267"/>
                  </a:ext>
                </a:extLst>
              </a:tr>
              <a:tr h="200799">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lv-LV" sz="1100" b="0" i="0" u="none" strike="noStrike" kern="1200" cap="none" normalizeH="0" baseline="0" dirty="0">
                          <a:ln>
                            <a:noFill/>
                          </a:ln>
                          <a:solidFill>
                            <a:schemeClr val="tx1"/>
                          </a:solidFill>
                          <a:effectLst/>
                          <a:latin typeface="Arial" panose="020B0604020202020204" pitchFamily="34" charset="0"/>
                          <a:ea typeface="+mn-ea"/>
                          <a:cs typeface="+mn-cs"/>
                        </a:rPr>
                        <a:t>Bezdarbnieks/-ce</a:t>
                      </a:r>
                    </a:p>
                  </a:txBody>
                  <a:tcPr marL="36000" marR="36000" marT="9525"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57</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6,6</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574450060"/>
                  </a:ext>
                </a:extLst>
              </a:tr>
              <a:tr h="200799">
                <a:tc rowSpan="6">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tx1"/>
                          </a:solidFill>
                          <a:effectLst/>
                          <a:latin typeface="Arial" panose="020B0604020202020204" pitchFamily="34" charset="0"/>
                        </a:rPr>
                        <a:t>MĒNEŠA VIDĒJIE IENĀKUMI UZ VIENU CILVĒKU ĢIMENĒ (KVINTILES)</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algn="l" fontAlgn="t">
                        <a:buNone/>
                      </a:pPr>
                      <a:r>
                        <a:rPr lang="lv-LV" sz="1100" b="0" i="0" u="none" strike="noStrike" dirty="0">
                          <a:solidFill>
                            <a:srgbClr val="000000"/>
                          </a:solidFill>
                          <a:effectLst/>
                          <a:latin typeface="Arial" panose="020B0604020202020204" pitchFamily="34" charset="0"/>
                        </a:rPr>
                        <a:t>Zemi (līdz 499 EUR)</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133</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13,7</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2"/>
                  </a:ext>
                </a:extLst>
              </a:tr>
              <a:tr h="200799">
                <a:tc vMerge="1">
                  <a:txBody>
                    <a:bodyPr/>
                    <a:lstStyle/>
                    <a:p>
                      <a:endParaRPr lang="lv-LV"/>
                    </a:p>
                  </a:txBody>
                  <a:tcPr/>
                </a:tc>
                <a:tc>
                  <a:txBody>
                    <a:bodyPr/>
                    <a:lstStyle/>
                    <a:p>
                      <a:pPr algn="l" fontAlgn="t">
                        <a:buNone/>
                      </a:pPr>
                      <a:r>
                        <a:rPr lang="lv-LV" sz="1100" b="0" i="0" u="none" strike="noStrike" dirty="0">
                          <a:solidFill>
                            <a:srgbClr val="000000"/>
                          </a:solidFill>
                          <a:effectLst/>
                          <a:latin typeface="Arial" panose="020B0604020202020204" pitchFamily="34" charset="0"/>
                        </a:rPr>
                        <a:t>Vidēji zemi (500–699 EUR)</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175</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17,4</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3"/>
                  </a:ext>
                </a:extLst>
              </a:tr>
              <a:tr h="200799">
                <a:tc vMerge="1">
                  <a:txBody>
                    <a:bodyPr/>
                    <a:lstStyle/>
                    <a:p>
                      <a:endParaRPr lang="lv-LV"/>
                    </a:p>
                  </a:txBody>
                  <a:tcPr/>
                </a:tc>
                <a:tc>
                  <a:txBody>
                    <a:bodyPr/>
                    <a:lstStyle/>
                    <a:p>
                      <a:pPr algn="l" fontAlgn="t">
                        <a:buNone/>
                      </a:pPr>
                      <a:r>
                        <a:rPr lang="lv-LV" sz="1100" b="0" i="0" u="none" strike="noStrike" dirty="0">
                          <a:solidFill>
                            <a:srgbClr val="000000"/>
                          </a:solidFill>
                          <a:effectLst/>
                          <a:latin typeface="Arial" panose="020B0604020202020204" pitchFamily="34" charset="0"/>
                        </a:rPr>
                        <a:t>Vidēji (700–899 EUR)</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142</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14,1</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4"/>
                  </a:ext>
                </a:extLst>
              </a:tr>
              <a:tr h="200799">
                <a:tc vMerge="1">
                  <a:txBody>
                    <a:bodyPr/>
                    <a:lstStyle/>
                    <a:p>
                      <a:endParaRPr lang="lv-LV"/>
                    </a:p>
                  </a:txBody>
                  <a:tcPr/>
                </a:tc>
                <a:tc>
                  <a:txBody>
                    <a:bodyPr/>
                    <a:lstStyle/>
                    <a:p>
                      <a:pPr algn="l" fontAlgn="t">
                        <a:buNone/>
                      </a:pPr>
                      <a:r>
                        <a:rPr lang="lv-LV" sz="1100" b="0" i="0" u="none" strike="noStrike" dirty="0">
                          <a:solidFill>
                            <a:srgbClr val="000000"/>
                          </a:solidFill>
                          <a:effectLst/>
                          <a:latin typeface="Arial" panose="020B0604020202020204" pitchFamily="34" charset="0"/>
                        </a:rPr>
                        <a:t>Vidēji augsti (900–1199 EUR)</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137</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12,9</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5"/>
                  </a:ext>
                </a:extLst>
              </a:tr>
              <a:tr h="200799">
                <a:tc vMerge="1">
                  <a:txBody>
                    <a:bodyPr/>
                    <a:lstStyle/>
                    <a:p>
                      <a:endParaRPr lang="lv-LV"/>
                    </a:p>
                  </a:txBody>
                  <a:tcPr/>
                </a:tc>
                <a:tc>
                  <a:txBody>
                    <a:bodyPr/>
                    <a:lstStyle/>
                    <a:p>
                      <a:pPr algn="l" fontAlgn="t">
                        <a:buNone/>
                      </a:pPr>
                      <a:r>
                        <a:rPr lang="lv-LV" sz="1100" b="0" i="0" u="none" strike="noStrike" dirty="0">
                          <a:solidFill>
                            <a:srgbClr val="000000"/>
                          </a:solidFill>
                          <a:effectLst/>
                          <a:latin typeface="Arial" panose="020B0604020202020204" pitchFamily="34" charset="0"/>
                        </a:rPr>
                        <a:t>Augsti (vairāk nekā 1200 EUR)</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168</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16,5</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6"/>
                  </a:ext>
                </a:extLst>
              </a:tr>
              <a:tr h="200799">
                <a:tc vMerge="1">
                  <a:txBody>
                    <a:bodyPr/>
                    <a:lstStyle/>
                    <a:p>
                      <a:endParaRPr lang="lv-LV"/>
                    </a:p>
                  </a:txBody>
                  <a:tcPr/>
                </a:tc>
                <a:tc>
                  <a:txBody>
                    <a:bodyPr/>
                    <a:lstStyle/>
                    <a:p>
                      <a:pPr algn="l" fontAlgn="t">
                        <a:buNone/>
                      </a:pPr>
                      <a:r>
                        <a:rPr lang="lv-LV" sz="1100" b="0" i="0" u="none" strike="noStrike" dirty="0">
                          <a:solidFill>
                            <a:srgbClr val="000000"/>
                          </a:solidFill>
                          <a:effectLst/>
                          <a:latin typeface="Arial" panose="020B0604020202020204" pitchFamily="34" charset="0"/>
                        </a:rPr>
                        <a:t>Grūti pateikt</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250</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25,4</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07"/>
                  </a:ext>
                </a:extLst>
              </a:tr>
              <a:tr h="200799">
                <a:tc row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tx1"/>
                          </a:solidFill>
                          <a:effectLst/>
                          <a:latin typeface="Arial" panose="020B0604020202020204" pitchFamily="34" charset="0"/>
                        </a:rPr>
                        <a:t>REĢIONS</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rPr>
                        <a:t>Rīga</a:t>
                      </a:r>
                      <a:r>
                        <a:rPr kumimoji="0" lang="lv-LV" altLang="lv-LV" sz="1100" b="0" i="0" u="none" strike="noStrike" cap="none" normalizeH="0" baseline="0" noProof="1">
                          <a:ln>
                            <a:noFill/>
                          </a:ln>
                          <a:solidFill>
                            <a:schemeClr val="tx1"/>
                          </a:solidFill>
                          <a:effectLst/>
                          <a:latin typeface="Arial" panose="020B0604020202020204" pitchFamily="34" charset="0"/>
                        </a:rPr>
                        <a:t>s reģions</a:t>
                      </a:r>
                      <a:endParaRPr kumimoji="0" lang="en-GB" altLang="lv-LV" sz="1100" b="0" i="0" u="none" strike="noStrike" cap="none" normalizeH="0" baseline="0" noProof="1">
                        <a:ln>
                          <a:noFill/>
                        </a:ln>
                        <a:solidFill>
                          <a:schemeClr val="tx1"/>
                        </a:solidFill>
                        <a:effectLst/>
                        <a:latin typeface="Arial" panose="020B0604020202020204" pitchFamily="34" charset="0"/>
                      </a:endParaRPr>
                    </a:p>
                  </a:txBody>
                  <a:tcPr marL="36000" marR="36000" marT="9523"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468</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46,6</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5"/>
                  </a:ext>
                </a:extLst>
              </a:tr>
              <a:tr h="200799">
                <a:tc v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rPr>
                        <a:t>Vidzeme</a:t>
                      </a:r>
                      <a:r>
                        <a:rPr kumimoji="0" lang="lv-LV" altLang="lv-LV" sz="1100" b="0" i="0" u="none" strike="noStrike" cap="none" normalizeH="0" baseline="0" noProof="1">
                          <a:ln>
                            <a:noFill/>
                          </a:ln>
                          <a:solidFill>
                            <a:schemeClr val="tx1"/>
                          </a:solidFill>
                          <a:effectLst/>
                          <a:latin typeface="Arial" panose="020B0604020202020204" pitchFamily="34" charset="0"/>
                        </a:rPr>
                        <a:t>s reģions</a:t>
                      </a:r>
                      <a:endParaRPr kumimoji="0" lang="en-GB" altLang="lv-LV" sz="1100" b="0" i="0" u="none" strike="noStrike" cap="none" normalizeH="0" baseline="0" noProof="1">
                        <a:ln>
                          <a:noFill/>
                        </a:ln>
                        <a:solidFill>
                          <a:schemeClr val="tx1"/>
                        </a:solidFill>
                        <a:effectLst/>
                        <a:latin typeface="Arial" panose="020B0604020202020204" pitchFamily="34" charset="0"/>
                      </a:endParaRPr>
                    </a:p>
                  </a:txBody>
                  <a:tcPr marL="36000" marR="36000" marT="9523"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143</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14,2</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6"/>
                  </a:ext>
                </a:extLst>
              </a:tr>
              <a:tr h="200799">
                <a:tc v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rPr>
                        <a:t>Kurzeme</a:t>
                      </a:r>
                      <a:r>
                        <a:rPr kumimoji="0" lang="lv-LV" altLang="lv-LV" sz="1100" b="0" i="0" u="none" strike="noStrike" cap="none" normalizeH="0" baseline="0" noProof="1">
                          <a:ln>
                            <a:noFill/>
                          </a:ln>
                          <a:solidFill>
                            <a:schemeClr val="tx1"/>
                          </a:solidFill>
                          <a:effectLst/>
                          <a:latin typeface="Arial" panose="020B0604020202020204" pitchFamily="34" charset="0"/>
                        </a:rPr>
                        <a:t>s reģions</a:t>
                      </a:r>
                      <a:endParaRPr kumimoji="0" lang="en-GB" altLang="lv-LV" sz="1100" b="0" i="0" u="none" strike="noStrike" cap="none" normalizeH="0" baseline="0" noProof="1">
                        <a:ln>
                          <a:noFill/>
                        </a:ln>
                        <a:solidFill>
                          <a:schemeClr val="tx1"/>
                        </a:solidFill>
                        <a:effectLst/>
                        <a:latin typeface="Arial" panose="020B0604020202020204" pitchFamily="34" charset="0"/>
                      </a:endParaRPr>
                    </a:p>
                  </a:txBody>
                  <a:tcPr marL="36000" marR="36000" marT="9523"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146</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14,4</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7"/>
                  </a:ext>
                </a:extLst>
              </a:tr>
              <a:tr h="200799">
                <a:tc v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rPr>
                        <a:t>Zemgale</a:t>
                      </a:r>
                      <a:r>
                        <a:rPr kumimoji="0" lang="lv-LV" altLang="lv-LV" sz="1100" b="0" i="0" u="none" strike="noStrike" cap="none" normalizeH="0" baseline="0" noProof="1">
                          <a:ln>
                            <a:noFill/>
                          </a:ln>
                          <a:solidFill>
                            <a:schemeClr val="tx1"/>
                          </a:solidFill>
                          <a:effectLst/>
                          <a:latin typeface="Arial" panose="020B0604020202020204" pitchFamily="34" charset="0"/>
                        </a:rPr>
                        <a:t>s reģions</a:t>
                      </a:r>
                      <a:endParaRPr kumimoji="0" lang="en-GB" altLang="lv-LV" sz="1100" b="0" i="0" u="none" strike="noStrike" cap="none" normalizeH="0" baseline="0" noProof="1">
                        <a:ln>
                          <a:noFill/>
                        </a:ln>
                        <a:solidFill>
                          <a:schemeClr val="tx1"/>
                        </a:solidFill>
                        <a:effectLst/>
                        <a:latin typeface="Arial" panose="020B0604020202020204" pitchFamily="34" charset="0"/>
                      </a:endParaRPr>
                    </a:p>
                  </a:txBody>
                  <a:tcPr marL="36000" marR="36000" marT="9523"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115</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11,5</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8"/>
                  </a:ext>
                </a:extLst>
              </a:tr>
              <a:tr h="200799">
                <a:tc v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rPr>
                        <a:t>Latgale</a:t>
                      </a:r>
                      <a:r>
                        <a:rPr kumimoji="0" lang="lv-LV" altLang="lv-LV" sz="1100" b="0" i="0" u="none" strike="noStrike" cap="none" normalizeH="0" baseline="0" noProof="1">
                          <a:ln>
                            <a:noFill/>
                          </a:ln>
                          <a:solidFill>
                            <a:schemeClr val="tx1"/>
                          </a:solidFill>
                          <a:effectLst/>
                          <a:latin typeface="Arial" panose="020B0604020202020204" pitchFamily="34" charset="0"/>
                        </a:rPr>
                        <a:t>s reģions</a:t>
                      </a:r>
                      <a:endParaRPr kumimoji="0" lang="en-GB" altLang="lv-LV" sz="1100" b="0" i="0" u="none" strike="noStrike" cap="none" normalizeH="0" baseline="0" noProof="1">
                        <a:ln>
                          <a:noFill/>
                        </a:ln>
                        <a:solidFill>
                          <a:schemeClr val="tx1"/>
                        </a:solidFill>
                        <a:effectLst/>
                        <a:latin typeface="Arial" panose="020B0604020202020204" pitchFamily="34" charset="0"/>
                      </a:endParaRPr>
                    </a:p>
                  </a:txBody>
                  <a:tcPr marL="36000" marR="36000" marT="9523"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133</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13,2</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9"/>
                  </a:ext>
                </a:extLst>
              </a:tr>
              <a:tr h="200799">
                <a:tc row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tx1"/>
                          </a:solidFill>
                          <a:effectLst/>
                          <a:latin typeface="Arial" panose="020B0604020202020204" pitchFamily="34" charset="0"/>
                        </a:rPr>
                        <a:t>APDZĪVOT</a:t>
                      </a:r>
                      <a:r>
                        <a:rPr kumimoji="0" lang="lv-LV" altLang="lv-LV" sz="1100" b="1" i="0" u="none" strike="noStrike" cap="none" normalizeH="0" baseline="0" noProof="1">
                          <a:ln>
                            <a:noFill/>
                          </a:ln>
                          <a:solidFill>
                            <a:schemeClr val="tx1"/>
                          </a:solidFill>
                          <a:effectLst/>
                          <a:latin typeface="Arial" panose="020B0604020202020204" pitchFamily="34" charset="0"/>
                        </a:rPr>
                        <a:t>A</a:t>
                      </a:r>
                      <a:r>
                        <a:rPr kumimoji="0" lang="en-GB" altLang="lv-LV" sz="1100" b="1" i="0" u="none" strike="noStrike" cap="none" normalizeH="0" baseline="0" noProof="1">
                          <a:ln>
                            <a:noFill/>
                          </a:ln>
                          <a:solidFill>
                            <a:schemeClr val="tx1"/>
                          </a:solidFill>
                          <a:effectLst/>
                          <a:latin typeface="Arial" panose="020B0604020202020204" pitchFamily="34" charset="0"/>
                        </a:rPr>
                        <a:t>S VIETAS TIPS</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rPr>
                        <a:t>Rīga</a:t>
                      </a:r>
                    </a:p>
                  </a:txBody>
                  <a:tcPr marL="36000" marR="36000" marT="9523"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337</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33,6</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20"/>
                  </a:ext>
                </a:extLst>
              </a:tr>
              <a:tr h="200799">
                <a:tc v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rPr>
                        <a:t>Cita pilsēta</a:t>
                      </a:r>
                    </a:p>
                  </a:txBody>
                  <a:tcPr marL="36000" marR="36000" marT="9523"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452</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44,4</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21"/>
                  </a:ext>
                </a:extLst>
              </a:tr>
              <a:tr h="200799">
                <a:tc v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lv-LV" sz="1100" b="0" i="0" u="none" strike="noStrike" cap="none" normalizeH="0" baseline="0" noProof="1">
                          <a:ln>
                            <a:noFill/>
                          </a:ln>
                          <a:solidFill>
                            <a:schemeClr val="tx1"/>
                          </a:solidFill>
                          <a:effectLst/>
                          <a:latin typeface="Arial" panose="020B0604020202020204" pitchFamily="34" charset="0"/>
                        </a:rPr>
                        <a:t>Lauki</a:t>
                      </a:r>
                    </a:p>
                  </a:txBody>
                  <a:tcPr marL="36000" marR="36000" marT="9523"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216</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buNone/>
                      </a:pPr>
                      <a:r>
                        <a:rPr lang="lv-LV" sz="1100" b="0" i="0" u="none" strike="noStrike" dirty="0">
                          <a:solidFill>
                            <a:srgbClr val="000000"/>
                          </a:solidFill>
                          <a:effectLst/>
                          <a:latin typeface="Arial" panose="020B0604020202020204" pitchFamily="34" charset="0"/>
                        </a:rPr>
                        <a:t>22,0</a:t>
                      </a:r>
                    </a:p>
                  </a:txBody>
                  <a:tcPr marL="36000" marR="6350" marT="6350" marB="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22"/>
                  </a:ext>
                </a:extLst>
              </a:tr>
            </a:tbl>
          </a:graphicData>
        </a:graphic>
      </p:graphicFrame>
      <p:sp>
        <p:nvSpPr>
          <p:cNvPr id="4" name="Rectangle 2">
            <a:extLst>
              <a:ext uri="{FF2B5EF4-FFF2-40B4-BE49-F238E27FC236}">
                <a16:creationId xmlns:a16="http://schemas.microsoft.com/office/drawing/2014/main" id="{7096F1B9-EF51-F5EA-EF7A-A3BF4805898F}"/>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Respondentu profils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D452A-27BD-D2B8-20BA-E38600D1EEAD}"/>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B89560A2-6F68-AF76-F6B5-34A15BB8C00D}"/>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5. Dažādu institūciju godīguma vērtējums</a:t>
            </a:r>
          </a:p>
        </p:txBody>
      </p:sp>
      <p:sp>
        <p:nvSpPr>
          <p:cNvPr id="60420" name="Text Box 9">
            <a:extLst>
              <a:ext uri="{FF2B5EF4-FFF2-40B4-BE49-F238E27FC236}">
                <a16:creationId xmlns:a16="http://schemas.microsoft.com/office/drawing/2014/main" id="{EC537F53-CA42-F8B1-B202-196707A38BB0}"/>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K2. Kā Jūs novērtētu sekojošu institūciju / valsts iestāžu / uzņēmumu godīgumu, runājot par korupciju? Lūdzu, sniedziet vērtējumu 5 baļļu skalā, kur “1” nozīmē 'ļoti negodīgi', bet  “5” - 'ļoti godīgi'.</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3A3619B9-1070-23A0-906D-6018810017DA}"/>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2021-2025</a:t>
            </a:r>
          </a:p>
        </p:txBody>
      </p:sp>
      <p:graphicFrame>
        <p:nvGraphicFramePr>
          <p:cNvPr id="4" name="Chart 3">
            <a:extLst>
              <a:ext uri="{FF2B5EF4-FFF2-40B4-BE49-F238E27FC236}">
                <a16:creationId xmlns:a16="http://schemas.microsoft.com/office/drawing/2014/main" id="{16626682-E304-4950-9D6C-1680E9E9F4E7}"/>
              </a:ext>
            </a:extLst>
          </p:cNvPr>
          <p:cNvGraphicFramePr>
            <a:graphicFrameLocks/>
          </p:cNvGraphicFramePr>
          <p:nvPr>
            <p:extLst>
              <p:ext uri="{D42A27DB-BD31-4B8C-83A1-F6EECF244321}">
                <p14:modId xmlns:p14="http://schemas.microsoft.com/office/powerpoint/2010/main" val="557575192"/>
              </p:ext>
            </p:extLst>
          </p:nvPr>
        </p:nvGraphicFramePr>
        <p:xfrm>
          <a:off x="4292600" y="1106219"/>
          <a:ext cx="3606800" cy="4965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5567135-6D31-42BD-8577-99B87BBA85B9}"/>
              </a:ext>
            </a:extLst>
          </p:cNvPr>
          <p:cNvGraphicFramePr>
            <a:graphicFrameLocks/>
          </p:cNvGraphicFramePr>
          <p:nvPr>
            <p:extLst>
              <p:ext uri="{D42A27DB-BD31-4B8C-83A1-F6EECF244321}">
                <p14:modId xmlns:p14="http://schemas.microsoft.com/office/powerpoint/2010/main" val="2089331514"/>
              </p:ext>
            </p:extLst>
          </p:nvPr>
        </p:nvGraphicFramePr>
        <p:xfrm>
          <a:off x="261730" y="1112569"/>
          <a:ext cx="3657600" cy="4972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EEF44A6D-7033-457D-9059-59D993C7F3FC}"/>
              </a:ext>
            </a:extLst>
          </p:cNvPr>
          <p:cNvGraphicFramePr>
            <a:graphicFrameLocks/>
          </p:cNvGraphicFramePr>
          <p:nvPr>
            <p:extLst>
              <p:ext uri="{D42A27DB-BD31-4B8C-83A1-F6EECF244321}">
                <p14:modId xmlns:p14="http://schemas.microsoft.com/office/powerpoint/2010/main" val="3369076486"/>
              </p:ext>
            </p:extLst>
          </p:nvPr>
        </p:nvGraphicFramePr>
        <p:xfrm>
          <a:off x="8253040" y="1112569"/>
          <a:ext cx="3606800" cy="498475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 Box 10">
            <a:extLst>
              <a:ext uri="{FF2B5EF4-FFF2-40B4-BE49-F238E27FC236}">
                <a16:creationId xmlns:a16="http://schemas.microsoft.com/office/drawing/2014/main" id="{C597E4BE-0F3E-2E0E-E9F9-C9F3D38E9032}"/>
              </a:ext>
            </a:extLst>
          </p:cNvPr>
          <p:cNvSpPr txBox="1">
            <a:spLocks noChangeArrowheads="1"/>
          </p:cNvSpPr>
          <p:nvPr/>
        </p:nvSpPr>
        <p:spPr bwMode="auto">
          <a:xfrm>
            <a:off x="4498865" y="6353454"/>
            <a:ext cx="31942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a:t>
            </a:r>
            <a:r>
              <a:rPr lang="lv-LV" altLang="en-US" sz="1000" i="1" noProof="1">
                <a:latin typeface="Arial" panose="020B0604020202020204" pitchFamily="34" charset="0"/>
                <a:cs typeface="Arial" panose="020B0604020202020204" pitchFamily="34" charset="0"/>
              </a:rPr>
              <a:t> </a:t>
            </a: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023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2EB08-F79B-4778-418D-DACB0019CDD6}"/>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9286A6A2-7708-801E-EB54-51EEB9E10710}"/>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5. Dažādu institūciju godīguma vērtējums</a:t>
            </a:r>
          </a:p>
        </p:txBody>
      </p:sp>
      <p:sp>
        <p:nvSpPr>
          <p:cNvPr id="60420" name="Text Box 9">
            <a:extLst>
              <a:ext uri="{FF2B5EF4-FFF2-40B4-BE49-F238E27FC236}">
                <a16:creationId xmlns:a16="http://schemas.microsoft.com/office/drawing/2014/main" id="{E2339379-63E1-C035-D909-77A8CB355519}"/>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K2. Kā Jūs novērtētu sekojošu institūciju / valsts iestāžu / uzņēmumu godīgumu, runājot par korupciju? Lūdzu, sniedziet vērtējumu 5 baļļu skalā, kur “1” nozīmē 'ļoti negodīgi', bet  “5” - 'ļoti godīgi'.</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C5D4C16E-7C70-A597-854F-F3E43E6368BC}"/>
              </a:ext>
            </a:extLst>
          </p:cNvPr>
          <p:cNvSpPr txBox="1">
            <a:spLocks noChangeArrowheads="1"/>
          </p:cNvSpPr>
          <p:nvPr/>
        </p:nvSpPr>
        <p:spPr bwMode="auto">
          <a:xfrm>
            <a:off x="10056440" y="56889"/>
            <a:ext cx="2052024"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KNAB godīguma vērtējums:</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2025. gada rezultāti</a:t>
            </a:r>
          </a:p>
        </p:txBody>
      </p:sp>
      <p:graphicFrame>
        <p:nvGraphicFramePr>
          <p:cNvPr id="2" name="Chart 1">
            <a:extLst>
              <a:ext uri="{FF2B5EF4-FFF2-40B4-BE49-F238E27FC236}">
                <a16:creationId xmlns:a16="http://schemas.microsoft.com/office/drawing/2014/main" id="{E5A16A5C-1733-4624-90B2-DE1D3005B58C}"/>
              </a:ext>
            </a:extLst>
          </p:cNvPr>
          <p:cNvGraphicFramePr>
            <a:graphicFrameLocks/>
          </p:cNvGraphicFramePr>
          <p:nvPr>
            <p:extLst>
              <p:ext uri="{D42A27DB-BD31-4B8C-83A1-F6EECF244321}">
                <p14:modId xmlns:p14="http://schemas.microsoft.com/office/powerpoint/2010/main" val="3087966215"/>
              </p:ext>
            </p:extLst>
          </p:nvPr>
        </p:nvGraphicFramePr>
        <p:xfrm>
          <a:off x="3241675" y="1676400"/>
          <a:ext cx="610235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61">
            <a:extLst>
              <a:ext uri="{FF2B5EF4-FFF2-40B4-BE49-F238E27FC236}">
                <a16:creationId xmlns:a16="http://schemas.microsoft.com/office/drawing/2014/main" id="{1AF69F36-BF6E-4DD4-B982-BE8F6C583CD4}"/>
              </a:ext>
            </a:extLst>
          </p:cNvPr>
          <p:cNvSpPr txBox="1"/>
          <p:nvPr/>
        </p:nvSpPr>
        <p:spPr>
          <a:xfrm>
            <a:off x="2847975" y="2984500"/>
            <a:ext cx="1143000" cy="635000"/>
          </a:xfrm>
          <a:prstGeom prst="rect">
            <a:avLst/>
          </a:prstGeom>
          <a:noFill/>
          <a:ln w="12700"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Kopumā negodīgi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23%</a:t>
            </a:r>
            <a:endParaRPr kumimoji="0" lang="lv-LV" sz="11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5" name="TextBox 62">
            <a:extLst>
              <a:ext uri="{FF2B5EF4-FFF2-40B4-BE49-F238E27FC236}">
                <a16:creationId xmlns:a16="http://schemas.microsoft.com/office/drawing/2014/main" id="{DA41517E-9FCA-4602-ADE3-10C3D2BD023B}"/>
              </a:ext>
            </a:extLst>
          </p:cNvPr>
          <p:cNvSpPr txBox="1"/>
          <p:nvPr/>
        </p:nvSpPr>
        <p:spPr>
          <a:xfrm>
            <a:off x="8264525" y="3111500"/>
            <a:ext cx="1473200" cy="635000"/>
          </a:xfrm>
          <a:prstGeom prst="rect">
            <a:avLst/>
          </a:prstGeom>
          <a:noFill/>
          <a:ln w="12700"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lv-LV" sz="1400" b="0" i="0">
                <a:solidFill>
                  <a:srgbClr val="4C8264"/>
                </a:solidFill>
                <a:latin typeface="Arial" panose="020B0604020202020204" pitchFamily="34" charset="0"/>
                <a:cs typeface="Arial" panose="020B0604020202020204" pitchFamily="34" charset="0"/>
              </a:rPr>
              <a:t>Kopumā </a:t>
            </a:r>
          </a:p>
          <a:p>
            <a:pPr algn="ctr"/>
            <a:r>
              <a:rPr lang="lv-LV" sz="1400" b="0" i="0">
                <a:solidFill>
                  <a:srgbClr val="4C8264"/>
                </a:solidFill>
                <a:latin typeface="Arial" panose="020B0604020202020204" pitchFamily="34" charset="0"/>
                <a:cs typeface="Arial" panose="020B0604020202020204" pitchFamily="34" charset="0"/>
              </a:rPr>
              <a:t>godīgi</a:t>
            </a:r>
          </a:p>
          <a:p>
            <a:pPr algn="ctr"/>
            <a:r>
              <a:rPr lang="lv-LV" sz="1400" b="1">
                <a:solidFill>
                  <a:srgbClr val="4C8264"/>
                </a:solidFill>
                <a:latin typeface="Arial" panose="020B0604020202020204" pitchFamily="34" charset="0"/>
                <a:cs typeface="Arial" panose="020B0604020202020204" pitchFamily="34" charset="0"/>
              </a:rPr>
              <a:t>26%</a:t>
            </a:r>
            <a:endParaRPr lang="lv-LV" sz="1100" b="1">
              <a:solidFill>
                <a:srgbClr val="4C8264"/>
              </a:solidFill>
              <a:latin typeface="Arial" panose="020B0604020202020204" pitchFamily="34" charset="0"/>
              <a:cs typeface="Arial" panose="020B0604020202020204" pitchFamily="34" charset="0"/>
            </a:endParaRPr>
          </a:p>
        </p:txBody>
      </p:sp>
      <p:sp>
        <p:nvSpPr>
          <p:cNvPr id="6" name="Text Box 10">
            <a:extLst>
              <a:ext uri="{FF2B5EF4-FFF2-40B4-BE49-F238E27FC236}">
                <a16:creationId xmlns:a16="http://schemas.microsoft.com/office/drawing/2014/main" id="{76BC8BE5-A249-55BF-11F6-3CF413738D2E}"/>
              </a:ext>
            </a:extLst>
          </p:cNvPr>
          <p:cNvSpPr txBox="1">
            <a:spLocks noChangeArrowheads="1"/>
          </p:cNvSpPr>
          <p:nvPr/>
        </p:nvSpPr>
        <p:spPr bwMode="auto">
          <a:xfrm>
            <a:off x="4695715" y="5751781"/>
            <a:ext cx="31942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n=1005</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617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02911-C218-7E87-153B-AE9CB9B65A44}"/>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838B1517-22BD-034F-91A8-8AD7B6D81E23}"/>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5. Dažādu institūciju godīguma vērtējums</a:t>
            </a:r>
          </a:p>
        </p:txBody>
      </p:sp>
      <p:sp>
        <p:nvSpPr>
          <p:cNvPr id="60420" name="Text Box 9">
            <a:extLst>
              <a:ext uri="{FF2B5EF4-FFF2-40B4-BE49-F238E27FC236}">
                <a16:creationId xmlns:a16="http://schemas.microsoft.com/office/drawing/2014/main" id="{937BCC1A-F0A0-234A-0A83-9B87BF382AAA}"/>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K2. Kā Jūs novērtētu sekojošu institūciju / valsts iestāžu / uzņēmumu godīgumu, runājot par korupciju? Lūdzu, sniedziet vērtējumu 5 baļļu skalā, kur “1” nozīmē 'ļoti negodīgi', bet  “5” - 'ļoti godīgi'.</a:t>
            </a:r>
            <a:endParaRPr lang="lv-LV" sz="1300" i="1" noProof="1">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77C013D3-B60C-4C5B-A86B-0F9DDB0CEA5A}"/>
              </a:ext>
            </a:extLst>
          </p:cNvPr>
          <p:cNvGraphicFramePr>
            <a:graphicFrameLocks/>
          </p:cNvGraphicFramePr>
          <p:nvPr>
            <p:extLst>
              <p:ext uri="{D42A27DB-BD31-4B8C-83A1-F6EECF244321}">
                <p14:modId xmlns:p14="http://schemas.microsoft.com/office/powerpoint/2010/main" val="469758753"/>
              </p:ext>
            </p:extLst>
          </p:nvPr>
        </p:nvGraphicFramePr>
        <p:xfrm>
          <a:off x="1805747" y="1600200"/>
          <a:ext cx="671195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936FB38-3E4A-4107-851C-E29412DC46C1}"/>
              </a:ext>
            </a:extLst>
          </p:cNvPr>
          <p:cNvGraphicFramePr>
            <a:graphicFrameLocks/>
          </p:cNvGraphicFramePr>
          <p:nvPr>
            <p:extLst>
              <p:ext uri="{D42A27DB-BD31-4B8C-83A1-F6EECF244321}">
                <p14:modId xmlns:p14="http://schemas.microsoft.com/office/powerpoint/2010/main" val="2661951250"/>
              </p:ext>
            </p:extLst>
          </p:nvPr>
        </p:nvGraphicFramePr>
        <p:xfrm>
          <a:off x="7878280" y="1606550"/>
          <a:ext cx="1822450" cy="365125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0">
            <a:extLst>
              <a:ext uri="{FF2B5EF4-FFF2-40B4-BE49-F238E27FC236}">
                <a16:creationId xmlns:a16="http://schemas.microsoft.com/office/drawing/2014/main" id="{E35437D8-DF2C-A2DF-D5F9-F4A92AC817F2}"/>
              </a:ext>
            </a:extLst>
          </p:cNvPr>
          <p:cNvSpPr txBox="1">
            <a:spLocks noChangeArrowheads="1"/>
          </p:cNvSpPr>
          <p:nvPr/>
        </p:nvSpPr>
        <p:spPr bwMode="auto">
          <a:xfrm>
            <a:off x="4498865" y="6353454"/>
            <a:ext cx="31942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a:t>
            </a:r>
            <a:r>
              <a:rPr lang="lv-LV" altLang="en-US" sz="1000" i="1" noProof="1">
                <a:latin typeface="Arial" panose="020B0604020202020204" pitchFamily="34" charset="0"/>
                <a:cs typeface="Arial" panose="020B0604020202020204" pitchFamily="34" charset="0"/>
              </a:rPr>
              <a:t> </a:t>
            </a: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p:txBody>
      </p:sp>
      <p:sp>
        <p:nvSpPr>
          <p:cNvPr id="7" name="Text Box 10">
            <a:extLst>
              <a:ext uri="{FF2B5EF4-FFF2-40B4-BE49-F238E27FC236}">
                <a16:creationId xmlns:a16="http://schemas.microsoft.com/office/drawing/2014/main" id="{7F1AB556-7B00-84E5-9F11-898D381B9545}"/>
              </a:ext>
            </a:extLst>
          </p:cNvPr>
          <p:cNvSpPr txBox="1">
            <a:spLocks noChangeArrowheads="1"/>
          </p:cNvSpPr>
          <p:nvPr/>
        </p:nvSpPr>
        <p:spPr bwMode="auto">
          <a:xfrm>
            <a:off x="10056440" y="56889"/>
            <a:ext cx="2088000"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KNAB godīguma vērtējums:</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dinamika (2021.-2025.)</a:t>
            </a:r>
          </a:p>
        </p:txBody>
      </p:sp>
    </p:spTree>
    <p:extLst>
      <p:ext uri="{BB962C8B-B14F-4D97-AF65-F5344CB8AC3E}">
        <p14:creationId xmlns:p14="http://schemas.microsoft.com/office/powerpoint/2010/main" val="2506981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E2B9E-C75D-2451-9AA3-D929F6B35D57}"/>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6C7EE84B-3B70-5B93-5147-4F5E5C364C26}"/>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5. Dažādu institūciju godīguma vērtējums</a:t>
            </a:r>
          </a:p>
        </p:txBody>
      </p:sp>
      <p:sp>
        <p:nvSpPr>
          <p:cNvPr id="60420" name="Text Box 9">
            <a:extLst>
              <a:ext uri="{FF2B5EF4-FFF2-40B4-BE49-F238E27FC236}">
                <a16:creationId xmlns:a16="http://schemas.microsoft.com/office/drawing/2014/main" id="{F64B0061-4ACA-A434-4334-C25E5F1EEC82}"/>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K2. Kā Jūs novērtētu sekojošu institūciju / valsts iestāžu / uzņēmumu godīgumu, runājot par korupciju? Lūdzu, sniedziet vērtējumu 5 baļļu skalā, kur “1” nozīmē 'ļoti negodīgi', bet  “5” - 'ļoti godīgi'.</a:t>
            </a:r>
            <a:endParaRPr lang="lv-LV" sz="1300" i="1" noProof="1">
              <a:latin typeface="Arial" panose="020B0604020202020204" pitchFamily="34" charset="0"/>
              <a:cs typeface="Arial" panose="020B0604020202020204" pitchFamily="34" charset="0"/>
            </a:endParaRPr>
          </a:p>
        </p:txBody>
      </p:sp>
      <p:sp>
        <p:nvSpPr>
          <p:cNvPr id="6" name="Text Box 10">
            <a:extLst>
              <a:ext uri="{FF2B5EF4-FFF2-40B4-BE49-F238E27FC236}">
                <a16:creationId xmlns:a16="http://schemas.microsoft.com/office/drawing/2014/main" id="{1C138E6B-97B4-D61C-7BEA-6BB80BECA4C0}"/>
              </a:ext>
            </a:extLst>
          </p:cNvPr>
          <p:cNvSpPr txBox="1">
            <a:spLocks noChangeArrowheads="1"/>
          </p:cNvSpPr>
          <p:nvPr/>
        </p:nvSpPr>
        <p:spPr bwMode="auto">
          <a:xfrm>
            <a:off x="4498865" y="6512480"/>
            <a:ext cx="31942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a:t>
            </a:r>
            <a:r>
              <a:rPr lang="lv-LV" altLang="en-US" sz="1000" i="1" noProof="1">
                <a:latin typeface="Arial" panose="020B0604020202020204" pitchFamily="34" charset="0"/>
                <a:cs typeface="Arial" panose="020B0604020202020204" pitchFamily="34" charset="0"/>
              </a:rPr>
              <a:t> </a:t>
            </a: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p:txBody>
      </p:sp>
      <p:sp>
        <p:nvSpPr>
          <p:cNvPr id="4" name="Text Box 10">
            <a:extLst>
              <a:ext uri="{FF2B5EF4-FFF2-40B4-BE49-F238E27FC236}">
                <a16:creationId xmlns:a16="http://schemas.microsoft.com/office/drawing/2014/main" id="{511B1FD7-0F15-C519-1F82-452D757381B4}"/>
              </a:ext>
            </a:extLst>
          </p:cNvPr>
          <p:cNvSpPr txBox="1">
            <a:spLocks noChangeArrowheads="1"/>
          </p:cNvSpPr>
          <p:nvPr/>
        </p:nvSpPr>
        <p:spPr bwMode="auto">
          <a:xfrm>
            <a:off x="10016684" y="106904"/>
            <a:ext cx="2088000" cy="95410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KNAB godīguma vērtējums:</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sociāldemogrāfiskajās grupās</a:t>
            </a:r>
          </a:p>
        </p:txBody>
      </p:sp>
      <p:graphicFrame>
        <p:nvGraphicFramePr>
          <p:cNvPr id="7" name="Chart 6">
            <a:extLst>
              <a:ext uri="{FF2B5EF4-FFF2-40B4-BE49-F238E27FC236}">
                <a16:creationId xmlns:a16="http://schemas.microsoft.com/office/drawing/2014/main" id="{540592F9-E179-4D37-8EA2-06985731E9B5}"/>
              </a:ext>
            </a:extLst>
          </p:cNvPr>
          <p:cNvGraphicFramePr>
            <a:graphicFrameLocks/>
          </p:cNvGraphicFramePr>
          <p:nvPr>
            <p:extLst>
              <p:ext uri="{D42A27DB-BD31-4B8C-83A1-F6EECF244321}">
                <p14:modId xmlns:p14="http://schemas.microsoft.com/office/powerpoint/2010/main" val="2215254517"/>
              </p:ext>
            </p:extLst>
          </p:nvPr>
        </p:nvGraphicFramePr>
        <p:xfrm>
          <a:off x="612775" y="1282148"/>
          <a:ext cx="8559800" cy="51484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ABBCC06-DDF0-4199-AD8A-0EB16C90C06E}"/>
              </a:ext>
            </a:extLst>
          </p:cNvPr>
          <p:cNvGraphicFramePr>
            <a:graphicFrameLocks/>
          </p:cNvGraphicFramePr>
          <p:nvPr>
            <p:extLst>
              <p:ext uri="{D42A27DB-BD31-4B8C-83A1-F6EECF244321}">
                <p14:modId xmlns:p14="http://schemas.microsoft.com/office/powerpoint/2010/main" val="3982980722"/>
              </p:ext>
            </p:extLst>
          </p:nvPr>
        </p:nvGraphicFramePr>
        <p:xfrm>
          <a:off x="9110732" y="1025664"/>
          <a:ext cx="1822450" cy="5424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9184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idx="4294967295"/>
          </p:nvPr>
        </p:nvSpPr>
        <p:spPr>
          <a:xfrm>
            <a:off x="0" y="2079625"/>
            <a:ext cx="2178050" cy="481013"/>
          </a:xfrm>
          <a:extLst>
            <a:ext uri="{909E8E84-426E-40DD-AFC4-6F175D3DCCD1}">
              <a14:hiddenFill xmlns:a14="http://schemas.microsoft.com/office/drawing/2010/main">
                <a:solidFill>
                  <a:srgbClr val="303D31"/>
                </a:solidFill>
              </a14:hiddenFill>
            </a:ext>
          </a:extLst>
        </p:spPr>
        <p:txBody>
          <a:bodyPr wrap="none" anchorCtr="1">
            <a:spAutoFit/>
          </a:bodyPr>
          <a:lstStyle/>
          <a:p>
            <a:pPr eaLnBrk="1" hangingPunct="1"/>
            <a:r>
              <a:rPr lang="lv-LV" altLang="lv-LV" sz="2800" b="1" dirty="0">
                <a:solidFill>
                  <a:schemeClr val="bg1"/>
                </a:solidFill>
                <a:latin typeface="Arial Narrow" panose="020B0606020202030204" pitchFamily="34" charset="0"/>
              </a:rPr>
              <a:t>Kopsavilkums</a:t>
            </a:r>
            <a:endParaRPr lang="en-US" altLang="lv-LV" sz="2800" b="1" dirty="0">
              <a:solidFill>
                <a:schemeClr val="bg1"/>
              </a:solidFill>
              <a:latin typeface="Arial Narrow" panose="020B0606020202030204" pitchFamily="34" charset="0"/>
            </a:endParaRPr>
          </a:p>
        </p:txBody>
      </p:sp>
      <p:sp>
        <p:nvSpPr>
          <p:cNvPr id="93187" name="Text Box 3"/>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
        <p:nvSpPr>
          <p:cNvPr id="93188" name="TextBox 1"/>
          <p:cNvSpPr txBox="1">
            <a:spLocks noChangeArrowheads="1"/>
          </p:cNvSpPr>
          <p:nvPr/>
        </p:nvSpPr>
        <p:spPr bwMode="auto">
          <a:xfrm>
            <a:off x="4079875" y="2560638"/>
            <a:ext cx="4032250" cy="681038"/>
          </a:xfrm>
          <a:prstGeom prst="roundRect">
            <a:avLst/>
          </a:prstGeom>
          <a:noFill/>
          <a:ln w="19050">
            <a:solidFill>
              <a:srgbClr val="4C826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400" b="1" noProof="1">
                <a:solidFill>
                  <a:srgbClr val="4C8264"/>
                </a:solidFill>
                <a:latin typeface="Arial" panose="020B0604020202020204" pitchFamily="34" charset="0"/>
                <a:cs typeface="Arial" panose="020B0604020202020204" pitchFamily="34" charset="0"/>
              </a:rPr>
              <a:t>Pielikums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3113151-76C1-45FC-8BDC-7EE6B6DBCA70}"/>
              </a:ext>
            </a:extLst>
          </p:cNvPr>
          <p:cNvSpPr txBox="1">
            <a:spLocks noRot="1" noChangeArrowheads="1"/>
          </p:cNvSpPr>
          <p:nvPr/>
        </p:nvSpPr>
        <p:spPr bwMode="auto">
          <a:xfrm>
            <a:off x="4691844" y="180000"/>
            <a:ext cx="3240360" cy="51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80000"/>
              </a:lnSpc>
            </a:pPr>
            <a:r>
              <a:rPr lang="lv-LV" altLang="lv-LV" sz="2400" noProof="1">
                <a:solidFill>
                  <a:srgbClr val="4C8264"/>
                </a:solidFill>
                <a:latin typeface="Arial" panose="020B0604020202020204" pitchFamily="34" charset="0"/>
                <a:cs typeface="Arial" panose="020B0604020202020204" pitchFamily="34" charset="0"/>
              </a:rPr>
              <a:t>Aptaujas anketa</a:t>
            </a:r>
          </a:p>
        </p:txBody>
      </p:sp>
      <p:pic>
        <p:nvPicPr>
          <p:cNvPr id="5" name="Picture 4">
            <a:extLst>
              <a:ext uri="{FF2B5EF4-FFF2-40B4-BE49-F238E27FC236}">
                <a16:creationId xmlns:a16="http://schemas.microsoft.com/office/drawing/2014/main" id="{A2ADEEE1-BA72-4278-AD1D-03267A476BB0}"/>
              </a:ext>
            </a:extLst>
          </p:cNvPr>
          <p:cNvPicPr>
            <a:picLocks noChangeAspect="1"/>
          </p:cNvPicPr>
          <p:nvPr/>
        </p:nvPicPr>
        <p:blipFill>
          <a:blip r:embed="rId2"/>
          <a:stretch>
            <a:fillRect/>
          </a:stretch>
        </p:blipFill>
        <p:spPr>
          <a:xfrm>
            <a:off x="102039" y="698299"/>
            <a:ext cx="11987921" cy="5353417"/>
          </a:xfrm>
          <a:prstGeom prst="rect">
            <a:avLst/>
          </a:prstGeom>
        </p:spPr>
      </p:pic>
    </p:spTree>
    <p:extLst>
      <p:ext uri="{BB962C8B-B14F-4D97-AF65-F5344CB8AC3E}">
        <p14:creationId xmlns:p14="http://schemas.microsoft.com/office/powerpoint/2010/main" val="3104482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4759C2-B4E2-48BE-963A-C995D11255BF}"/>
              </a:ext>
            </a:extLst>
          </p:cNvPr>
          <p:cNvPicPr>
            <a:picLocks noChangeAspect="1"/>
          </p:cNvPicPr>
          <p:nvPr/>
        </p:nvPicPr>
        <p:blipFill>
          <a:blip r:embed="rId2"/>
          <a:stretch>
            <a:fillRect/>
          </a:stretch>
        </p:blipFill>
        <p:spPr>
          <a:xfrm>
            <a:off x="246139" y="79664"/>
            <a:ext cx="9229555" cy="5842562"/>
          </a:xfrm>
          <a:prstGeom prst="rect">
            <a:avLst/>
          </a:prstGeom>
        </p:spPr>
      </p:pic>
    </p:spTree>
    <p:extLst>
      <p:ext uri="{BB962C8B-B14F-4D97-AF65-F5344CB8AC3E}">
        <p14:creationId xmlns:p14="http://schemas.microsoft.com/office/powerpoint/2010/main" val="2115768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428531-D99E-4D5B-BC06-14828203D932}"/>
              </a:ext>
            </a:extLst>
          </p:cNvPr>
          <p:cNvPicPr>
            <a:picLocks noChangeAspect="1"/>
          </p:cNvPicPr>
          <p:nvPr/>
        </p:nvPicPr>
        <p:blipFill>
          <a:blip r:embed="rId2"/>
          <a:stretch>
            <a:fillRect/>
          </a:stretch>
        </p:blipFill>
        <p:spPr>
          <a:xfrm>
            <a:off x="167054" y="348108"/>
            <a:ext cx="6332358" cy="5285834"/>
          </a:xfrm>
          <a:prstGeom prst="rect">
            <a:avLst/>
          </a:prstGeom>
        </p:spPr>
      </p:pic>
      <p:pic>
        <p:nvPicPr>
          <p:cNvPr id="7" name="Picture 6">
            <a:extLst>
              <a:ext uri="{FF2B5EF4-FFF2-40B4-BE49-F238E27FC236}">
                <a16:creationId xmlns:a16="http://schemas.microsoft.com/office/drawing/2014/main" id="{74009C42-C469-4120-A67A-8CF0F7954F5C}"/>
              </a:ext>
            </a:extLst>
          </p:cNvPr>
          <p:cNvPicPr>
            <a:picLocks noChangeAspect="1"/>
          </p:cNvPicPr>
          <p:nvPr/>
        </p:nvPicPr>
        <p:blipFill>
          <a:blip r:embed="rId3"/>
          <a:stretch>
            <a:fillRect/>
          </a:stretch>
        </p:blipFill>
        <p:spPr>
          <a:xfrm>
            <a:off x="6700724" y="348108"/>
            <a:ext cx="5069485" cy="3141531"/>
          </a:xfrm>
          <a:prstGeom prst="rect">
            <a:avLst/>
          </a:prstGeom>
        </p:spPr>
      </p:pic>
    </p:spTree>
    <p:extLst>
      <p:ext uri="{BB962C8B-B14F-4D97-AF65-F5344CB8AC3E}">
        <p14:creationId xmlns:p14="http://schemas.microsoft.com/office/powerpoint/2010/main" val="2214774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A9CEBD-96D3-4FA1-BD61-08D2D2BD4B23}"/>
              </a:ext>
            </a:extLst>
          </p:cNvPr>
          <p:cNvPicPr>
            <a:picLocks noChangeAspect="1"/>
          </p:cNvPicPr>
          <p:nvPr/>
        </p:nvPicPr>
        <p:blipFill>
          <a:blip r:embed="rId2"/>
          <a:stretch>
            <a:fillRect/>
          </a:stretch>
        </p:blipFill>
        <p:spPr>
          <a:xfrm>
            <a:off x="598948" y="576135"/>
            <a:ext cx="9158993" cy="5340571"/>
          </a:xfrm>
          <a:prstGeom prst="rect">
            <a:avLst/>
          </a:prstGeom>
        </p:spPr>
      </p:pic>
    </p:spTree>
    <p:extLst>
      <p:ext uri="{BB962C8B-B14F-4D97-AF65-F5344CB8AC3E}">
        <p14:creationId xmlns:p14="http://schemas.microsoft.com/office/powerpoint/2010/main" val="3208089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5"/>
          <p:cNvSpPr>
            <a:spLocks noChangeArrowheads="1"/>
          </p:cNvSpPr>
          <p:nvPr/>
        </p:nvSpPr>
        <p:spPr bwMode="auto">
          <a:xfrm>
            <a:off x="731404" y="922339"/>
            <a:ext cx="1072919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lv-LV" altLang="lv-LV" sz="1200" noProof="1">
                <a:latin typeface="Arial" panose="020B0604020202020204" pitchFamily="34" charset="0"/>
                <a:cs typeface="Arial" panose="020B0604020202020204" pitchFamily="34" charset="0"/>
              </a:rPr>
              <a:t>Pētījuma rezultātos vienmēr pastāv zināma </a:t>
            </a:r>
            <a:r>
              <a:rPr lang="lv-LV" altLang="lv-LV" sz="1200" i="1" noProof="1">
                <a:latin typeface="Arial" panose="020B0604020202020204" pitchFamily="34" charset="0"/>
                <a:cs typeface="Arial" panose="020B0604020202020204" pitchFamily="34" charset="0"/>
              </a:rPr>
              <a:t>statistiskās kļūdas</a:t>
            </a:r>
            <a:r>
              <a:rPr lang="lv-LV" altLang="lv-LV" sz="1200" noProof="1">
                <a:latin typeface="Arial" panose="020B0604020202020204" pitchFamily="34" charset="0"/>
                <a:cs typeface="Arial" panose="020B0604020202020204" pitchFamily="34" charset="0"/>
              </a:rPr>
              <a:t> varbūtība. Analizējot un interpretējot pētījumā iegūtos rezultātus, to vajadzētu ņemt vērā. Tās atšķirības, kuras iekļaujas statistiskās kļūdas robežās jeb ir mazākas par to, var uzskatīt par </a:t>
            </a:r>
            <a:r>
              <a:rPr lang="lv-LV" altLang="lv-LV" sz="1200" i="1" noProof="1">
                <a:latin typeface="Arial" panose="020B0604020202020204" pitchFamily="34" charset="0"/>
                <a:cs typeface="Arial" panose="020B0604020202020204" pitchFamily="34" charset="0"/>
              </a:rPr>
              <a:t>nenozīmīgām. </a:t>
            </a:r>
            <a:endParaRPr lang="lv-LV" altLang="lv-LV" sz="1200" noProof="1">
              <a:latin typeface="Arial" panose="020B0604020202020204" pitchFamily="34" charset="0"/>
              <a:cs typeface="Arial" panose="020B0604020202020204" pitchFamily="34" charset="0"/>
            </a:endParaRPr>
          </a:p>
        </p:txBody>
      </p:sp>
      <p:sp>
        <p:nvSpPr>
          <p:cNvPr id="101380" name="Rectangle 6"/>
          <p:cNvSpPr>
            <a:spLocks noChangeArrowheads="1"/>
          </p:cNvSpPr>
          <p:nvPr/>
        </p:nvSpPr>
        <p:spPr bwMode="auto">
          <a:xfrm>
            <a:off x="731404" y="5502701"/>
            <a:ext cx="10729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lv-LV" sz="1200" noProof="1">
                <a:latin typeface="Arial" panose="020B0604020202020204" pitchFamily="34" charset="0"/>
                <a:cs typeface="Arial" panose="020B0604020202020204" pitchFamily="34" charset="0"/>
              </a:rPr>
              <a:t>Lai noteiktu statistisko mērījuma kļūdu, ir jāzina respondentu skaits attiecīgajā grupā un rezultāts procentos. Izmantojot šos lielumus, tabulas attiecīgajā iedaļā var atrast statistiskās mērījuma kļūdas robežas +/- procentos ar </a:t>
            </a:r>
            <a:r>
              <a:rPr lang="en-GB" altLang="lv-LV" sz="1200" b="1" noProof="1">
                <a:latin typeface="Arial" panose="020B0604020202020204" pitchFamily="34" charset="0"/>
                <a:cs typeface="Arial" panose="020B0604020202020204" pitchFamily="34" charset="0"/>
              </a:rPr>
              <a:t>95% varbūtību.</a:t>
            </a:r>
            <a:r>
              <a:rPr lang="lv-LV" altLang="lv-LV" sz="1200" b="1" noProof="1">
                <a:latin typeface="Arial" panose="020B0604020202020204" pitchFamily="34" charset="0"/>
                <a:cs typeface="Arial" panose="020B0604020202020204" pitchFamily="34" charset="0"/>
              </a:rPr>
              <a:t> </a:t>
            </a:r>
            <a:r>
              <a:rPr lang="en-GB" altLang="lv-LV" sz="1200" noProof="1">
                <a:latin typeface="Arial" panose="020B0604020202020204" pitchFamily="34" charset="0"/>
                <a:cs typeface="Arial" panose="020B0604020202020204" pitchFamily="34" charset="0"/>
              </a:rPr>
              <a:t>Piemēram, ja pētījumā iegūtie dati rāda, ka </a:t>
            </a:r>
            <a:r>
              <a:rPr lang="lv-LV" altLang="lv-LV" sz="1200" noProof="1">
                <a:latin typeface="Arial" panose="020B0604020202020204" pitchFamily="34" charset="0"/>
                <a:cs typeface="Arial" panose="020B0604020202020204" pitchFamily="34" charset="0"/>
              </a:rPr>
              <a:t>48</a:t>
            </a:r>
            <a:r>
              <a:rPr lang="en-GB" altLang="lv-LV" sz="1200" noProof="1">
                <a:latin typeface="Arial" panose="020B0604020202020204" pitchFamily="34" charset="0"/>
                <a:cs typeface="Arial" panose="020B0604020202020204" pitchFamily="34" charset="0"/>
              </a:rPr>
              <a:t>% respondentu (respondentu skaits n=</a:t>
            </a:r>
            <a:r>
              <a:rPr lang="lv-LV" altLang="lv-LV" sz="1200" noProof="1">
                <a:latin typeface="Arial" panose="020B0604020202020204" pitchFamily="34" charset="0"/>
                <a:cs typeface="Arial" panose="020B0604020202020204" pitchFamily="34" charset="0"/>
              </a:rPr>
              <a:t>1004</a:t>
            </a:r>
            <a:r>
              <a:rPr lang="en-GB" altLang="lv-LV" sz="1200" noProof="1">
                <a:latin typeface="Arial" panose="020B0604020202020204" pitchFamily="34" charset="0"/>
                <a:cs typeface="Arial" panose="020B0604020202020204" pitchFamily="34" charset="0"/>
              </a:rPr>
              <a:t>) par SPRK ir dzirdējuši, tad ar 95% varbūtību mēs varam teikt, ka statistiskā mērījuma kļūda šeit ir +/-3,1% robežās. No tā izriet, ka kopumā par SPRK ir dzirdējuši no 4</a:t>
            </a:r>
            <a:r>
              <a:rPr lang="lv-LV" altLang="lv-LV" sz="1200" noProof="1">
                <a:latin typeface="Arial" panose="020B0604020202020204" pitchFamily="34" charset="0"/>
                <a:cs typeface="Arial" panose="020B0604020202020204" pitchFamily="34" charset="0"/>
              </a:rPr>
              <a:t>4</a:t>
            </a:r>
            <a:r>
              <a:rPr lang="en-GB" altLang="lv-LV" sz="1200" noProof="1">
                <a:latin typeface="Arial" panose="020B0604020202020204" pitchFamily="34" charset="0"/>
                <a:cs typeface="Arial" panose="020B0604020202020204" pitchFamily="34" charset="0"/>
              </a:rPr>
              <a:t>,9% līdz </a:t>
            </a:r>
            <a:r>
              <a:rPr lang="lv-LV" altLang="lv-LV" sz="1200" noProof="1">
                <a:latin typeface="Arial" panose="020B0604020202020204" pitchFamily="34" charset="0"/>
                <a:cs typeface="Arial" panose="020B0604020202020204" pitchFamily="34" charset="0"/>
              </a:rPr>
              <a:t>51</a:t>
            </a:r>
            <a:r>
              <a:rPr lang="en-GB" altLang="lv-LV" sz="1200" noProof="1">
                <a:latin typeface="Arial" panose="020B0604020202020204" pitchFamily="34" charset="0"/>
                <a:cs typeface="Arial" panose="020B0604020202020204" pitchFamily="34" charset="0"/>
              </a:rPr>
              <a:t>,1% mērķa grupai atbilstoši iedzīvotāji.</a:t>
            </a:r>
          </a:p>
        </p:txBody>
      </p:sp>
      <p:graphicFrame>
        <p:nvGraphicFramePr>
          <p:cNvPr id="144356" name="Group 996"/>
          <p:cNvGraphicFramePr>
            <a:graphicFrameLocks noGrp="1"/>
          </p:cNvGraphicFramePr>
          <p:nvPr>
            <p:extLst>
              <p:ext uri="{D42A27DB-BD31-4B8C-83A1-F6EECF244321}">
                <p14:modId xmlns:p14="http://schemas.microsoft.com/office/powerpoint/2010/main" val="3287840836"/>
              </p:ext>
            </p:extLst>
          </p:nvPr>
        </p:nvGraphicFramePr>
        <p:xfrm>
          <a:off x="2924175" y="1612884"/>
          <a:ext cx="6343650" cy="3632232"/>
        </p:xfrm>
        <a:graphic>
          <a:graphicData uri="http://schemas.openxmlformats.org/drawingml/2006/table">
            <a:tbl>
              <a:tblPr/>
              <a:tblGrid>
                <a:gridCol w="771525">
                  <a:extLst>
                    <a:ext uri="{9D8B030D-6E8A-4147-A177-3AD203B41FA5}">
                      <a16:colId xmlns:a16="http://schemas.microsoft.com/office/drawing/2014/main" val="20000"/>
                    </a:ext>
                  </a:extLst>
                </a:gridCol>
                <a:gridCol w="428625">
                  <a:extLst>
                    <a:ext uri="{9D8B030D-6E8A-4147-A177-3AD203B41FA5}">
                      <a16:colId xmlns:a16="http://schemas.microsoft.com/office/drawing/2014/main" val="20001"/>
                    </a:ext>
                  </a:extLst>
                </a:gridCol>
                <a:gridCol w="428625">
                  <a:extLst>
                    <a:ext uri="{9D8B030D-6E8A-4147-A177-3AD203B41FA5}">
                      <a16:colId xmlns:a16="http://schemas.microsoft.com/office/drawing/2014/main" val="20002"/>
                    </a:ext>
                  </a:extLst>
                </a:gridCol>
                <a:gridCol w="428625">
                  <a:extLst>
                    <a:ext uri="{9D8B030D-6E8A-4147-A177-3AD203B41FA5}">
                      <a16:colId xmlns:a16="http://schemas.microsoft.com/office/drawing/2014/main" val="20003"/>
                    </a:ext>
                  </a:extLst>
                </a:gridCol>
                <a:gridCol w="428625">
                  <a:extLst>
                    <a:ext uri="{9D8B030D-6E8A-4147-A177-3AD203B41FA5}">
                      <a16:colId xmlns:a16="http://schemas.microsoft.com/office/drawing/2014/main" val="20004"/>
                    </a:ext>
                  </a:extLst>
                </a:gridCol>
                <a:gridCol w="428625">
                  <a:extLst>
                    <a:ext uri="{9D8B030D-6E8A-4147-A177-3AD203B41FA5}">
                      <a16:colId xmlns:a16="http://schemas.microsoft.com/office/drawing/2014/main" val="20005"/>
                    </a:ext>
                  </a:extLst>
                </a:gridCol>
                <a:gridCol w="428625">
                  <a:extLst>
                    <a:ext uri="{9D8B030D-6E8A-4147-A177-3AD203B41FA5}">
                      <a16:colId xmlns:a16="http://schemas.microsoft.com/office/drawing/2014/main" val="20006"/>
                    </a:ext>
                  </a:extLst>
                </a:gridCol>
                <a:gridCol w="428625">
                  <a:extLst>
                    <a:ext uri="{9D8B030D-6E8A-4147-A177-3AD203B41FA5}">
                      <a16:colId xmlns:a16="http://schemas.microsoft.com/office/drawing/2014/main" val="20007"/>
                    </a:ext>
                  </a:extLst>
                </a:gridCol>
                <a:gridCol w="428625">
                  <a:extLst>
                    <a:ext uri="{9D8B030D-6E8A-4147-A177-3AD203B41FA5}">
                      <a16:colId xmlns:a16="http://schemas.microsoft.com/office/drawing/2014/main" val="20008"/>
                    </a:ext>
                  </a:extLst>
                </a:gridCol>
                <a:gridCol w="428625">
                  <a:extLst>
                    <a:ext uri="{9D8B030D-6E8A-4147-A177-3AD203B41FA5}">
                      <a16:colId xmlns:a16="http://schemas.microsoft.com/office/drawing/2014/main" val="20009"/>
                    </a:ext>
                  </a:extLst>
                </a:gridCol>
                <a:gridCol w="428625">
                  <a:extLst>
                    <a:ext uri="{9D8B030D-6E8A-4147-A177-3AD203B41FA5}">
                      <a16:colId xmlns:a16="http://schemas.microsoft.com/office/drawing/2014/main" val="20010"/>
                    </a:ext>
                  </a:extLst>
                </a:gridCol>
                <a:gridCol w="428625">
                  <a:extLst>
                    <a:ext uri="{9D8B030D-6E8A-4147-A177-3AD203B41FA5}">
                      <a16:colId xmlns:a16="http://schemas.microsoft.com/office/drawing/2014/main" val="20011"/>
                    </a:ext>
                  </a:extLst>
                </a:gridCol>
                <a:gridCol w="428625">
                  <a:extLst>
                    <a:ext uri="{9D8B030D-6E8A-4147-A177-3AD203B41FA5}">
                      <a16:colId xmlns:a16="http://schemas.microsoft.com/office/drawing/2014/main" val="20012"/>
                    </a:ext>
                  </a:extLst>
                </a:gridCol>
                <a:gridCol w="428625">
                  <a:extLst>
                    <a:ext uri="{9D8B030D-6E8A-4147-A177-3AD203B41FA5}">
                      <a16:colId xmlns:a16="http://schemas.microsoft.com/office/drawing/2014/main" val="20013"/>
                    </a:ext>
                  </a:extLst>
                </a:gridCol>
              </a:tblGrid>
              <a:tr h="518154">
                <a:tc rowSpan="2">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charset="0"/>
                        <a:buNone/>
                        <a:tabLst/>
                      </a:pPr>
                      <a:r>
                        <a:rPr kumimoji="0" lang="en-GB" altLang="lv-LV" sz="1000" b="1" i="0" u="none" strike="noStrike" cap="none" normalizeH="0" baseline="0" noProof="1">
                          <a:ln>
                            <a:noFill/>
                          </a:ln>
                          <a:solidFill>
                            <a:schemeClr val="tx1"/>
                          </a:solidFill>
                          <a:effectLst/>
                          <a:latin typeface="Arial" charset="0"/>
                        </a:rPr>
                        <a:t>Atbilžu sadalījums</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Arial" charset="0"/>
                        <a:buNone/>
                        <a:tabLst/>
                      </a:pPr>
                      <a:r>
                        <a:rPr kumimoji="0" lang="en-GB" altLang="lv-LV" sz="1000" b="1" i="0" u="none" strike="noStrike" cap="none" normalizeH="0" baseline="0" noProof="1">
                          <a:ln>
                            <a:noFill/>
                          </a:ln>
                          <a:solidFill>
                            <a:schemeClr val="tx1"/>
                          </a:solidFill>
                          <a:effectLst/>
                          <a:latin typeface="Arial" charset="0"/>
                        </a:rPr>
                        <a:t>%</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13">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tx1"/>
                          </a:solidFill>
                          <a:effectLst/>
                          <a:latin typeface="Arial" charset="0"/>
                          <a:cs typeface="Arial" charset="0"/>
                        </a:rPr>
                        <a:t>Respondentu skaits</a:t>
                      </a:r>
                      <a:r>
                        <a:rPr kumimoji="0" lang="en-GB" altLang="lv-LV" sz="1000" b="1" i="0" u="none" strike="noStrike" cap="none" normalizeH="0" baseline="0" noProof="1">
                          <a:ln>
                            <a:noFill/>
                          </a:ln>
                          <a:solidFill>
                            <a:schemeClr val="tx1"/>
                          </a:solidFill>
                          <a:effectLst/>
                          <a:latin typeface="Arial" charset="0"/>
                        </a:rPr>
                        <a:t> (</a:t>
                      </a:r>
                      <a:r>
                        <a:rPr kumimoji="0" lang="en-GB" altLang="lv-LV" sz="1000" b="1" i="0" u="none" strike="noStrike" cap="none" normalizeH="0" baseline="0" noProof="1">
                          <a:ln>
                            <a:noFill/>
                          </a:ln>
                          <a:solidFill>
                            <a:schemeClr val="tx1"/>
                          </a:solidFill>
                          <a:effectLst/>
                          <a:latin typeface="Arial" charset="0"/>
                          <a:cs typeface="Arial" charset="0"/>
                        </a:rPr>
                        <a:t>bāze</a:t>
                      </a:r>
                      <a:r>
                        <a:rPr kumimoji="0" lang="en-GB" altLang="lv-LV" sz="1000" b="1" i="0" u="none" strike="noStrike" cap="none" normalizeH="0" baseline="0" noProof="1">
                          <a:ln>
                            <a:noFill/>
                          </a:ln>
                          <a:solidFill>
                            <a:schemeClr val="tx1"/>
                          </a:solidFill>
                          <a:effectLst/>
                          <a:latin typeface="Arial" charset="0"/>
                          <a:cs typeface="Times New Roman" pitchFamily="18" charset="0"/>
                        </a:rPr>
                        <a:t>)</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Arial" charset="0"/>
                        <a:buNone/>
                        <a:tabLst/>
                      </a:pPr>
                      <a:r>
                        <a:rPr kumimoji="0" lang="en-GB" altLang="lv-LV" sz="1000" b="1" i="0" u="none" strike="noStrike" cap="none" normalizeH="0" baseline="0" noProof="1">
                          <a:ln>
                            <a:noFill/>
                          </a:ln>
                          <a:solidFill>
                            <a:schemeClr val="tx1"/>
                          </a:solidFill>
                          <a:effectLst/>
                          <a:latin typeface="Arial" charset="0"/>
                          <a:cs typeface="Times New Roman" pitchFamily="18" charset="0"/>
                        </a:rPr>
                        <a:t>N=</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202968">
                <a:tc vMerge="1">
                  <a:txBody>
                    <a:bodyPr/>
                    <a:lstStyle/>
                    <a:p>
                      <a:endParaRPr lang="lv-LV"/>
                    </a:p>
                  </a:txBody>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50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75</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200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300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400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500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600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700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800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900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1000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1100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extLst>
                  <a:ext uri="{0D108BD9-81ED-4DB2-BD59-A6C34878D82A}">
                    <a16:rowId xmlns:a16="http://schemas.microsoft.com/office/drawing/2014/main" val="10001"/>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1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99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2 vai 98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4 vai 96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6 vai 94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53811">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8 vai 92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10 vai 90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12 vai 88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15 vai 85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18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82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20 vai 80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22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78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25 vai 75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28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72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30 vai 70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32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68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35 vai 65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66499">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40 vai 60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45 vai 55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50 vai 50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rgbClr val="336699"/>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2" name="Rectangle 2">
            <a:extLst>
              <a:ext uri="{FF2B5EF4-FFF2-40B4-BE49-F238E27FC236}">
                <a16:creationId xmlns:a16="http://schemas.microsoft.com/office/drawing/2014/main" id="{B0C53D23-7FE9-6E13-999E-4D407C7C958C}"/>
              </a:ext>
            </a:extLst>
          </p:cNvPr>
          <p:cNvSpPr txBox="1">
            <a:spLocks noRot="1" noChangeArrowheads="1"/>
          </p:cNvSpPr>
          <p:nvPr/>
        </p:nvSpPr>
        <p:spPr bwMode="auto">
          <a:xfrm>
            <a:off x="3270000" y="173870"/>
            <a:ext cx="5652000" cy="51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80000"/>
              </a:lnSpc>
            </a:pPr>
            <a:r>
              <a:rPr lang="lv-LV" altLang="lv-LV" sz="2400" noProof="1">
                <a:solidFill>
                  <a:srgbClr val="4C8264"/>
                </a:solidFill>
                <a:latin typeface="Arial" panose="020B0604020202020204" pitchFamily="34" charset="0"/>
                <a:cs typeface="Arial" panose="020B0604020202020204" pitchFamily="34" charset="0"/>
              </a:rPr>
              <a:t>Statistiskās kļūdas novērtēšanas tabula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0" y="2079625"/>
            <a:ext cx="2178050" cy="481013"/>
          </a:xfrm>
          <a:extLst>
            <a:ext uri="{909E8E84-426E-40DD-AFC4-6F175D3DCCD1}">
              <a14:hiddenFill xmlns:a14="http://schemas.microsoft.com/office/drawing/2010/main">
                <a:solidFill>
                  <a:srgbClr val="303D31"/>
                </a:solidFill>
              </a14:hiddenFill>
            </a:ext>
          </a:extLst>
        </p:spPr>
        <p:txBody>
          <a:bodyPr wrap="none" anchorCtr="1">
            <a:spAutoFit/>
          </a:bodyPr>
          <a:lstStyle/>
          <a:p>
            <a:pPr eaLnBrk="1" hangingPunct="1"/>
            <a:r>
              <a:rPr lang="lv-LV" altLang="lv-LV" sz="2800" b="1" dirty="0">
                <a:solidFill>
                  <a:schemeClr val="bg1"/>
                </a:solidFill>
                <a:latin typeface="Arial Narrow" panose="020B0606020202030204" pitchFamily="34" charset="0"/>
              </a:rPr>
              <a:t>Kopsavilkums</a:t>
            </a:r>
            <a:endParaRPr lang="en-US" altLang="lv-LV" sz="2800" b="1" dirty="0">
              <a:solidFill>
                <a:schemeClr val="bg1"/>
              </a:solidFill>
              <a:latin typeface="Arial Narrow" panose="020B0606020202030204" pitchFamily="34" charset="0"/>
            </a:endParaRPr>
          </a:p>
        </p:txBody>
      </p:sp>
      <p:sp>
        <p:nvSpPr>
          <p:cNvPr id="13315" name="Text Box 3"/>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
        <p:nvSpPr>
          <p:cNvPr id="13316" name="TextBox 1"/>
          <p:cNvSpPr txBox="1">
            <a:spLocks noChangeArrowheads="1"/>
          </p:cNvSpPr>
          <p:nvPr/>
        </p:nvSpPr>
        <p:spPr bwMode="auto">
          <a:xfrm>
            <a:off x="4007644" y="2376000"/>
            <a:ext cx="4032250" cy="1328023"/>
          </a:xfrm>
          <a:prstGeom prst="roundRect">
            <a:avLst/>
          </a:prstGeom>
          <a:noFill/>
          <a:ln w="19050">
            <a:solidFill>
              <a:srgbClr val="4C826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a:solidFill>
                  <a:srgbClr val="4C8264"/>
                </a:solidFill>
                <a:latin typeface="Arial" panose="020B0604020202020204" pitchFamily="34" charset="0"/>
                <a:cs typeface="Arial" panose="020B0604020202020204" pitchFamily="34" charset="0"/>
              </a:rPr>
              <a:t>Galvenie secinājumi</a:t>
            </a:r>
            <a:endParaRPr lang="lv-LV" altLang="en-US" sz="2400" b="1" noProof="1">
              <a:solidFill>
                <a:srgbClr val="4C8264"/>
              </a:solidFill>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ack logo&#10;&#10;AI-generated content may be incorrect.">
            <a:extLst>
              <a:ext uri="{FF2B5EF4-FFF2-40B4-BE49-F238E27FC236}">
                <a16:creationId xmlns:a16="http://schemas.microsoft.com/office/drawing/2014/main" id="{3F8308FF-9811-636A-02DB-2D297BEAA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0533" y="6141565"/>
            <a:ext cx="1504677" cy="655475"/>
          </a:xfrm>
          <a:prstGeom prst="rect">
            <a:avLst/>
          </a:prstGeom>
        </p:spPr>
      </p:pic>
      <p:sp>
        <p:nvSpPr>
          <p:cNvPr id="7170" name="Text Box 4"/>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
        <p:nvSpPr>
          <p:cNvPr id="7171" name="Rectangle 11"/>
          <p:cNvSpPr>
            <a:spLocks noChangeArrowheads="1"/>
          </p:cNvSpPr>
          <p:nvPr/>
        </p:nvSpPr>
        <p:spPr bwMode="auto">
          <a:xfrm>
            <a:off x="1524001" y="2106069"/>
            <a:ext cx="184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lv-LV" altLang="lv-LV" sz="4400" b="1" dirty="0">
              <a:latin typeface="Tahoma" panose="020B0604030504040204" pitchFamily="34" charset="0"/>
            </a:endParaRPr>
          </a:p>
        </p:txBody>
      </p:sp>
      <p:sp>
        <p:nvSpPr>
          <p:cNvPr id="7172" name="Rectangle 9"/>
          <p:cNvSpPr>
            <a:spLocks noChangeArrowheads="1"/>
          </p:cNvSpPr>
          <p:nvPr/>
        </p:nvSpPr>
        <p:spPr bwMode="auto">
          <a:xfrm>
            <a:off x="3836167" y="5401779"/>
            <a:ext cx="4608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lv-LV" sz="1800" noProof="1">
                <a:latin typeface="Arial" panose="020B0604020202020204" pitchFamily="34" charset="0"/>
                <a:cs typeface="Arial" panose="020B0604020202020204" pitchFamily="34" charset="0"/>
              </a:rPr>
              <a:t>2025. gada decembris–2026. gada janvā</a:t>
            </a:r>
            <a:r>
              <a:rPr lang="lv-LV" altLang="lv-LV" sz="1800" noProof="1">
                <a:latin typeface="Arial" panose="020B0604020202020204" pitchFamily="34" charset="0"/>
                <a:cs typeface="Arial" panose="020B0604020202020204" pitchFamily="34" charset="0"/>
              </a:rPr>
              <a:t>ris</a:t>
            </a:r>
            <a:endParaRPr lang="en-GB" altLang="lv-LV" sz="1800" noProof="1">
              <a:latin typeface="Arial" panose="020B0604020202020204" pitchFamily="34" charset="0"/>
              <a:cs typeface="Arial" panose="020B0604020202020204" pitchFamily="34" charset="0"/>
            </a:endParaRPr>
          </a:p>
        </p:txBody>
      </p:sp>
      <p:sp>
        <p:nvSpPr>
          <p:cNvPr id="7173" name="Text Box 6"/>
          <p:cNvSpPr txBox="1">
            <a:spLocks noChangeArrowheads="1"/>
          </p:cNvSpPr>
          <p:nvPr/>
        </p:nvSpPr>
        <p:spPr bwMode="auto">
          <a:xfrm>
            <a:off x="3729114" y="3867123"/>
            <a:ext cx="47337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lv-LV" altLang="lv-LV" sz="2000" b="1" noProof="1">
                <a:latin typeface="Arial" panose="020B0604020202020204" pitchFamily="34" charset="0"/>
                <a:cs typeface="Arial" panose="020B0604020202020204" pitchFamily="34" charset="0"/>
              </a:rPr>
              <a:t>Latvijas </a:t>
            </a:r>
            <a:r>
              <a:rPr lang="en-GB" altLang="lv-LV" sz="2000" b="1" noProof="1">
                <a:latin typeface="Arial" panose="020B0604020202020204" pitchFamily="34" charset="0"/>
                <a:cs typeface="Arial" panose="020B0604020202020204" pitchFamily="34" charset="0"/>
              </a:rPr>
              <a:t>uzņēmēj</a:t>
            </a:r>
            <a:r>
              <a:rPr lang="lv-LV" altLang="lv-LV" sz="2000" b="1" noProof="1">
                <a:latin typeface="Arial" panose="020B0604020202020204" pitchFamily="34" charset="0"/>
                <a:cs typeface="Arial" panose="020B0604020202020204" pitchFamily="34" charset="0"/>
              </a:rPr>
              <a:t>u aptaujas rezultāti</a:t>
            </a:r>
          </a:p>
        </p:txBody>
      </p:sp>
      <p:sp>
        <p:nvSpPr>
          <p:cNvPr id="7174" name="Text Box 7"/>
          <p:cNvSpPr txBox="1">
            <a:spLocks noChangeArrowheads="1"/>
          </p:cNvSpPr>
          <p:nvPr/>
        </p:nvSpPr>
        <p:spPr bwMode="auto">
          <a:xfrm>
            <a:off x="1811998" y="2131503"/>
            <a:ext cx="8568000" cy="1323439"/>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lv-LV" altLang="lv-LV" sz="4000" b="1" noProof="1">
                <a:solidFill>
                  <a:srgbClr val="4C8264"/>
                </a:solidFill>
                <a:latin typeface="Arial" panose="020B0604020202020204" pitchFamily="34" charset="0"/>
                <a:cs typeface="Arial" panose="020B0604020202020204" pitchFamily="34" charset="0"/>
              </a:rPr>
              <a:t>ATTIEKSME PRET KORUPCIJU LATVIJĀ</a:t>
            </a:r>
          </a:p>
        </p:txBody>
      </p:sp>
      <p:pic>
        <p:nvPicPr>
          <p:cNvPr id="5" name="Picture 4">
            <a:extLst>
              <a:ext uri="{FF2B5EF4-FFF2-40B4-BE49-F238E27FC236}">
                <a16:creationId xmlns:a16="http://schemas.microsoft.com/office/drawing/2014/main" id="{8BCEA039-9337-507C-B60A-D7C3B19CE2E1}"/>
              </a:ext>
            </a:extLst>
          </p:cNvPr>
          <p:cNvPicPr>
            <a:picLocks noChangeAspect="1"/>
          </p:cNvPicPr>
          <p:nvPr/>
        </p:nvPicPr>
        <p:blipFill>
          <a:blip r:embed="rId4"/>
          <a:stretch>
            <a:fillRect/>
          </a:stretch>
        </p:blipFill>
        <p:spPr>
          <a:xfrm>
            <a:off x="0" y="0"/>
            <a:ext cx="1524001" cy="177197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5346" y="1068498"/>
            <a:ext cx="8712174" cy="5078313"/>
          </a:xfrm>
          <a:prstGeom prst="rect">
            <a:avLst/>
          </a:prstGeom>
          <a:noFill/>
        </p:spPr>
        <p:txBody>
          <a:bodyPr wrap="square" rtlCol="0">
            <a:spAutoFit/>
          </a:bodyPr>
          <a:lstStyle/>
          <a:p>
            <a:r>
              <a:rPr lang="lv-LV" noProof="1">
                <a:latin typeface="Arial" panose="020B0604020202020204" pitchFamily="34" charset="0"/>
                <a:cs typeface="Arial" panose="020B0604020202020204" pitchFamily="34" charset="0"/>
              </a:rPr>
              <a:t>Pētījuma apraksts</a:t>
            </a:r>
            <a:r>
              <a:rPr lang="lv-LV" u="sng" noProof="1">
                <a:latin typeface="Arial" panose="020B0604020202020204" pitchFamily="34" charset="0"/>
                <a:cs typeface="Arial" panose="020B0604020202020204" pitchFamily="34" charset="0"/>
              </a:rPr>
              <a:t>								</a:t>
            </a:r>
            <a:r>
              <a:rPr lang="lv-LV" noProof="1">
                <a:latin typeface="Arial" panose="020B0604020202020204" pitchFamily="34" charset="0"/>
                <a:cs typeface="Arial" panose="020B0604020202020204" pitchFamily="34" charset="0"/>
              </a:rPr>
              <a:t>3</a:t>
            </a:r>
            <a:br>
              <a:rPr lang="en-GB" noProof="1">
                <a:latin typeface="Arial" panose="020B0604020202020204" pitchFamily="34" charset="0"/>
                <a:cs typeface="Arial" panose="020B0604020202020204" pitchFamily="34" charset="0"/>
              </a:rPr>
            </a:br>
            <a:r>
              <a:rPr lang="lv-LV" noProof="1">
                <a:latin typeface="Arial" panose="020B0604020202020204" pitchFamily="34" charset="0"/>
                <a:cs typeface="Arial" panose="020B0604020202020204" pitchFamily="34" charset="0"/>
              </a:rPr>
              <a:t>Respondentu profils</a:t>
            </a:r>
            <a:r>
              <a:rPr lang="lv-LV" u="sng" noProof="1">
                <a:latin typeface="Arial" panose="020B0604020202020204" pitchFamily="34" charset="0"/>
                <a:cs typeface="Arial" panose="020B0604020202020204" pitchFamily="34" charset="0"/>
              </a:rPr>
              <a:t>								</a:t>
            </a:r>
            <a:r>
              <a:rPr lang="lv-LV" noProof="1">
                <a:latin typeface="Arial" panose="020B0604020202020204" pitchFamily="34" charset="0"/>
                <a:cs typeface="Arial" panose="020B0604020202020204" pitchFamily="34" charset="0"/>
              </a:rPr>
              <a:t>4</a:t>
            </a:r>
          </a:p>
          <a:p>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GALVENIE SECINĀJUMI</a:t>
            </a:r>
            <a:r>
              <a:rPr lang="lv-LV" u="sng" noProof="1">
                <a:latin typeface="Arial" panose="020B0604020202020204" pitchFamily="34" charset="0"/>
                <a:cs typeface="Arial" panose="020B0604020202020204" pitchFamily="34" charset="0"/>
              </a:rPr>
              <a:t>								</a:t>
            </a:r>
            <a:r>
              <a:rPr lang="lv-LV" noProof="1">
                <a:latin typeface="Arial" panose="020B0604020202020204" pitchFamily="34" charset="0"/>
                <a:cs typeface="Arial" panose="020B0604020202020204" pitchFamily="34" charset="0"/>
              </a:rPr>
              <a:t>5</a:t>
            </a:r>
            <a:br>
              <a:rPr lang="en-GB" noProof="1">
                <a:latin typeface="Arial" panose="020B0604020202020204" pitchFamily="34" charset="0"/>
                <a:cs typeface="Arial" panose="020B0604020202020204" pitchFamily="34" charset="0"/>
              </a:rPr>
            </a:br>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REZULTĀTI </a:t>
            </a:r>
          </a:p>
          <a:p>
            <a:r>
              <a:rPr lang="lv-LV" noProof="1">
                <a:latin typeface="Arial" panose="020B0604020202020204" pitchFamily="34" charset="0"/>
                <a:cs typeface="Arial" panose="020B0604020202020204" pitchFamily="34" charset="0"/>
              </a:rPr>
              <a:t>1. </a:t>
            </a:r>
            <a:r>
              <a:rPr lang="en-GB" noProof="1">
                <a:latin typeface="Arial" panose="020B0604020202020204" pitchFamily="34" charset="0"/>
                <a:cs typeface="Arial" panose="020B0604020202020204" pitchFamily="34" charset="0"/>
              </a:rPr>
              <a:t>Personīgā s</a:t>
            </a:r>
            <a:r>
              <a:rPr lang="lv-LV" noProof="1">
                <a:latin typeface="Arial" panose="020B0604020202020204" pitchFamily="34" charset="0"/>
                <a:cs typeface="Arial" panose="020B0604020202020204" pitchFamily="34" charset="0"/>
              </a:rPr>
              <a:t>askarsme ar korupciju</a:t>
            </a:r>
          </a:p>
          <a:p>
            <a:r>
              <a:rPr lang="lv-LV" noProof="1">
                <a:latin typeface="Arial" panose="020B0604020202020204" pitchFamily="34" charset="0"/>
                <a:cs typeface="Arial" panose="020B0604020202020204" pitchFamily="34" charset="0"/>
              </a:rPr>
              <a:t>	1.1. Saskarsme ar valsts un pašvaldību institūcijām, dažādu jautājumu kārtošanas pieredze</a:t>
            </a:r>
            <a:r>
              <a:rPr lang="lv-LV" u="sng" noProof="1">
                <a:latin typeface="Arial" panose="020B0604020202020204" pitchFamily="34" charset="0"/>
                <a:cs typeface="Arial" panose="020B0604020202020204" pitchFamily="34" charset="0"/>
              </a:rPr>
              <a:t>		</a:t>
            </a:r>
            <a:r>
              <a:rPr lang="lv-LV" noProof="1">
                <a:latin typeface="Arial" panose="020B0604020202020204" pitchFamily="34" charset="0"/>
                <a:cs typeface="Arial" panose="020B0604020202020204" pitchFamily="34" charset="0"/>
              </a:rPr>
              <a:t>1</a:t>
            </a:r>
            <a:r>
              <a:rPr lang="en-GB" noProof="1">
                <a:latin typeface="Arial" panose="020B0604020202020204" pitchFamily="34" charset="0"/>
                <a:cs typeface="Arial" panose="020B0604020202020204" pitchFamily="34" charset="0"/>
              </a:rPr>
              <a:t>1</a:t>
            </a:r>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	1.2. Dažādu neoficiālu risinājumu izmantošana jautājumu kārtošanā</a:t>
            </a:r>
            <a:r>
              <a:rPr lang="lv-LV" u="sng" noProof="1">
                <a:latin typeface="Arial" panose="020B0604020202020204" pitchFamily="34" charset="0"/>
                <a:cs typeface="Arial" panose="020B0604020202020204" pitchFamily="34" charset="0"/>
              </a:rPr>
              <a:t>			</a:t>
            </a:r>
            <a:r>
              <a:rPr lang="en-GB" u="sng" noProof="1">
                <a:latin typeface="Arial" panose="020B0604020202020204" pitchFamily="34" charset="0"/>
                <a:cs typeface="Arial" panose="020B0604020202020204" pitchFamily="34" charset="0"/>
              </a:rPr>
              <a:t>	</a:t>
            </a:r>
            <a:r>
              <a:rPr lang="lv-LV" noProof="1">
                <a:latin typeface="Arial" panose="020B0604020202020204" pitchFamily="34" charset="0"/>
                <a:cs typeface="Arial" panose="020B0604020202020204" pitchFamily="34" charset="0"/>
              </a:rPr>
              <a:t>1</a:t>
            </a:r>
            <a:r>
              <a:rPr lang="en-GB" noProof="1">
                <a:latin typeface="Arial" panose="020B0604020202020204" pitchFamily="34" charset="0"/>
                <a:cs typeface="Arial" panose="020B0604020202020204" pitchFamily="34" charset="0"/>
              </a:rPr>
              <a:t>4</a:t>
            </a:r>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	1.3. Korupcijas pazīmes publiskajos iepirkumos</a:t>
            </a:r>
            <a:r>
              <a:rPr lang="lv-LV" u="sng" noProof="1">
                <a:latin typeface="Arial" panose="020B0604020202020204" pitchFamily="34" charset="0"/>
                <a:cs typeface="Arial" panose="020B0604020202020204" pitchFamily="34" charset="0"/>
              </a:rPr>
              <a:t>					</a:t>
            </a:r>
            <a:r>
              <a:rPr lang="lv-LV" noProof="1">
                <a:latin typeface="Arial" panose="020B0604020202020204" pitchFamily="34" charset="0"/>
                <a:cs typeface="Arial" panose="020B0604020202020204" pitchFamily="34" charset="0"/>
              </a:rPr>
              <a:t>1</a:t>
            </a:r>
            <a:r>
              <a:rPr lang="en-GB" noProof="1">
                <a:latin typeface="Arial" panose="020B0604020202020204" pitchFamily="34" charset="0"/>
                <a:cs typeface="Arial" panose="020B0604020202020204" pitchFamily="34" charset="0"/>
              </a:rPr>
              <a:t>9</a:t>
            </a:r>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	1.4. Informācijas avoti par negodīgiem vai šaubīgiem darījumiem valsts un pašvaldību iestādēs</a:t>
            </a:r>
            <a:r>
              <a:rPr lang="lv-LV" u="sng"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23</a:t>
            </a:r>
            <a:br>
              <a:rPr lang="lv-LV" noProof="1">
                <a:latin typeface="Arial" panose="020B0604020202020204" pitchFamily="34" charset="0"/>
                <a:cs typeface="Arial" panose="020B0604020202020204" pitchFamily="34" charset="0"/>
              </a:rPr>
            </a:br>
            <a:r>
              <a:rPr lang="lv-LV" noProof="1">
                <a:latin typeface="Arial" panose="020B0604020202020204" pitchFamily="34" charset="0"/>
                <a:cs typeface="Arial" panose="020B0604020202020204" pitchFamily="34" charset="0"/>
              </a:rPr>
              <a:t>	1.5. Korupciju veicinošie apstākļi valsts un pašvaldību iestādēs</a:t>
            </a:r>
            <a:r>
              <a:rPr lang="lv-LV" u="sng"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25</a:t>
            </a:r>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2. Attieksme pret kukuļdošanu</a:t>
            </a:r>
            <a:r>
              <a:rPr lang="lv-LV" u="sng" noProof="1">
                <a:latin typeface="Arial" panose="020B0604020202020204" pitchFamily="34" charset="0"/>
                <a:cs typeface="Arial" panose="020B0604020202020204" pitchFamily="34" charset="0"/>
              </a:rPr>
              <a:t>                 </a:t>
            </a:r>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	2.1. Gatavība dot kukuli</a:t>
            </a:r>
            <a:r>
              <a:rPr lang="lv-LV" u="sng"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28</a:t>
            </a:r>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       	2.2. Iemesli, kuru dēļ varētu dot kukuli</a:t>
            </a:r>
            <a:r>
              <a:rPr lang="lv-LV" u="sng"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3</a:t>
            </a:r>
            <a:r>
              <a:rPr lang="lv-LV" noProof="1">
                <a:latin typeface="Arial" panose="020B0604020202020204" pitchFamily="34" charset="0"/>
                <a:cs typeface="Arial" panose="020B0604020202020204" pitchFamily="34" charset="0"/>
              </a:rPr>
              <a:t>0</a:t>
            </a:r>
          </a:p>
          <a:p>
            <a:r>
              <a:rPr lang="lv-LV" noProof="1">
                <a:latin typeface="Arial" panose="020B0604020202020204" pitchFamily="34" charset="0"/>
                <a:cs typeface="Arial" panose="020B0604020202020204" pitchFamily="34" charset="0"/>
              </a:rPr>
              <a:t>	2.3. Robeža, kad pateicība/dāvana kļūst par kukuli</a:t>
            </a:r>
            <a:r>
              <a:rPr lang="lv-LV" u="sng"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32</a:t>
            </a:r>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3. Priekšstati par korupcijas mazināšanu</a:t>
            </a:r>
            <a:r>
              <a:rPr lang="en-GB" noProof="1">
                <a:latin typeface="Arial" panose="020B0604020202020204" pitchFamily="34" charset="0"/>
                <a:cs typeface="Arial" panose="020B0604020202020204" pitchFamily="34" charset="0"/>
              </a:rPr>
              <a:t> </a:t>
            </a:r>
            <a:r>
              <a:rPr lang="lv-LV" noProof="1">
                <a:latin typeface="Arial" panose="020B0604020202020204" pitchFamily="34" charset="0"/>
                <a:cs typeface="Arial" panose="020B0604020202020204" pitchFamily="34" charset="0"/>
              </a:rPr>
              <a:t>un korupcijas problēmas aktualitāti</a:t>
            </a:r>
            <a:br>
              <a:rPr lang="en-GB" noProof="1">
                <a:latin typeface="Arial" panose="020B0604020202020204" pitchFamily="34" charset="0"/>
                <a:cs typeface="Arial" panose="020B0604020202020204" pitchFamily="34" charset="0"/>
              </a:rPr>
            </a:br>
            <a:r>
              <a:rPr lang="en-GB" noProof="1">
                <a:latin typeface="Arial" panose="020B0604020202020204" pitchFamily="34" charset="0"/>
                <a:cs typeface="Arial" panose="020B0604020202020204" pitchFamily="34" charset="0"/>
              </a:rPr>
              <a:t>	3</a:t>
            </a:r>
            <a:r>
              <a:rPr lang="lv-LV" noProof="1">
                <a:latin typeface="Arial" panose="020B0604020202020204" pitchFamily="34" charset="0"/>
                <a:cs typeface="Arial" panose="020B0604020202020204" pitchFamily="34" charset="0"/>
              </a:rPr>
              <a:t>.</a:t>
            </a:r>
            <a:r>
              <a:rPr lang="en-GB" noProof="1">
                <a:latin typeface="Arial" panose="020B0604020202020204" pitchFamily="34" charset="0"/>
                <a:cs typeface="Arial" panose="020B0604020202020204" pitchFamily="34" charset="0"/>
              </a:rPr>
              <a:t>1</a:t>
            </a:r>
            <a:r>
              <a:rPr lang="lv-LV" noProof="1">
                <a:latin typeface="Arial" panose="020B0604020202020204" pitchFamily="34" charset="0"/>
                <a:cs typeface="Arial" panose="020B0604020202020204" pitchFamily="34" charset="0"/>
              </a:rPr>
              <a:t>. Priekšstati par dažādu pasākumu nepieciešamību korupcijas mazināšanā</a:t>
            </a:r>
            <a:r>
              <a:rPr lang="lv-LV" u="sng"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3</a:t>
            </a:r>
            <a:r>
              <a:rPr lang="lv-LV" noProof="1">
                <a:latin typeface="Arial" panose="020B0604020202020204" pitchFamily="34" charset="0"/>
                <a:cs typeface="Arial" panose="020B0604020202020204" pitchFamily="34" charset="0"/>
              </a:rPr>
              <a:t>4</a:t>
            </a:r>
          </a:p>
          <a:p>
            <a:r>
              <a:rPr lang="en-GB" noProof="1">
                <a:latin typeface="Arial" panose="020B0604020202020204" pitchFamily="34" charset="0"/>
                <a:cs typeface="Arial" panose="020B0604020202020204" pitchFamily="34" charset="0"/>
              </a:rPr>
              <a:t>	3</a:t>
            </a:r>
            <a:r>
              <a:rPr lang="lv-LV" noProof="1">
                <a:latin typeface="Arial" panose="020B0604020202020204" pitchFamily="34" charset="0"/>
                <a:cs typeface="Arial" panose="020B0604020202020204" pitchFamily="34" charset="0"/>
              </a:rPr>
              <a:t>.</a:t>
            </a:r>
            <a:r>
              <a:rPr lang="en-GB" noProof="1">
                <a:latin typeface="Arial" panose="020B0604020202020204" pitchFamily="34" charset="0"/>
                <a:cs typeface="Arial" panose="020B0604020202020204" pitchFamily="34" charset="0"/>
              </a:rPr>
              <a:t>2</a:t>
            </a:r>
            <a:r>
              <a:rPr lang="lv-LV" noProof="1">
                <a:latin typeface="Arial" panose="020B0604020202020204" pitchFamily="34" charset="0"/>
                <a:cs typeface="Arial" panose="020B0604020202020204" pitchFamily="34" charset="0"/>
              </a:rPr>
              <a:t>. Priekšstati par korupcijas problēmas aktualitātes izmaiņām</a:t>
            </a:r>
            <a:r>
              <a:rPr lang="en-GB" noProof="1">
                <a:latin typeface="Arial" panose="020B0604020202020204" pitchFamily="34" charset="0"/>
                <a:cs typeface="Arial" panose="020B0604020202020204" pitchFamily="34" charset="0"/>
              </a:rPr>
              <a:t> </a:t>
            </a:r>
            <a:r>
              <a:rPr lang="lv-LV" noProof="1">
                <a:latin typeface="Arial" panose="020B0604020202020204" pitchFamily="34" charset="0"/>
                <a:cs typeface="Arial" panose="020B0604020202020204" pitchFamily="34" charset="0"/>
              </a:rPr>
              <a:t>Latvijā pēdējo četru gadu laikā</a:t>
            </a:r>
            <a:r>
              <a:rPr lang="lv-LV" u="sng"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36</a:t>
            </a:r>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4. Dažādu institūciju godīguma vērtējums</a:t>
            </a:r>
          </a:p>
          <a:p>
            <a:r>
              <a:rPr lang="lv-LV" noProof="1">
                <a:latin typeface="Arial" panose="020B0604020202020204" pitchFamily="34" charset="0"/>
                <a:cs typeface="Arial" panose="020B0604020202020204" pitchFamily="34" charset="0"/>
              </a:rPr>
              <a:t>	4.1. Dažādu institūciju godīguma vērtējums</a:t>
            </a:r>
            <a:r>
              <a:rPr lang="lv-LV" u="sng"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39</a:t>
            </a:r>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	4.2. KNAB godīguma vērtējums</a:t>
            </a:r>
            <a:r>
              <a:rPr lang="lv-LV" u="sng"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43</a:t>
            </a:r>
            <a:endParaRPr lang="lv-LV" noProof="1">
              <a:latin typeface="Arial" panose="020B0604020202020204" pitchFamily="34" charset="0"/>
              <a:cs typeface="Arial" panose="020B0604020202020204" pitchFamily="34" charset="0"/>
            </a:endParaRPr>
          </a:p>
          <a:p>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PIELIKUMS</a:t>
            </a:r>
          </a:p>
          <a:p>
            <a:r>
              <a:rPr lang="lv-LV" noProof="1">
                <a:latin typeface="Arial" panose="020B0604020202020204" pitchFamily="34" charset="0"/>
                <a:cs typeface="Arial" panose="020B0604020202020204" pitchFamily="34" charset="0"/>
              </a:rPr>
              <a:t>Aptaujas anketa</a:t>
            </a:r>
            <a:r>
              <a:rPr lang="lv-LV" u="sng" noProof="1">
                <a:latin typeface="Arial" panose="020B0604020202020204" pitchFamily="34" charset="0"/>
                <a:cs typeface="Arial" panose="020B0604020202020204" pitchFamily="34" charset="0"/>
              </a:rPr>
              <a:t>								</a:t>
            </a:r>
            <a:r>
              <a:rPr lang="lv-LV" noProof="1">
                <a:latin typeface="Arial" panose="020B0604020202020204" pitchFamily="34" charset="0"/>
                <a:cs typeface="Arial" panose="020B0604020202020204" pitchFamily="34" charset="0"/>
              </a:rPr>
              <a:t>4</a:t>
            </a:r>
            <a:r>
              <a:rPr lang="en-GB" noProof="1">
                <a:latin typeface="Arial" panose="020B0604020202020204" pitchFamily="34" charset="0"/>
                <a:cs typeface="Arial" panose="020B0604020202020204" pitchFamily="34" charset="0"/>
              </a:rPr>
              <a:t>6</a:t>
            </a:r>
            <a:endParaRPr lang="lv-LV" noProof="1">
              <a:latin typeface="Arial" panose="020B0604020202020204" pitchFamily="34" charset="0"/>
              <a:cs typeface="Arial" panose="020B0604020202020204" pitchFamily="34" charset="0"/>
            </a:endParaRPr>
          </a:p>
          <a:p>
            <a:r>
              <a:rPr lang="lv-LV" noProof="1">
                <a:latin typeface="Arial" panose="020B0604020202020204" pitchFamily="34" charset="0"/>
                <a:cs typeface="Arial" panose="020B0604020202020204" pitchFamily="34" charset="0"/>
              </a:rPr>
              <a:t>Statistiskās kļūdas novērtēšanas tabula</a:t>
            </a:r>
            <a:r>
              <a:rPr lang="lv-LV" u="sng"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50</a:t>
            </a:r>
            <a:endParaRPr lang="lv-LV" noProof="1"/>
          </a:p>
        </p:txBody>
      </p:sp>
      <p:sp>
        <p:nvSpPr>
          <p:cNvPr id="4" name="Rectangle 2">
            <a:extLst>
              <a:ext uri="{FF2B5EF4-FFF2-40B4-BE49-F238E27FC236}">
                <a16:creationId xmlns:a16="http://schemas.microsoft.com/office/drawing/2014/main" id="{A03FF49C-9885-9D34-A875-4C6497D989C2}"/>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Saturs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type="body" sz="half" idx="4294967295"/>
          </p:nvPr>
        </p:nvSpPr>
        <p:spPr>
          <a:xfrm>
            <a:off x="3347323" y="2150858"/>
            <a:ext cx="8570357" cy="2782903"/>
          </a:xfrm>
        </p:spPr>
        <p:txBody>
          <a:bodyPr>
            <a:noAutofit/>
          </a:bodyPr>
          <a:lstStyle/>
          <a:p>
            <a:pPr marL="800100" indent="-533400"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Mērķa grupa: </a:t>
            </a:r>
            <a:r>
              <a:rPr lang="en-GB" altLang="lv-LV" sz="1200" noProof="1">
                <a:latin typeface="Arial" panose="020B0604020202020204" pitchFamily="34" charset="0"/>
                <a:cs typeface="Arial" panose="020B0604020202020204" pitchFamily="34" charset="0"/>
              </a:rPr>
              <a:t>u</a:t>
            </a:r>
            <a:r>
              <a:rPr lang="lv-LV" altLang="lv-LV" sz="1200" noProof="1">
                <a:latin typeface="Arial" panose="020B0604020202020204" pitchFamily="34" charset="0"/>
                <a:cs typeface="Arial" panose="020B0604020202020204" pitchFamily="34" charset="0"/>
              </a:rPr>
              <a:t>zņēmumu</a:t>
            </a:r>
            <a:r>
              <a:rPr lang="en-GB" altLang="lv-LV" sz="1200" noProof="1">
                <a:latin typeface="Arial" panose="020B0604020202020204" pitchFamily="34" charset="0"/>
                <a:cs typeface="Arial" panose="020B0604020202020204" pitchFamily="34" charset="0"/>
              </a:rPr>
              <a:t> (juridisku personu)</a:t>
            </a:r>
            <a:r>
              <a:rPr lang="lv-LV" altLang="lv-LV" sz="1200" noProof="1">
                <a:latin typeface="Arial" panose="020B0604020202020204" pitchFamily="34" charset="0"/>
                <a:cs typeface="Arial" panose="020B0604020202020204" pitchFamily="34" charset="0"/>
              </a:rPr>
              <a:t>, kas veic saimniecisko darbību Latvijas teritorijā, pārstāvji</a:t>
            </a:r>
            <a:br>
              <a:rPr lang="en-GB" altLang="lv-LV" sz="1200" noProof="1">
                <a:latin typeface="Arial" panose="020B0604020202020204" pitchFamily="34" charset="0"/>
                <a:cs typeface="Arial" panose="020B0604020202020204" pitchFamily="34" charset="0"/>
              </a:rPr>
            </a:br>
            <a:r>
              <a:rPr lang="en-GB" altLang="lv-LV" sz="1200" noProof="1">
                <a:latin typeface="Arial" panose="020B0604020202020204" pitchFamily="34" charset="0"/>
                <a:cs typeface="Arial" panose="020B0604020202020204" pitchFamily="34" charset="0"/>
              </a:rPr>
              <a:t>	(vadība vai vadības deleģēts pārstāvis)</a:t>
            </a:r>
            <a:endParaRPr lang="lv-LV" altLang="lv-LV" sz="1200" noProof="1">
              <a:latin typeface="Arial" panose="020B0604020202020204" pitchFamily="34" charset="0"/>
              <a:cs typeface="Arial" panose="020B0604020202020204" pitchFamily="34" charset="0"/>
            </a:endParaRPr>
          </a:p>
          <a:p>
            <a:pPr marL="800100" indent="-533400" algn="just"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Aptaujas metode</a:t>
            </a:r>
            <a:r>
              <a:rPr lang="lv-LV" altLang="lv-LV" sz="1200" noProof="1">
                <a:latin typeface="Arial" panose="020B0604020202020204" pitchFamily="34" charset="0"/>
                <a:cs typeface="Arial" panose="020B0604020202020204" pitchFamily="34" charset="0"/>
              </a:rPr>
              <a:t>: interneta aptauja (CAWI)</a:t>
            </a:r>
            <a:r>
              <a:rPr lang="en-GB" altLang="lv-LV" sz="1200" noProof="1">
                <a:latin typeface="Arial" panose="020B0604020202020204" pitchFamily="34" charset="0"/>
                <a:cs typeface="Arial" panose="020B0604020202020204" pitchFamily="34" charset="0"/>
              </a:rPr>
              <a:t> un telefonintervijas (CATI)</a:t>
            </a:r>
            <a:endParaRPr lang="lv-LV" altLang="lv-LV" sz="1200" noProof="1">
              <a:latin typeface="Arial" panose="020B0604020202020204" pitchFamily="34" charset="0"/>
              <a:cs typeface="Arial" panose="020B0604020202020204" pitchFamily="34" charset="0"/>
            </a:endParaRPr>
          </a:p>
          <a:p>
            <a:pPr marL="800100" indent="-533400"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Izlases metode: </a:t>
            </a:r>
            <a:r>
              <a:rPr lang="lv-LV" altLang="lv-LV" sz="1200" noProof="1">
                <a:latin typeface="Arial" panose="020B0604020202020204" pitchFamily="34" charset="0"/>
                <a:cs typeface="Arial" panose="020B0604020202020204" pitchFamily="34" charset="0"/>
              </a:rPr>
              <a:t>kvotu izlase</a:t>
            </a:r>
            <a:r>
              <a:rPr lang="en-GB" altLang="lv-LV" sz="1200" noProof="1">
                <a:latin typeface="Arial" panose="020B0604020202020204" pitchFamily="34" charset="0"/>
                <a:cs typeface="Arial" panose="020B0604020202020204" pitchFamily="34" charset="0"/>
              </a:rPr>
              <a:t> pēc darbinieku skaita:</a:t>
            </a:r>
            <a:br>
              <a:rPr lang="en-GB" altLang="lv-LV" sz="1200" noProof="1">
                <a:latin typeface="Arial" panose="020B0604020202020204" pitchFamily="34" charset="0"/>
                <a:cs typeface="Arial" panose="020B0604020202020204" pitchFamily="34" charset="0"/>
              </a:rPr>
            </a:br>
            <a:r>
              <a:rPr lang="en-GB" altLang="lv-LV" sz="1200" noProof="1">
                <a:latin typeface="Arial" panose="020B0604020202020204" pitchFamily="34" charset="0"/>
                <a:cs typeface="Arial" panose="020B0604020202020204" pitchFamily="34" charset="0"/>
              </a:rPr>
              <a:t>		</a:t>
            </a:r>
            <a:r>
              <a:rPr lang="pl-PL" altLang="lv-LV" sz="1200" noProof="1">
                <a:latin typeface="Arial" panose="020B0604020202020204" pitchFamily="34" charset="0"/>
                <a:cs typeface="Arial" panose="020B0604020202020204" pitchFamily="34" charset="0"/>
              </a:rPr>
              <a:t>10–49 darbinieku</a:t>
            </a:r>
            <a:r>
              <a:rPr lang="en-GB" altLang="lv-LV" sz="1200" noProof="1">
                <a:latin typeface="Arial" panose="020B0604020202020204" pitchFamily="34" charset="0"/>
                <a:cs typeface="Arial" panose="020B0604020202020204" pitchFamily="34" charset="0"/>
              </a:rPr>
              <a:t> </a:t>
            </a:r>
            <a:r>
              <a:rPr lang="pl-PL" altLang="lv-LV" sz="1200" noProof="1">
                <a:latin typeface="Arial" panose="020B0604020202020204" pitchFamily="34" charset="0"/>
                <a:cs typeface="Arial" panose="020B0604020202020204" pitchFamily="34" charset="0"/>
              </a:rPr>
              <a:t>80%</a:t>
            </a:r>
          </a:p>
          <a:p>
            <a:pPr marL="800100" indent="-533400" defTabSz="628650">
              <a:lnSpc>
                <a:spcPct val="100000"/>
              </a:lnSpc>
              <a:spcBef>
                <a:spcPts val="0"/>
              </a:spcBef>
              <a:buClr>
                <a:srgbClr val="008000"/>
              </a:buClr>
              <a:buNone/>
            </a:pPr>
            <a:r>
              <a:rPr lang="en-GB" altLang="lv-LV" sz="1200" noProof="1">
                <a:latin typeface="Arial" panose="020B0604020202020204" pitchFamily="34" charset="0"/>
                <a:cs typeface="Arial" panose="020B0604020202020204" pitchFamily="34" charset="0"/>
              </a:rPr>
              <a:t>			</a:t>
            </a:r>
            <a:r>
              <a:rPr lang="pl-PL" altLang="lv-LV" sz="1200" noProof="1">
                <a:latin typeface="Arial" panose="020B0604020202020204" pitchFamily="34" charset="0"/>
                <a:cs typeface="Arial" panose="020B0604020202020204" pitchFamily="34" charset="0"/>
              </a:rPr>
              <a:t>50–249 darbinieku	16%</a:t>
            </a:r>
          </a:p>
          <a:p>
            <a:pPr marL="800100" indent="-533400" defTabSz="628650">
              <a:lnSpc>
                <a:spcPct val="100000"/>
              </a:lnSpc>
              <a:spcBef>
                <a:spcPts val="0"/>
              </a:spcBef>
              <a:buClr>
                <a:srgbClr val="008000"/>
              </a:buClr>
              <a:buNone/>
            </a:pPr>
            <a:r>
              <a:rPr lang="en-GB" altLang="lv-LV" sz="1200" noProof="1">
                <a:latin typeface="Arial" panose="020B0604020202020204" pitchFamily="34" charset="0"/>
                <a:cs typeface="Arial" panose="020B0604020202020204" pitchFamily="34" charset="0"/>
              </a:rPr>
              <a:t>			</a:t>
            </a:r>
            <a:r>
              <a:rPr lang="pl-PL" altLang="lv-LV" sz="1200" noProof="1">
                <a:latin typeface="Arial" panose="020B0604020202020204" pitchFamily="34" charset="0"/>
                <a:cs typeface="Arial" panose="020B0604020202020204" pitchFamily="34" charset="0"/>
              </a:rPr>
              <a:t>250 darbinieku ≤</a:t>
            </a:r>
            <a:r>
              <a:rPr lang="en-GB" altLang="lv-LV" sz="1200" noProof="1">
                <a:latin typeface="Arial" panose="020B0604020202020204" pitchFamily="34" charset="0"/>
                <a:cs typeface="Arial" panose="020B0604020202020204" pitchFamily="34" charset="0"/>
              </a:rPr>
              <a:t> </a:t>
            </a:r>
            <a:r>
              <a:rPr lang="pl-PL" altLang="lv-LV" sz="1200" noProof="1">
                <a:latin typeface="Arial" panose="020B0604020202020204" pitchFamily="34" charset="0"/>
                <a:cs typeface="Arial" panose="020B0604020202020204" pitchFamily="34" charset="0"/>
              </a:rPr>
              <a:t>4%</a:t>
            </a:r>
            <a:endParaRPr lang="en-GB" altLang="lv-LV" sz="1200" noProof="1">
              <a:latin typeface="Arial" panose="020B0604020202020204" pitchFamily="34" charset="0"/>
              <a:cs typeface="Arial" panose="020B0604020202020204" pitchFamily="34" charset="0"/>
            </a:endParaRPr>
          </a:p>
          <a:p>
            <a:pPr marL="800100" indent="-533400"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Aptaujas veikšanas laiks</a:t>
            </a:r>
            <a:r>
              <a:rPr lang="lv-LV" altLang="lv-LV" sz="1200" noProof="1">
                <a:latin typeface="Arial" panose="020B0604020202020204" pitchFamily="34" charset="0"/>
                <a:cs typeface="Arial" panose="020B0604020202020204" pitchFamily="34" charset="0"/>
              </a:rPr>
              <a:t>: </a:t>
            </a:r>
            <a:r>
              <a:rPr lang="en-GB" altLang="lv-LV" sz="1200" noProof="1">
                <a:latin typeface="Arial" panose="020B0604020202020204" pitchFamily="34" charset="0"/>
                <a:cs typeface="Arial" panose="020B0604020202020204" pitchFamily="34" charset="0"/>
              </a:rPr>
              <a:t>CAWI — 18</a:t>
            </a:r>
            <a:r>
              <a:rPr lang="lv-LV" altLang="lv-LV" sz="1200" noProof="1">
                <a:latin typeface="Arial" panose="020B0604020202020204" pitchFamily="34" charset="0"/>
                <a:cs typeface="Arial" panose="020B0604020202020204" pitchFamily="34" charset="0"/>
              </a:rPr>
              <a:t>.12.2025.</a:t>
            </a:r>
            <a:r>
              <a:rPr lang="en-GB" altLang="lv-LV" sz="1200" noProof="1">
                <a:latin typeface="Arial" panose="020B0604020202020204" pitchFamily="34" charset="0"/>
                <a:cs typeface="Arial" panose="020B0604020202020204" pitchFamily="34" charset="0"/>
              </a:rPr>
              <a:t>–18</a:t>
            </a:r>
            <a:r>
              <a:rPr lang="lv-LV" altLang="lv-LV" sz="1200" noProof="1">
                <a:latin typeface="Arial" panose="020B0604020202020204" pitchFamily="34" charset="0"/>
                <a:cs typeface="Arial" panose="020B0604020202020204" pitchFamily="34" charset="0"/>
              </a:rPr>
              <a:t>.</a:t>
            </a:r>
            <a:r>
              <a:rPr lang="en-GB" altLang="lv-LV" sz="1200" noProof="1">
                <a:latin typeface="Arial" panose="020B0604020202020204" pitchFamily="34" charset="0"/>
                <a:cs typeface="Arial" panose="020B0604020202020204" pitchFamily="34" charset="0"/>
              </a:rPr>
              <a:t>01</a:t>
            </a:r>
            <a:r>
              <a:rPr lang="lv-LV" altLang="lv-LV" sz="1200" noProof="1">
                <a:latin typeface="Arial" panose="020B0604020202020204" pitchFamily="34" charset="0"/>
                <a:cs typeface="Arial" panose="020B0604020202020204" pitchFamily="34" charset="0"/>
              </a:rPr>
              <a:t>.202</a:t>
            </a:r>
            <a:r>
              <a:rPr lang="en-GB" altLang="lv-LV" sz="1200" noProof="1">
                <a:latin typeface="Arial" panose="020B0604020202020204" pitchFamily="34" charset="0"/>
                <a:cs typeface="Arial" panose="020B0604020202020204" pitchFamily="34" charset="0"/>
              </a:rPr>
              <a:t>6.; CATI — 14.01.2026.–16.01.2026.</a:t>
            </a:r>
            <a:endParaRPr lang="lv-LV" altLang="lv-LV" sz="1200" noProof="1">
              <a:latin typeface="Arial" panose="020B0604020202020204" pitchFamily="34" charset="0"/>
              <a:cs typeface="Arial" panose="020B0604020202020204" pitchFamily="34" charset="0"/>
            </a:endParaRPr>
          </a:p>
          <a:p>
            <a:pPr marL="800100" indent="-533400" algn="just"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Sasniegtā izlase</a:t>
            </a:r>
            <a:r>
              <a:rPr lang="lv-LV" altLang="lv-LV" sz="1200" noProof="1">
                <a:latin typeface="Arial" panose="020B0604020202020204" pitchFamily="34" charset="0"/>
                <a:cs typeface="Arial" panose="020B0604020202020204" pitchFamily="34" charset="0"/>
              </a:rPr>
              <a:t>: </a:t>
            </a:r>
            <a:r>
              <a:rPr lang="en-GB" altLang="lv-LV" sz="1200" noProof="1">
                <a:latin typeface="Arial" panose="020B0604020202020204" pitchFamily="34" charset="0"/>
                <a:cs typeface="Arial" panose="020B0604020202020204" pitchFamily="34" charset="0"/>
              </a:rPr>
              <a:t>419</a:t>
            </a:r>
            <a:r>
              <a:rPr lang="lv-LV" altLang="lv-LV" sz="1200" noProof="1">
                <a:latin typeface="Arial" panose="020B0604020202020204" pitchFamily="34" charset="0"/>
                <a:cs typeface="Arial" panose="020B0604020202020204" pitchFamily="34" charset="0"/>
              </a:rPr>
              <a:t> respondenti</a:t>
            </a:r>
          </a:p>
          <a:p>
            <a:pPr marL="800100" indent="-533400" algn="just" defTabSz="628650">
              <a:lnSpc>
                <a:spcPct val="100000"/>
              </a:lnSpc>
              <a:spcBef>
                <a:spcPts val="1200"/>
              </a:spcBef>
              <a:buClr>
                <a:srgbClr val="008000"/>
              </a:buClr>
              <a:buNone/>
            </a:pPr>
            <a:r>
              <a:rPr lang="lv-LV" altLang="lv-LV" sz="1200" b="1" noProof="1">
                <a:latin typeface="Arial" panose="020B0604020202020204" pitchFamily="34" charset="0"/>
                <a:cs typeface="Arial" panose="020B0604020202020204" pitchFamily="34" charset="0"/>
              </a:rPr>
              <a:t>Ģeogrāfiskais pārklājums</a:t>
            </a:r>
            <a:r>
              <a:rPr lang="lv-LV" altLang="lv-LV" sz="1200" noProof="1">
                <a:latin typeface="Arial" panose="020B0604020202020204" pitchFamily="34" charset="0"/>
                <a:cs typeface="Arial" panose="020B0604020202020204" pitchFamily="34" charset="0"/>
              </a:rPr>
              <a:t>: visa Latvija</a:t>
            </a:r>
          </a:p>
        </p:txBody>
      </p:sp>
      <p:sp>
        <p:nvSpPr>
          <p:cNvPr id="4" name="Oval 7">
            <a:extLst>
              <a:ext uri="{FF2B5EF4-FFF2-40B4-BE49-F238E27FC236}">
                <a16:creationId xmlns:a16="http://schemas.microsoft.com/office/drawing/2014/main" id="{D44CFCA1-E97C-4AFF-81F0-5A01F6E47CED}"/>
              </a:ext>
            </a:extLst>
          </p:cNvPr>
          <p:cNvSpPr/>
          <p:nvPr/>
        </p:nvSpPr>
        <p:spPr>
          <a:xfrm>
            <a:off x="839416" y="2150858"/>
            <a:ext cx="2791592" cy="2556284"/>
          </a:xfrm>
          <a:prstGeom prst="ellipse">
            <a:avLst/>
          </a:prstGeom>
          <a:solidFill>
            <a:srgbClr val="4C8264"/>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1400" b="1" noProof="1">
                <a:solidFill>
                  <a:schemeClr val="bg1"/>
                </a:solidFill>
                <a:latin typeface="Arial" panose="020B0604020202020204" pitchFamily="34" charset="0"/>
                <a:cs typeface="Arial" panose="020B0604020202020204" pitchFamily="34" charset="0"/>
              </a:rPr>
              <a:t>PĒTĪJUMA VEICĒ</a:t>
            </a:r>
            <a:r>
              <a:rPr lang="lv-LV" sz="1400" b="1" noProof="1">
                <a:solidFill>
                  <a:schemeClr val="bg1"/>
                </a:solidFill>
                <a:latin typeface="Arial" panose="020B0604020202020204" pitchFamily="34" charset="0"/>
                <a:cs typeface="Arial" panose="020B0604020202020204" pitchFamily="34" charset="0"/>
              </a:rPr>
              <a:t>JS:</a:t>
            </a:r>
            <a:endParaRPr lang="en-GB" sz="1400" b="1" noProof="1">
              <a:solidFill>
                <a:schemeClr val="bg1"/>
              </a:solidFill>
              <a:latin typeface="Arial" panose="020B0604020202020204" pitchFamily="34" charset="0"/>
              <a:cs typeface="Arial" panose="020B0604020202020204" pitchFamily="34" charset="0"/>
            </a:endParaRPr>
          </a:p>
        </p:txBody>
      </p:sp>
      <p:pic>
        <p:nvPicPr>
          <p:cNvPr id="6" name="Picture 19">
            <a:extLst>
              <a:ext uri="{FF2B5EF4-FFF2-40B4-BE49-F238E27FC236}">
                <a16:creationId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5316" y="3738837"/>
            <a:ext cx="1359792" cy="600858"/>
          </a:xfrm>
          <a:prstGeom prst="rect">
            <a:avLst/>
          </a:prstGeom>
        </p:spPr>
      </p:pic>
      <p:sp>
        <p:nvSpPr>
          <p:cNvPr id="2" name="Rectangle 2">
            <a:extLst>
              <a:ext uri="{FF2B5EF4-FFF2-40B4-BE49-F238E27FC236}">
                <a16:creationId xmlns:a16="http://schemas.microsoft.com/office/drawing/2014/main" id="{30F298D4-D8A0-C850-DB48-22629A83C323}"/>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Pētījuma apraksts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1162274" y="4487767"/>
            <a:ext cx="512531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lv-LV" altLang="lv-LV" sz="1100" i="1" noProof="1">
                <a:latin typeface="Arial" panose="020B0604020202020204" pitchFamily="34" charset="0"/>
                <a:cs typeface="Arial" panose="020B0604020202020204" pitchFamily="34" charset="0"/>
              </a:rPr>
              <a:t>Bāze: visi respondenti</a:t>
            </a:r>
            <a:br>
              <a:rPr lang="en-GB" altLang="lv-LV" sz="1100" i="1" noProof="1">
                <a:latin typeface="Arial" panose="020B0604020202020204" pitchFamily="34" charset="0"/>
                <a:cs typeface="Arial" panose="020B0604020202020204" pitchFamily="34" charset="0"/>
              </a:rPr>
            </a:br>
            <a:r>
              <a:rPr lang="en-GB" altLang="lv-LV" sz="1100" i="1" noProof="1">
                <a:latin typeface="Arial" panose="020B0604020202020204" pitchFamily="34" charset="0"/>
                <a:cs typeface="Arial" panose="020B0604020202020204" pitchFamily="34" charset="0"/>
              </a:rPr>
              <a:t>*Dati pakļauti svēršanas procedūrai pēc svēršanas parametra: darbnieku skaits </a:t>
            </a:r>
            <a:br>
              <a:rPr lang="lv-LV" altLang="lv-LV" sz="1100" i="1" noProof="1">
                <a:latin typeface="Arial" panose="020B0604020202020204" pitchFamily="34" charset="0"/>
                <a:cs typeface="Arial" panose="020B0604020202020204" pitchFamily="34" charset="0"/>
              </a:rPr>
            </a:br>
            <a:r>
              <a:rPr lang="lv-LV" altLang="lv-LV" sz="1100" i="1" noProof="1">
                <a:latin typeface="Arial" panose="020B0604020202020204" pitchFamily="34" charset="0"/>
                <a:cs typeface="Arial" panose="020B0604020202020204" pitchFamily="34" charset="0"/>
              </a:rPr>
              <a:t>Šeit un turpmāk atskaitē</a:t>
            </a:r>
            <a:r>
              <a:rPr lang="en-GB" altLang="lv-LV" sz="1100" i="1" noProof="1">
                <a:latin typeface="Arial" panose="020B0604020202020204" pitchFamily="34" charset="0"/>
                <a:cs typeface="Arial" panose="020B0604020202020204" pitchFamily="34" charset="0"/>
              </a:rPr>
              <a:t>:</a:t>
            </a:r>
            <a:r>
              <a:rPr lang="lv-LV" altLang="lv-LV" sz="1100" i="1" noProof="1">
                <a:latin typeface="Arial" panose="020B0604020202020204" pitchFamily="34" charset="0"/>
                <a:cs typeface="Arial" panose="020B0604020202020204" pitchFamily="34" charset="0"/>
              </a:rPr>
              <a:t> procenti svērti, skaits nesvērts </a:t>
            </a:r>
          </a:p>
        </p:txBody>
      </p:sp>
      <p:graphicFrame>
        <p:nvGraphicFramePr>
          <p:cNvPr id="3" name="Table 2"/>
          <p:cNvGraphicFramePr>
            <a:graphicFrameLocks noGrp="1"/>
          </p:cNvGraphicFramePr>
          <p:nvPr/>
        </p:nvGraphicFramePr>
        <p:xfrm>
          <a:off x="1225795" y="1539694"/>
          <a:ext cx="8257839" cy="2897808"/>
        </p:xfrm>
        <a:graphic>
          <a:graphicData uri="http://schemas.openxmlformats.org/drawingml/2006/table">
            <a:tbl>
              <a:tblPr/>
              <a:tblGrid>
                <a:gridCol w="2408925">
                  <a:extLst>
                    <a:ext uri="{9D8B030D-6E8A-4147-A177-3AD203B41FA5}">
                      <a16:colId xmlns:a16="http://schemas.microsoft.com/office/drawing/2014/main" val="20000"/>
                    </a:ext>
                  </a:extLst>
                </a:gridCol>
                <a:gridCol w="266157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1132115">
                  <a:extLst>
                    <a:ext uri="{9D8B030D-6E8A-4147-A177-3AD203B41FA5}">
                      <a16:colId xmlns:a16="http://schemas.microsoft.com/office/drawing/2014/main" val="1718815383"/>
                    </a:ext>
                  </a:extLst>
                </a:gridCol>
                <a:gridCol w="1184365">
                  <a:extLst>
                    <a:ext uri="{9D8B030D-6E8A-4147-A177-3AD203B41FA5}">
                      <a16:colId xmlns:a16="http://schemas.microsoft.com/office/drawing/2014/main" val="20003"/>
                    </a:ext>
                  </a:extLst>
                </a:gridCol>
              </a:tblGrid>
              <a:tr h="267488">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lv-LV" altLang="lv-LV" sz="1400" b="0" i="0" u="none" strike="noStrike" cap="none" normalizeH="0" baseline="0" noProof="1">
                        <a:ln>
                          <a:noFill/>
                        </a:ln>
                        <a:solidFill>
                          <a:srgbClr val="000000"/>
                        </a:solidFill>
                        <a:effectLst/>
                        <a:latin typeface="Arial" panose="020B0604020202020204" pitchFamily="34" charset="0"/>
                      </a:endParaRP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4C8264"/>
                    </a:solidFill>
                  </a:tcPr>
                </a:tc>
                <a:tc h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lv-LV" altLang="lv-LV" sz="1400" b="1" i="0" u="none" strike="noStrike" cap="none" normalizeH="0" baseline="0" noProof="1">
                          <a:ln>
                            <a:noFill/>
                          </a:ln>
                          <a:solidFill>
                            <a:schemeClr val="bg1"/>
                          </a:solidFill>
                          <a:effectLst/>
                          <a:latin typeface="Arial" panose="020B0604020202020204" pitchFamily="34" charset="0"/>
                        </a:rPr>
                        <a:t>Skaits</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4C826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lv-LV" sz="1400" b="1" i="0" u="none" strike="noStrike" cap="none" normalizeH="0" baseline="0" noProof="1">
                          <a:ln>
                            <a:noFill/>
                          </a:ln>
                          <a:solidFill>
                            <a:schemeClr val="bg1"/>
                          </a:solidFill>
                          <a:effectLst/>
                          <a:latin typeface="Arial" panose="020B0604020202020204" pitchFamily="34" charset="0"/>
                        </a:rPr>
                        <a:t>Kol % pirms svēršanas </a:t>
                      </a:r>
                      <a:endParaRPr kumimoji="0" lang="lv-LV" altLang="lv-LV" sz="1400" b="1" i="0" u="none" strike="noStrike" cap="none" normalizeH="0" baseline="0" noProof="1">
                        <a:ln>
                          <a:noFill/>
                        </a:ln>
                        <a:solidFill>
                          <a:schemeClr val="bg1"/>
                        </a:solidFill>
                        <a:effectLst/>
                        <a:latin typeface="Arial" panose="020B0604020202020204" pitchFamily="34" charset="0"/>
                      </a:endParaRP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4C826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lv-LV" altLang="lv-LV" sz="1400" b="1" i="0" u="none" strike="noStrike" cap="none" normalizeH="0" baseline="0" noProof="1">
                          <a:ln>
                            <a:noFill/>
                          </a:ln>
                          <a:solidFill>
                            <a:schemeClr val="bg1"/>
                          </a:solidFill>
                          <a:effectLst/>
                          <a:latin typeface="Arial" panose="020B0604020202020204" pitchFamily="34" charset="0"/>
                        </a:rPr>
                        <a:t>Kol %</a:t>
                      </a:r>
                      <a:r>
                        <a:rPr kumimoji="0" lang="en-GB" altLang="lv-LV" sz="1400" b="1" i="0" u="none" strike="noStrike" cap="none" normalizeH="0" baseline="0" noProof="1">
                          <a:ln>
                            <a:noFill/>
                          </a:ln>
                          <a:solidFill>
                            <a:schemeClr val="bg1"/>
                          </a:solidFill>
                          <a:effectLst/>
                          <a:latin typeface="Arial" panose="020B0604020202020204" pitchFamily="34" charset="0"/>
                        </a:rPr>
                        <a:t> pēc svēršanas* </a:t>
                      </a:r>
                      <a:endParaRPr kumimoji="0" lang="lv-LV" altLang="lv-LV" sz="1400" b="1" i="0" u="none" strike="noStrike" cap="none" normalizeH="0" baseline="0" noProof="1">
                        <a:ln>
                          <a:noFill/>
                        </a:ln>
                        <a:solidFill>
                          <a:schemeClr val="bg1"/>
                        </a:solidFill>
                        <a:effectLst/>
                        <a:latin typeface="Arial" panose="020B0604020202020204" pitchFamily="34" charset="0"/>
                      </a:endParaRP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4C8264"/>
                    </a:solidFill>
                  </a:tcPr>
                </a:tc>
                <a:extLst>
                  <a:ext uri="{0D108BD9-81ED-4DB2-BD59-A6C34878D82A}">
                    <a16:rowId xmlns:a16="http://schemas.microsoft.com/office/drawing/2014/main" val="10000"/>
                  </a:ext>
                </a:extLst>
              </a:tr>
              <a:tr h="267488">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lv-LV" altLang="lv-LV" sz="1400" b="1" i="0" u="none" strike="noStrike" cap="none" normalizeH="0" baseline="0" noProof="1">
                          <a:ln>
                            <a:noFill/>
                          </a:ln>
                          <a:solidFill>
                            <a:schemeClr val="tx1"/>
                          </a:solidFill>
                          <a:effectLst/>
                          <a:latin typeface="Arial" panose="020B0604020202020204" pitchFamily="34" charset="0"/>
                        </a:rPr>
                        <a:t>KOPĀ</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hMerge="1">
                  <a:txBody>
                    <a:bodyPr/>
                    <a:lstStyle/>
                    <a:p>
                      <a:endParaRPr lang="lv-LV"/>
                    </a:p>
                  </a:txBody>
                  <a:tcPr/>
                </a:tc>
                <a:tc>
                  <a:txBody>
                    <a:bodyPr/>
                    <a:lstStyle/>
                    <a:p>
                      <a:pPr algn="ctr" fontAlgn="t"/>
                      <a:r>
                        <a:rPr lang="en-GB" sz="1400" b="0" i="0" u="none" strike="noStrike">
                          <a:solidFill>
                            <a:schemeClr val="tx1"/>
                          </a:solidFill>
                          <a:effectLst/>
                          <a:latin typeface="Arial" panose="020B0604020202020204" pitchFamily="34" charset="0"/>
                        </a:rPr>
                        <a:t>419</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rial" panose="020B0604020202020204" pitchFamily="34" charset="0"/>
                        </a:rPr>
                        <a:t>100,0</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algn="ctr" fontAlgn="t"/>
                      <a:r>
                        <a:rPr lang="en-GB" sz="1400" b="0" i="0" u="none" strike="noStrike" dirty="0">
                          <a:solidFill>
                            <a:schemeClr val="tx1"/>
                          </a:solidFill>
                          <a:effectLst/>
                          <a:latin typeface="Arial" panose="020B0604020202020204" pitchFamily="34" charset="0"/>
                        </a:rPr>
                        <a:t>100,0</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extLst>
                  <a:ext uri="{0D108BD9-81ED-4DB2-BD59-A6C34878D82A}">
                    <a16:rowId xmlns:a16="http://schemas.microsoft.com/office/drawing/2014/main" val="10001"/>
                  </a:ext>
                </a:extLst>
              </a:tr>
              <a:tr h="275450">
                <a:tc rowSpan="3">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lv-LV" altLang="lv-LV" sz="1400" b="1" i="0" u="none" strike="noStrike" cap="none" normalizeH="0" baseline="0" noProof="1">
                          <a:ln>
                            <a:noFill/>
                          </a:ln>
                          <a:solidFill>
                            <a:schemeClr val="tx1"/>
                          </a:solidFill>
                          <a:effectLst/>
                          <a:latin typeface="Arial" panose="020B0604020202020204" pitchFamily="34" charset="0"/>
                        </a:rPr>
                        <a:t>UZŅĒMUMA STATUSS</a:t>
                      </a:r>
                      <a:br>
                        <a:rPr kumimoji="0" lang="lv-LV" altLang="lv-LV" sz="1400" b="1" i="0" u="none" strike="noStrike" cap="none" normalizeH="0" baseline="0" noProof="1">
                          <a:ln>
                            <a:noFill/>
                          </a:ln>
                          <a:solidFill>
                            <a:schemeClr val="tx1"/>
                          </a:solidFill>
                          <a:effectLst/>
                          <a:latin typeface="Arial" panose="020B0604020202020204" pitchFamily="34" charset="0"/>
                        </a:rPr>
                      </a:br>
                      <a:r>
                        <a:rPr kumimoji="0" lang="lv-LV" altLang="lv-LV" sz="1400" b="1" i="0" u="none" strike="noStrike" cap="none" normalizeH="0" baseline="0" noProof="1">
                          <a:ln>
                            <a:noFill/>
                          </a:ln>
                          <a:solidFill>
                            <a:schemeClr val="tx1"/>
                          </a:solidFill>
                          <a:effectLst/>
                          <a:latin typeface="Arial" panose="020B0604020202020204" pitchFamily="34" charset="0"/>
                        </a:rPr>
                        <a:t>(pēc darbinieku skaita)</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algn="l" fontAlgn="t">
                        <a:buNone/>
                      </a:pPr>
                      <a:r>
                        <a:rPr lang="en-GB" sz="1400" b="0" i="0" u="none" strike="noStrike" noProof="1">
                          <a:solidFill>
                            <a:schemeClr val="tx1"/>
                          </a:solidFill>
                          <a:effectLst/>
                          <a:latin typeface="Arial" panose="020B0604020202020204" pitchFamily="34" charset="0"/>
                          <a:cs typeface="Arial" panose="020B0604020202020204" pitchFamily="34" charset="0"/>
                        </a:rPr>
                        <a:t>Mazie (</a:t>
                      </a:r>
                      <a:r>
                        <a:rPr lang="lv-LV" sz="1400" b="0" i="0" u="none" strike="noStrike" noProof="1">
                          <a:solidFill>
                            <a:schemeClr val="tx1"/>
                          </a:solidFill>
                          <a:effectLst/>
                          <a:latin typeface="Arial" panose="020B0604020202020204" pitchFamily="34" charset="0"/>
                          <a:cs typeface="Arial" panose="020B0604020202020204" pitchFamily="34" charset="0"/>
                        </a:rPr>
                        <a:t>10–49 darbinieki</a:t>
                      </a:r>
                      <a:r>
                        <a:rPr lang="en-GB" sz="1400" b="0" i="0" u="none" strike="noStrike" noProof="1">
                          <a:solidFill>
                            <a:schemeClr val="tx1"/>
                          </a:solidFill>
                          <a:effectLst/>
                          <a:latin typeface="Arial" panose="020B0604020202020204" pitchFamily="34" charset="0"/>
                          <a:cs typeface="Arial" panose="020B0604020202020204" pitchFamily="34" charset="0"/>
                        </a:rPr>
                        <a:t>)</a:t>
                      </a:r>
                      <a:endParaRPr lang="lv-LV" sz="1400" b="0" i="0" u="none" strike="noStrike" noProof="1">
                        <a:solidFill>
                          <a:schemeClr val="tx1"/>
                        </a:solidFill>
                        <a:effectLst/>
                        <a:latin typeface="Arial" panose="020B0604020202020204" pitchFamily="34" charset="0"/>
                        <a:cs typeface="Arial" panose="020B0604020202020204" pitchFamily="34" charset="0"/>
                      </a:endParaRP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323</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77,1</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80,0</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546590685"/>
                  </a:ext>
                </a:extLst>
              </a:tr>
              <a:tr h="275450">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lv-LV" altLang="lv-LV" sz="1400" b="1" i="0" u="none" strike="noStrike" cap="none" normalizeH="0" baseline="0" noProof="1">
                        <a:ln>
                          <a:noFill/>
                        </a:ln>
                        <a:solidFill>
                          <a:schemeClr val="tx1"/>
                        </a:solidFill>
                        <a:effectLst/>
                        <a:latin typeface="Arial" panose="020B0604020202020204" pitchFamily="34" charset="0"/>
                      </a:endParaRP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marL="0" algn="l" defTabSz="914400" rtl="0" eaLnBrk="1" fontAlgn="t" latinLnBrk="0" hangingPunct="1">
                        <a:spcBef>
                          <a:spcPts val="0"/>
                        </a:spcBef>
                        <a:spcAft>
                          <a:spcPts val="0"/>
                        </a:spcAft>
                        <a:buNone/>
                      </a:pPr>
                      <a:r>
                        <a:rPr lang="en-GB" sz="1400" b="0" i="0" u="none" strike="noStrike" kern="1200" noProof="1">
                          <a:solidFill>
                            <a:schemeClr val="tx1"/>
                          </a:solidFill>
                          <a:effectLst/>
                          <a:latin typeface="Arial" panose="020B0604020202020204" pitchFamily="34" charset="0"/>
                          <a:ea typeface="+mn-ea"/>
                          <a:cs typeface="Arial" panose="020B0604020202020204" pitchFamily="34" charset="0"/>
                        </a:rPr>
                        <a:t>Vidējie (</a:t>
                      </a:r>
                      <a:r>
                        <a:rPr lang="lv-LV" sz="1400" b="0" i="0" u="none" strike="noStrike" kern="1200" noProof="1">
                          <a:solidFill>
                            <a:schemeClr val="tx1"/>
                          </a:solidFill>
                          <a:effectLst/>
                          <a:latin typeface="Arial" panose="020B0604020202020204" pitchFamily="34" charset="0"/>
                          <a:ea typeface="+mn-ea"/>
                          <a:cs typeface="Arial" panose="020B0604020202020204" pitchFamily="34" charset="0"/>
                        </a:rPr>
                        <a:t>50–249 darbinieki</a:t>
                      </a:r>
                      <a:r>
                        <a:rPr lang="en-GB" sz="1400" b="0" i="0" u="none" strike="noStrike" kern="1200" noProof="1">
                          <a:solidFill>
                            <a:schemeClr val="tx1"/>
                          </a:solidFill>
                          <a:effectLst/>
                          <a:latin typeface="Arial" panose="020B0604020202020204" pitchFamily="34" charset="0"/>
                          <a:ea typeface="+mn-ea"/>
                          <a:cs typeface="Arial" panose="020B0604020202020204" pitchFamily="34" charset="0"/>
                        </a:rPr>
                        <a:t>)</a:t>
                      </a:r>
                      <a:endParaRPr lang="lv-LV" sz="1400" b="0" i="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75</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17,9</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16,0</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3828638949"/>
                  </a:ext>
                </a:extLst>
              </a:tr>
              <a:tr h="275450">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lv-LV" altLang="lv-LV" sz="1400" b="1" i="0" u="none" strike="noStrike" cap="none" normalizeH="0" baseline="0" noProof="1">
                        <a:ln>
                          <a:noFill/>
                        </a:ln>
                        <a:solidFill>
                          <a:schemeClr val="tx1"/>
                        </a:solidFill>
                        <a:effectLst/>
                        <a:latin typeface="Arial" panose="020B0604020202020204" pitchFamily="34" charset="0"/>
                      </a:endParaRP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marL="0" algn="l" defTabSz="914400" rtl="0" eaLnBrk="1" fontAlgn="t" latinLnBrk="0" hangingPunct="1">
                        <a:spcBef>
                          <a:spcPts val="0"/>
                        </a:spcBef>
                        <a:spcAft>
                          <a:spcPts val="0"/>
                        </a:spcAft>
                        <a:buNone/>
                      </a:pPr>
                      <a:r>
                        <a:rPr lang="en-GB" sz="1400" b="0" i="0" u="none" strike="noStrike" kern="1200" noProof="1">
                          <a:solidFill>
                            <a:schemeClr val="tx1"/>
                          </a:solidFill>
                          <a:effectLst/>
                          <a:latin typeface="Arial" panose="020B0604020202020204" pitchFamily="34" charset="0"/>
                          <a:ea typeface="+mn-ea"/>
                          <a:cs typeface="Arial" panose="020B0604020202020204" pitchFamily="34" charset="0"/>
                        </a:rPr>
                        <a:t>Lielie (</a:t>
                      </a:r>
                      <a:r>
                        <a:rPr lang="lv-LV" sz="1400" b="0" i="0" u="none" strike="noStrike" kern="1200" noProof="1">
                          <a:solidFill>
                            <a:schemeClr val="tx1"/>
                          </a:solidFill>
                          <a:effectLst/>
                          <a:latin typeface="Arial" panose="020B0604020202020204" pitchFamily="34" charset="0"/>
                          <a:ea typeface="+mn-ea"/>
                          <a:cs typeface="Arial" panose="020B0604020202020204" pitchFamily="34" charset="0"/>
                        </a:rPr>
                        <a:t>250 un vairāk darbinieku</a:t>
                      </a:r>
                      <a:r>
                        <a:rPr lang="en-GB" sz="1400" b="0" i="0" u="none" strike="noStrike" kern="1200" noProof="1">
                          <a:solidFill>
                            <a:schemeClr val="tx1"/>
                          </a:solidFill>
                          <a:effectLst/>
                          <a:latin typeface="Arial" panose="020B0604020202020204" pitchFamily="34" charset="0"/>
                          <a:ea typeface="+mn-ea"/>
                          <a:cs typeface="Arial" panose="020B0604020202020204" pitchFamily="34" charset="0"/>
                        </a:rPr>
                        <a:t>)</a:t>
                      </a:r>
                      <a:endParaRPr lang="lv-LV" sz="1400" b="0" i="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3600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21</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5,0</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4,0</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2193893602"/>
                  </a:ext>
                </a:extLst>
              </a:tr>
              <a:tr h="275450">
                <a:tc row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lv-LV" altLang="lv-LV" sz="1400" b="1" i="0" u="none" strike="noStrike" cap="none" normalizeH="0" baseline="0" noProof="1">
                          <a:ln>
                            <a:noFill/>
                          </a:ln>
                          <a:solidFill>
                            <a:schemeClr val="tx1"/>
                          </a:solidFill>
                          <a:effectLst/>
                          <a:latin typeface="Arial" panose="020B0604020202020204" pitchFamily="34" charset="0"/>
                        </a:rPr>
                        <a:t>REĢIONS</a:t>
                      </a:r>
                    </a:p>
                  </a:txBody>
                  <a:tcPr marL="36000" marR="36000" marT="0" marB="0" anchor="ctr" horzOverflow="overflow">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C3D6CC"/>
                    </a:solidFill>
                  </a:tcPr>
                </a:tc>
                <a:tc>
                  <a:txBody>
                    <a:bodyPr/>
                    <a:lstStyle/>
                    <a:p>
                      <a:pPr marL="0" algn="l" rtl="0" eaLnBrk="1" fontAlgn="t" latinLnBrk="0" hangingPunct="1">
                        <a:spcBef>
                          <a:spcPts val="0"/>
                        </a:spcBef>
                        <a:spcAft>
                          <a:spcPts val="0"/>
                        </a:spcAft>
                      </a:pPr>
                      <a:r>
                        <a:rPr lang="lv-LV" sz="1400" b="0" i="0" u="none" strike="noStrike" noProof="1">
                          <a:solidFill>
                            <a:schemeClr val="tx1"/>
                          </a:solidFill>
                          <a:effectLst/>
                          <a:latin typeface="Arial" panose="020B0604020202020204" pitchFamily="34" charset="0"/>
                          <a:cs typeface="Arial" panose="020B0604020202020204" pitchFamily="34" charset="0"/>
                        </a:rPr>
                        <a:t>Rīgas regions</a:t>
                      </a:r>
                    </a:p>
                  </a:txBody>
                  <a:tcPr marL="36000" marR="3600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marL="0" algn="ctr" defTabSz="914400" rtl="0" eaLnBrk="1" fontAlgn="t" latinLnBrk="0" hangingPunct="1">
                        <a:buNone/>
                      </a:pPr>
                      <a:r>
                        <a:rPr lang="en-GB" sz="1400" b="0" i="0" u="none" strike="noStrike" kern="1200" dirty="0">
                          <a:solidFill>
                            <a:schemeClr val="tx1"/>
                          </a:solidFill>
                          <a:effectLst/>
                          <a:latin typeface="Arial" panose="020B0604020202020204" pitchFamily="34" charset="0"/>
                          <a:ea typeface="+mn-ea"/>
                          <a:cs typeface="+mn-cs"/>
                        </a:rPr>
                        <a:t>257</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61,3</a:t>
                      </a:r>
                      <a:r>
                        <a:rPr lang="lv-LV" sz="1400" b="0" i="0" u="none" strike="noStrike" dirty="0">
                          <a:solidFill>
                            <a:schemeClr val="tx1"/>
                          </a:solidFill>
                          <a:effectLst/>
                          <a:latin typeface="Arial" panose="020B0604020202020204" pitchFamily="34" charset="0"/>
                        </a:rPr>
                        <a:t>4</a:t>
                      </a:r>
                      <a:endParaRPr lang="en-GB" sz="1400" b="0" i="0" u="none" strike="noStrike" dirty="0">
                        <a:solidFill>
                          <a:schemeClr val="tx1"/>
                        </a:solidFill>
                        <a:effectLst/>
                        <a:latin typeface="Arial" panose="020B0604020202020204" pitchFamily="34" charset="0"/>
                      </a:endParaRP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61,</a:t>
                      </a:r>
                      <a:r>
                        <a:rPr lang="lv-LV" sz="1400" b="0" i="0" u="none" strike="noStrike" dirty="0">
                          <a:solidFill>
                            <a:schemeClr val="tx1"/>
                          </a:solidFill>
                          <a:effectLst/>
                          <a:latin typeface="Arial" panose="020B0604020202020204" pitchFamily="34" charset="0"/>
                        </a:rPr>
                        <a:t>18</a:t>
                      </a:r>
                      <a:endParaRPr lang="en-GB" sz="1400" b="0" i="0" u="none" strike="noStrike" dirty="0">
                        <a:solidFill>
                          <a:schemeClr val="tx1"/>
                        </a:solidFill>
                        <a:effectLst/>
                        <a:latin typeface="Arial" panose="020B0604020202020204" pitchFamily="34" charset="0"/>
                      </a:endParaRP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0"/>
                  </a:ext>
                </a:extLst>
              </a:tr>
              <a:tr h="275450">
                <a:tc vMerge="1">
                  <a:txBody>
                    <a:bodyPr/>
                    <a:lstStyle/>
                    <a:p>
                      <a:endParaRPr lang="lv-LV"/>
                    </a:p>
                  </a:txBody>
                  <a:tcPr/>
                </a:tc>
                <a:tc>
                  <a:txBody>
                    <a:bodyPr/>
                    <a:lstStyle/>
                    <a:p>
                      <a:pPr marL="0" algn="l" rtl="0" eaLnBrk="1" fontAlgn="t" latinLnBrk="0" hangingPunct="1">
                        <a:spcBef>
                          <a:spcPts val="0"/>
                        </a:spcBef>
                        <a:spcAft>
                          <a:spcPts val="0"/>
                        </a:spcAft>
                      </a:pPr>
                      <a:r>
                        <a:rPr lang="lv-LV" sz="1400" b="0" i="0" u="none" strike="noStrike" noProof="1">
                          <a:solidFill>
                            <a:schemeClr val="tx1"/>
                          </a:solidFill>
                          <a:effectLst/>
                          <a:latin typeface="Arial" panose="020B0604020202020204" pitchFamily="34" charset="0"/>
                          <a:cs typeface="Arial" panose="020B0604020202020204" pitchFamily="34" charset="0"/>
                        </a:rPr>
                        <a:t>Vidzemes reģions</a:t>
                      </a:r>
                    </a:p>
                  </a:txBody>
                  <a:tcPr marL="36000" marR="3600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marL="0" algn="ctr" defTabSz="914400" rtl="0" eaLnBrk="1" fontAlgn="t" latinLnBrk="0" hangingPunct="1">
                        <a:buNone/>
                      </a:pPr>
                      <a:r>
                        <a:rPr lang="en-GB" sz="1400" b="0" i="0" u="none" strike="noStrike" kern="1200" dirty="0">
                          <a:solidFill>
                            <a:schemeClr val="tx1"/>
                          </a:solidFill>
                          <a:effectLst/>
                          <a:latin typeface="Arial" panose="020B0604020202020204" pitchFamily="34" charset="0"/>
                          <a:ea typeface="+mn-ea"/>
                          <a:cs typeface="+mn-cs"/>
                        </a:rPr>
                        <a:t>56</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13,</a:t>
                      </a:r>
                      <a:r>
                        <a:rPr lang="lv-LV" sz="1400" b="0" i="0" u="none" strike="noStrike" dirty="0">
                          <a:solidFill>
                            <a:schemeClr val="tx1"/>
                          </a:solidFill>
                          <a:effectLst/>
                          <a:latin typeface="Arial" panose="020B0604020202020204" pitchFamily="34" charset="0"/>
                        </a:rPr>
                        <a:t>37</a:t>
                      </a:r>
                      <a:endParaRPr lang="en-GB" sz="1400" b="0" i="0" u="none" strike="noStrike" dirty="0">
                        <a:solidFill>
                          <a:schemeClr val="tx1"/>
                        </a:solidFill>
                        <a:effectLst/>
                        <a:latin typeface="Arial" panose="020B0604020202020204" pitchFamily="34" charset="0"/>
                      </a:endParaRP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13,4</a:t>
                      </a:r>
                      <a:r>
                        <a:rPr lang="lv-LV" sz="1400" b="0" i="0" u="none" strike="noStrike" dirty="0">
                          <a:solidFill>
                            <a:schemeClr val="tx1"/>
                          </a:solidFill>
                          <a:effectLst/>
                          <a:latin typeface="Arial" panose="020B0604020202020204" pitchFamily="34" charset="0"/>
                        </a:rPr>
                        <a:t>3</a:t>
                      </a:r>
                      <a:endParaRPr lang="en-GB" sz="1400" b="0" i="0" u="none" strike="noStrike" dirty="0">
                        <a:solidFill>
                          <a:schemeClr val="tx1"/>
                        </a:solidFill>
                        <a:effectLst/>
                        <a:latin typeface="Arial" panose="020B0604020202020204" pitchFamily="34" charset="0"/>
                      </a:endParaRP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1"/>
                  </a:ext>
                </a:extLst>
              </a:tr>
              <a:tr h="275450">
                <a:tc vMerge="1">
                  <a:txBody>
                    <a:bodyPr/>
                    <a:lstStyle/>
                    <a:p>
                      <a:endParaRPr lang="en-GB"/>
                    </a:p>
                  </a:txBody>
                  <a:tcPr/>
                </a:tc>
                <a:tc>
                  <a:txBody>
                    <a:bodyPr/>
                    <a:lstStyle/>
                    <a:p>
                      <a:pPr marL="0" algn="l" rtl="0" eaLnBrk="1" fontAlgn="t" latinLnBrk="0" hangingPunct="1">
                        <a:spcBef>
                          <a:spcPts val="0"/>
                        </a:spcBef>
                        <a:spcAft>
                          <a:spcPts val="0"/>
                        </a:spcAft>
                      </a:pPr>
                      <a:r>
                        <a:rPr lang="lv-LV" sz="1400" b="0" i="0" u="none" strike="noStrike" noProof="1">
                          <a:solidFill>
                            <a:schemeClr val="tx1"/>
                          </a:solidFill>
                          <a:effectLst/>
                          <a:latin typeface="Arial" panose="020B0604020202020204" pitchFamily="34" charset="0"/>
                          <a:cs typeface="Arial" panose="020B0604020202020204" pitchFamily="34" charset="0"/>
                        </a:rPr>
                        <a:t>Kurzemes regions</a:t>
                      </a:r>
                    </a:p>
                  </a:txBody>
                  <a:tcPr marL="36000" marR="3600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marL="0" algn="ctr" defTabSz="914400" rtl="0" eaLnBrk="1" fontAlgn="t" latinLnBrk="0" hangingPunct="1">
                        <a:buNone/>
                      </a:pPr>
                      <a:r>
                        <a:rPr lang="en-GB" sz="1400" b="0" i="0" u="none" strike="noStrike" kern="1200">
                          <a:solidFill>
                            <a:schemeClr val="tx1"/>
                          </a:solidFill>
                          <a:effectLst/>
                          <a:latin typeface="Arial" panose="020B0604020202020204" pitchFamily="34" charset="0"/>
                          <a:ea typeface="+mn-ea"/>
                          <a:cs typeface="+mn-cs"/>
                        </a:rPr>
                        <a:t>54</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12,</a:t>
                      </a:r>
                      <a:r>
                        <a:rPr lang="lv-LV" sz="1400" b="0" i="0" u="none" strike="noStrike" dirty="0">
                          <a:solidFill>
                            <a:schemeClr val="tx1"/>
                          </a:solidFill>
                          <a:effectLst/>
                          <a:latin typeface="Arial" panose="020B0604020202020204" pitchFamily="34" charset="0"/>
                        </a:rPr>
                        <a:t>8</a:t>
                      </a:r>
                      <a:r>
                        <a:rPr lang="en-GB" sz="1400" b="0" i="0" u="none" strike="noStrike" dirty="0">
                          <a:solidFill>
                            <a:schemeClr val="tx1"/>
                          </a:solidFill>
                          <a:effectLst/>
                          <a:latin typeface="Arial" panose="020B0604020202020204" pitchFamily="34" charset="0"/>
                        </a:rPr>
                        <a:t>9</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chemeClr val="tx1"/>
                          </a:solidFill>
                          <a:effectLst/>
                          <a:latin typeface="Arial" panose="020B0604020202020204" pitchFamily="34" charset="0"/>
                        </a:rPr>
                        <a:t>12,9</a:t>
                      </a:r>
                      <a:r>
                        <a:rPr lang="lv-LV" sz="1400" b="0" i="0" u="none" strike="noStrike" dirty="0">
                          <a:solidFill>
                            <a:schemeClr val="tx1"/>
                          </a:solidFill>
                          <a:effectLst/>
                          <a:latin typeface="Arial" panose="020B0604020202020204" pitchFamily="34" charset="0"/>
                        </a:rPr>
                        <a:t>4</a:t>
                      </a:r>
                      <a:endParaRPr lang="en-GB" sz="1400" b="0" i="0" u="none" strike="noStrike" dirty="0">
                        <a:solidFill>
                          <a:schemeClr val="tx1"/>
                        </a:solidFill>
                        <a:effectLst/>
                        <a:latin typeface="Arial" panose="020B0604020202020204" pitchFamily="34" charset="0"/>
                      </a:endParaRP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629379811"/>
                  </a:ext>
                </a:extLst>
              </a:tr>
              <a:tr h="275450">
                <a:tc vMerge="1">
                  <a:txBody>
                    <a:bodyPr/>
                    <a:lstStyle/>
                    <a:p>
                      <a:endParaRPr lang="lv-LV"/>
                    </a:p>
                  </a:txBody>
                  <a:tcPr/>
                </a:tc>
                <a:tc>
                  <a:txBody>
                    <a:bodyPr/>
                    <a:lstStyle/>
                    <a:p>
                      <a:pPr marL="0" algn="l" rtl="0" eaLnBrk="1" fontAlgn="t" latinLnBrk="0" hangingPunct="1">
                        <a:spcBef>
                          <a:spcPts val="0"/>
                        </a:spcBef>
                        <a:spcAft>
                          <a:spcPts val="0"/>
                        </a:spcAft>
                      </a:pPr>
                      <a:r>
                        <a:rPr lang="lv-LV" sz="1400" b="0" i="0" u="none" strike="noStrike" noProof="1">
                          <a:solidFill>
                            <a:schemeClr val="tx1"/>
                          </a:solidFill>
                          <a:effectLst/>
                          <a:latin typeface="Arial" panose="020B0604020202020204" pitchFamily="34" charset="0"/>
                          <a:cs typeface="Arial" panose="020B0604020202020204" pitchFamily="34" charset="0"/>
                        </a:rPr>
                        <a:t>Zemgales regions</a:t>
                      </a:r>
                    </a:p>
                  </a:txBody>
                  <a:tcPr marL="36000" marR="3600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marL="0" algn="ctr" defTabSz="914400" rtl="0" eaLnBrk="1" fontAlgn="t" latinLnBrk="0" hangingPunct="1">
                        <a:buNone/>
                      </a:pPr>
                      <a:r>
                        <a:rPr lang="en-GB" sz="1400" b="0" i="0" u="none" strike="noStrike" kern="1200" dirty="0">
                          <a:solidFill>
                            <a:schemeClr val="tx1"/>
                          </a:solidFill>
                          <a:effectLst/>
                          <a:latin typeface="Arial" panose="020B0604020202020204" pitchFamily="34" charset="0"/>
                          <a:ea typeface="+mn-ea"/>
                          <a:cs typeface="+mn-cs"/>
                        </a:rPr>
                        <a:t>35</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rgbClr val="000000"/>
                          </a:solidFill>
                          <a:effectLst/>
                          <a:latin typeface="Arial" panose="020B0604020202020204" pitchFamily="34" charset="0"/>
                        </a:rPr>
                        <a:t>8,</a:t>
                      </a:r>
                      <a:r>
                        <a:rPr lang="lv-LV" sz="1400" b="0" i="0" u="none" strike="noStrike" dirty="0">
                          <a:solidFill>
                            <a:srgbClr val="000000"/>
                          </a:solidFill>
                          <a:effectLst/>
                          <a:latin typeface="Arial" panose="020B0604020202020204" pitchFamily="34" charset="0"/>
                        </a:rPr>
                        <a:t>35</a:t>
                      </a:r>
                      <a:endParaRPr lang="en-GB" sz="1400" b="0" i="0" u="none" strike="noStrike" dirty="0">
                        <a:solidFill>
                          <a:srgbClr val="000000"/>
                        </a:solidFill>
                        <a:effectLst/>
                        <a:latin typeface="Arial" panose="020B0604020202020204" pitchFamily="34" charset="0"/>
                      </a:endParaRP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rgbClr val="000000"/>
                          </a:solidFill>
                          <a:effectLst/>
                          <a:latin typeface="Arial" panose="020B0604020202020204" pitchFamily="34" charset="0"/>
                        </a:rPr>
                        <a:t>8,</a:t>
                      </a:r>
                      <a:r>
                        <a:rPr lang="lv-LV" sz="1400" b="0" i="0" u="none" strike="noStrike" dirty="0">
                          <a:solidFill>
                            <a:srgbClr val="000000"/>
                          </a:solidFill>
                          <a:effectLst/>
                          <a:latin typeface="Arial" panose="020B0604020202020204" pitchFamily="34" charset="0"/>
                        </a:rPr>
                        <a:t>39</a:t>
                      </a:r>
                      <a:endParaRPr lang="en-GB" sz="1400" b="0" i="0" u="none" strike="noStrike" dirty="0">
                        <a:solidFill>
                          <a:srgbClr val="000000"/>
                        </a:solidFill>
                        <a:effectLst/>
                        <a:latin typeface="Arial" panose="020B0604020202020204" pitchFamily="34" charset="0"/>
                      </a:endParaRP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2"/>
                  </a:ext>
                </a:extLst>
              </a:tr>
              <a:tr h="275450">
                <a:tc vMerge="1">
                  <a:txBody>
                    <a:bodyPr/>
                    <a:lstStyle/>
                    <a:p>
                      <a:endParaRPr lang="lv-LV"/>
                    </a:p>
                  </a:txBody>
                  <a:tcPr/>
                </a:tc>
                <a:tc>
                  <a:txBody>
                    <a:bodyPr/>
                    <a:lstStyle/>
                    <a:p>
                      <a:pPr marL="0" algn="l" rtl="0" eaLnBrk="1" fontAlgn="t" latinLnBrk="0" hangingPunct="1">
                        <a:spcBef>
                          <a:spcPts val="0"/>
                        </a:spcBef>
                        <a:spcAft>
                          <a:spcPts val="0"/>
                        </a:spcAft>
                      </a:pPr>
                      <a:r>
                        <a:rPr lang="lv-LV" sz="1400" b="0" i="0" u="none" strike="noStrike" noProof="1">
                          <a:solidFill>
                            <a:schemeClr val="tx1"/>
                          </a:solidFill>
                          <a:effectLst/>
                          <a:latin typeface="Arial" panose="020B0604020202020204" pitchFamily="34" charset="0"/>
                          <a:cs typeface="Arial" panose="020B0604020202020204" pitchFamily="34" charset="0"/>
                        </a:rPr>
                        <a:t>Latgales reģions</a:t>
                      </a:r>
                    </a:p>
                  </a:txBody>
                  <a:tcPr marL="36000" marR="3600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marL="0" algn="ctr" defTabSz="914400" rtl="0" eaLnBrk="1" fontAlgn="t" latinLnBrk="0" hangingPunct="1">
                        <a:buNone/>
                      </a:pPr>
                      <a:r>
                        <a:rPr lang="en-GB" sz="1400" b="0" i="0" u="none" strike="noStrike" kern="1200" dirty="0">
                          <a:solidFill>
                            <a:schemeClr val="tx1"/>
                          </a:solidFill>
                          <a:effectLst/>
                          <a:latin typeface="Arial" panose="020B0604020202020204" pitchFamily="34" charset="0"/>
                          <a:ea typeface="+mn-ea"/>
                          <a:cs typeface="+mn-cs"/>
                        </a:rPr>
                        <a:t>17</a:t>
                      </a: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rgbClr val="000000"/>
                          </a:solidFill>
                          <a:effectLst/>
                          <a:latin typeface="Arial" panose="020B0604020202020204" pitchFamily="34" charset="0"/>
                        </a:rPr>
                        <a:t>4,</a:t>
                      </a:r>
                      <a:r>
                        <a:rPr lang="lv-LV" sz="1400" b="0" i="0" u="none" strike="noStrike" dirty="0">
                          <a:solidFill>
                            <a:srgbClr val="000000"/>
                          </a:solidFill>
                          <a:effectLst/>
                          <a:latin typeface="Arial" panose="020B0604020202020204" pitchFamily="34" charset="0"/>
                        </a:rPr>
                        <a:t>06</a:t>
                      </a:r>
                      <a:endParaRPr lang="en-GB" sz="1400" b="0" i="0" u="none" strike="noStrike" dirty="0">
                        <a:solidFill>
                          <a:srgbClr val="000000"/>
                        </a:solidFill>
                        <a:effectLst/>
                        <a:latin typeface="Arial" panose="020B0604020202020204" pitchFamily="34" charset="0"/>
                      </a:endParaRP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tc>
                  <a:txBody>
                    <a:bodyPr/>
                    <a:lstStyle/>
                    <a:p>
                      <a:pPr algn="ctr" fontAlgn="t"/>
                      <a:r>
                        <a:rPr lang="en-GB" sz="1400" b="0" i="0" u="none" strike="noStrike" dirty="0">
                          <a:solidFill>
                            <a:srgbClr val="000000"/>
                          </a:solidFill>
                          <a:effectLst/>
                          <a:latin typeface="Arial" panose="020B0604020202020204" pitchFamily="34" charset="0"/>
                        </a:rPr>
                        <a:t>4,</a:t>
                      </a:r>
                      <a:r>
                        <a:rPr lang="lv-LV" sz="1400" b="0" i="0" u="none" strike="noStrike" dirty="0">
                          <a:solidFill>
                            <a:srgbClr val="000000"/>
                          </a:solidFill>
                          <a:effectLst/>
                          <a:latin typeface="Arial" panose="020B0604020202020204" pitchFamily="34" charset="0"/>
                        </a:rPr>
                        <a:t>05</a:t>
                      </a:r>
                      <a:endParaRPr lang="en-GB" sz="1400" b="0" i="0" u="none" strike="noStrike" dirty="0">
                        <a:solidFill>
                          <a:srgbClr val="000000"/>
                        </a:solidFill>
                        <a:effectLst/>
                        <a:latin typeface="Arial" panose="020B0604020202020204" pitchFamily="34" charset="0"/>
                      </a:endParaRPr>
                    </a:p>
                  </a:txBody>
                  <a:tcPr marL="6350" marR="6350" marT="635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a:noFill/>
                    </a:lnTlToBr>
                    <a:lnBlToTr>
                      <a:noFill/>
                    </a:lnBlToTr>
                    <a:solidFill>
                      <a:srgbClr val="F3F7F5"/>
                    </a:solidFill>
                  </a:tcPr>
                </a:tc>
                <a:extLst>
                  <a:ext uri="{0D108BD9-81ED-4DB2-BD59-A6C34878D82A}">
                    <a16:rowId xmlns:a16="http://schemas.microsoft.com/office/drawing/2014/main" val="10013"/>
                  </a:ext>
                </a:extLst>
              </a:tr>
            </a:tbl>
          </a:graphicData>
        </a:graphic>
      </p:graphicFrame>
      <p:sp>
        <p:nvSpPr>
          <p:cNvPr id="4" name="Rectangle 2">
            <a:extLst>
              <a:ext uri="{FF2B5EF4-FFF2-40B4-BE49-F238E27FC236}">
                <a16:creationId xmlns:a16="http://schemas.microsoft.com/office/drawing/2014/main" id="{7096F1B9-EF51-F5EA-EF7A-A3BF4805898F}"/>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Respondentu profils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0" y="2079625"/>
            <a:ext cx="2178050" cy="481013"/>
          </a:xfrm>
          <a:extLst>
            <a:ext uri="{909E8E84-426E-40DD-AFC4-6F175D3DCCD1}">
              <a14:hiddenFill xmlns:a14="http://schemas.microsoft.com/office/drawing/2010/main">
                <a:solidFill>
                  <a:srgbClr val="303D31"/>
                </a:solidFill>
              </a14:hiddenFill>
            </a:ext>
          </a:extLst>
        </p:spPr>
        <p:txBody>
          <a:bodyPr wrap="none" anchorCtr="1">
            <a:spAutoFit/>
          </a:bodyPr>
          <a:lstStyle/>
          <a:p>
            <a:pPr eaLnBrk="1" hangingPunct="1"/>
            <a:r>
              <a:rPr lang="lv-LV" altLang="lv-LV" sz="2800" b="1" dirty="0">
                <a:solidFill>
                  <a:schemeClr val="bg1"/>
                </a:solidFill>
                <a:latin typeface="Arial Narrow" panose="020B0606020202030204" pitchFamily="34" charset="0"/>
              </a:rPr>
              <a:t>Kopsavilkums</a:t>
            </a:r>
            <a:endParaRPr lang="en-US" altLang="lv-LV" sz="2800" b="1" dirty="0">
              <a:solidFill>
                <a:schemeClr val="bg1"/>
              </a:solidFill>
              <a:latin typeface="Arial Narrow" panose="020B0606020202030204" pitchFamily="34" charset="0"/>
            </a:endParaRPr>
          </a:p>
        </p:txBody>
      </p:sp>
      <p:sp>
        <p:nvSpPr>
          <p:cNvPr id="13315" name="Text Box 3"/>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
        <p:nvSpPr>
          <p:cNvPr id="13316" name="TextBox 1"/>
          <p:cNvSpPr txBox="1">
            <a:spLocks noChangeArrowheads="1"/>
          </p:cNvSpPr>
          <p:nvPr/>
        </p:nvSpPr>
        <p:spPr bwMode="auto">
          <a:xfrm>
            <a:off x="4007644" y="2376000"/>
            <a:ext cx="4032250" cy="1328023"/>
          </a:xfrm>
          <a:prstGeom prst="roundRect">
            <a:avLst/>
          </a:prstGeom>
          <a:noFill/>
          <a:ln w="19050">
            <a:solidFill>
              <a:srgbClr val="4C826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a:solidFill>
                  <a:srgbClr val="4C8264"/>
                </a:solidFill>
                <a:latin typeface="Arial" panose="020B0604020202020204" pitchFamily="34" charset="0"/>
                <a:cs typeface="Arial" panose="020B0604020202020204" pitchFamily="34" charset="0"/>
              </a:rPr>
              <a:t>Galvenie secinājumi</a:t>
            </a:r>
            <a:endParaRPr lang="lv-LV" altLang="en-US" sz="2400" b="1" noProof="1">
              <a:solidFill>
                <a:srgbClr val="4C8264"/>
              </a:solidFill>
              <a:latin typeface="Arial" panose="020B0604020202020204" pitchFamily="34" charset="0"/>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38A0-EED9-098D-3936-5A06B3567A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97172E9-B64F-8B1D-6415-396243F6AC27}"/>
              </a:ext>
            </a:extLst>
          </p:cNvPr>
          <p:cNvSpPr txBox="1"/>
          <p:nvPr/>
        </p:nvSpPr>
        <p:spPr>
          <a:xfrm>
            <a:off x="696000" y="689262"/>
            <a:ext cx="5400000" cy="6001643"/>
          </a:xfrm>
          <a:prstGeom prst="rect">
            <a:avLst/>
          </a:prstGeom>
          <a:noFill/>
        </p:spPr>
        <p:txBody>
          <a:bodyPr wrap="square" rtlCol="0">
            <a:spAutoFit/>
          </a:bodyPr>
          <a:lstStyle/>
          <a:p>
            <a:pPr algn="just">
              <a:spcAft>
                <a:spcPts val="600"/>
              </a:spcAft>
            </a:pPr>
            <a:r>
              <a:rPr lang="lv-LV" b="1" noProof="1">
                <a:solidFill>
                  <a:srgbClr val="4C8264"/>
                </a:solidFill>
                <a:latin typeface="Arial" panose="020B0604020202020204" pitchFamily="34" charset="0"/>
                <a:cs typeface="Arial" panose="020B0604020202020204" pitchFamily="34" charset="0"/>
              </a:rPr>
              <a:t>1. Personīgā saskarsme ar korupciju</a:t>
            </a:r>
          </a:p>
          <a:p>
            <a:pPr algn="just"/>
            <a:r>
              <a:rPr lang="lv-LV" b="1" noProof="1">
                <a:latin typeface="Arial" panose="020B0604020202020204" pitchFamily="34" charset="0"/>
                <a:cs typeface="Arial" panose="020B0604020202020204" pitchFamily="34" charset="0"/>
              </a:rPr>
              <a:t>1.1. Saskarsme ar valsts un pašvaldību institūcijām, dažādu jautājumu kārtošanas pieredze</a:t>
            </a:r>
          </a:p>
          <a:p>
            <a:pPr algn="just"/>
            <a:r>
              <a:rPr lang="lv-LV" noProof="1">
                <a:latin typeface="Arial" panose="020B0604020202020204" pitchFamily="34" charset="0"/>
                <a:cs typeface="Arial" panose="020B0604020202020204" pitchFamily="34" charset="0"/>
              </a:rPr>
              <a:t>Uzņēmēju 2025. gada aptaujā 65% aptaujāto uzņēmumu pārstāvju norādījuši, ka pēdējo divu gadu laikā ar valsts institūcijām ir kontaktējušies vismaz reizi mēnesī vai biežāk, bet 51% vismaz reizi mēnesī vai biežāk </a:t>
            </a:r>
            <a:r>
              <a:rPr lang="en-GB" noProof="1">
                <a:latin typeface="Arial" panose="020B0604020202020204" pitchFamily="34" charset="0"/>
                <a:cs typeface="Arial" panose="020B0604020202020204" pitchFamily="34" charset="0"/>
              </a:rPr>
              <a:t>ir </a:t>
            </a:r>
            <a:r>
              <a:rPr lang="lv-LV" noProof="1">
                <a:latin typeface="Arial" panose="020B0604020202020204" pitchFamily="34" charset="0"/>
                <a:cs typeface="Arial" panose="020B0604020202020204" pitchFamily="34" charset="0"/>
              </a:rPr>
              <a:t>kontaktējušies ar pašvaldības institūcijām.</a:t>
            </a:r>
          </a:p>
          <a:p>
            <a:pPr algn="just"/>
            <a:r>
              <a:rPr lang="lv-LV" noProof="1">
                <a:latin typeface="Arial" panose="020B0604020202020204" pitchFamily="34" charset="0"/>
                <a:cs typeface="Arial" panose="020B0604020202020204" pitchFamily="34" charset="0"/>
              </a:rPr>
              <a:t>Lielākais respondentu īpatsvars norādījuši, ka pēdējo divu gadu laikā ir nācies kārtot autotransporta reģistrāciju vai tehnisko apskati (88%); jautājumus Valsts ieņēmumu dienestā (78%) un inspekcijās vai citās kontrolējošās iestādēs (64%). Šīs atbildes bijušas visbiežāk minētās arī 2022.–2024. gada aptaujās. 2025. gada aptaujā vismaz pusei respondentu bijis jākārto arī atļauju, licenču saņemšana (62%), ar būvniecību saistīti jautājumi (60%) un nekustamā īpašuma lietas (52%). Citas atbildes norādītas salīdzinoši retāk (mazāk nekā 50% respondentu).</a:t>
            </a:r>
          </a:p>
          <a:p>
            <a:pPr algn="just"/>
            <a:endParaRPr lang="lv-LV" noProof="1">
              <a:latin typeface="Arial" panose="020B0604020202020204" pitchFamily="34" charset="0"/>
              <a:cs typeface="Arial" panose="020B0604020202020204" pitchFamily="34" charset="0"/>
            </a:endParaRPr>
          </a:p>
          <a:p>
            <a:pPr algn="just"/>
            <a:r>
              <a:rPr lang="lv-LV" b="1" noProof="1">
                <a:latin typeface="Arial" panose="020B0604020202020204" pitchFamily="34" charset="0"/>
                <a:cs typeface="Arial" panose="020B0604020202020204" pitchFamily="34" charset="0"/>
              </a:rPr>
              <a:t>1.2. Dažādu neoficiālu risinājumu izmantošana jautājumu kārtošanā</a:t>
            </a:r>
          </a:p>
          <a:p>
            <a:pPr algn="just"/>
            <a:r>
              <a:rPr lang="lv-LV" noProof="1">
                <a:latin typeface="Arial" panose="020B0604020202020204" pitchFamily="34" charset="0"/>
                <a:cs typeface="Arial" panose="020B0604020202020204" pitchFamily="34" charset="0"/>
              </a:rPr>
              <a:t>Visbiežāk neoficiālus risinājumus uzņēmēji izmantojuši, kārtojot ar būvniecību saistītus jautājumus (18% no tiem, kuri saskārušies ar būvniecību saistītu jautājumu kārtošanu) un nekustamā īpašuma lietu kārtošanu (attiecīgi, 14%). </a:t>
            </a:r>
            <a:r>
              <a:rPr lang="en-GB" noProof="1">
                <a:latin typeface="Arial" panose="020B0604020202020204" pitchFamily="34" charset="0"/>
                <a:cs typeface="Arial" panose="020B0604020202020204" pitchFamily="34" charset="0"/>
              </a:rPr>
              <a:t>Pielietotais</a:t>
            </a:r>
            <a:r>
              <a:rPr lang="lv-LV" noProof="1">
                <a:latin typeface="Arial" panose="020B0604020202020204" pitchFamily="34" charset="0"/>
                <a:cs typeface="Arial" panose="020B0604020202020204" pitchFamily="34" charset="0"/>
              </a:rPr>
              <a:t> neoficiālais risinājums pārsvarā ir personisko sakaru izmantošana; nelielu dāvanu pasniegšana nepārsniedz 2%, bet pusdienu vai pasākumu izmaksāšana nepārsniedz 1%. Kopumā no visiem aptaujātajiem uzņēmumu pārstāvjiem 21% ir izmantojuši neoficiālus risinājumus kādu jautājumu kārtošanā; tas ir līdzīgs rezultāts kā 2023. gada aptaujā.</a:t>
            </a:r>
          </a:p>
          <a:p>
            <a:pPr algn="just"/>
            <a:r>
              <a:rPr lang="lv-LV" noProof="1">
                <a:latin typeface="Arial" panose="020B0604020202020204" pitchFamily="34" charset="0"/>
                <a:cs typeface="Arial" panose="020B0604020202020204" pitchFamily="34" charset="0"/>
              </a:rPr>
              <a:t>Runājot par neoficiālu maksājumu un pazīšanās izmantošanas tēmu, respo</a:t>
            </a:r>
            <a:r>
              <a:rPr lang="en-GB" noProof="1">
                <a:latin typeface="Arial" panose="020B0604020202020204" pitchFamily="34" charset="0"/>
                <a:cs typeface="Arial" panose="020B0604020202020204" pitchFamily="34" charset="0"/>
              </a:rPr>
              <a:t>n</a:t>
            </a:r>
            <a:r>
              <a:rPr lang="lv-LV" noProof="1">
                <a:latin typeface="Arial" panose="020B0604020202020204" pitchFamily="34" charset="0"/>
                <a:cs typeface="Arial" panose="020B0604020202020204" pitchFamily="34" charset="0"/>
              </a:rPr>
              <a:t>denti biežāk norād</a:t>
            </a:r>
            <a:r>
              <a:rPr lang="en-GB" noProof="1">
                <a:latin typeface="Arial" panose="020B0604020202020204" pitchFamily="34" charset="0"/>
                <a:cs typeface="Arial" panose="020B0604020202020204" pitchFamily="34" charset="0"/>
              </a:rPr>
              <a:t>ījuši</a:t>
            </a:r>
            <a:r>
              <a:rPr lang="lv-LV" noProof="1">
                <a:latin typeface="Arial" panose="020B0604020202020204" pitchFamily="34" charset="0"/>
                <a:cs typeface="Arial" panose="020B0604020202020204" pitchFamily="34" charset="0"/>
              </a:rPr>
              <a:t>, ka zina kāda uzņēmuma pārstāvi, kurš šādus risinājumus ir izmantojis, nekā to, ka to būtu darījuši paši. Kāda uzņēmuma pārstāvi, kurš pēdējā gada laikā izmantojis pazīšanos kā neoficiālu risinājumu kādu jautājumu kārtošanā iestādēs, zina 28% respondentu; paši to darījuši 8%. Uzņēmumu pārstāvjus, kuri devuši dāvanas valsts vai</a:t>
            </a:r>
          </a:p>
        </p:txBody>
      </p:sp>
      <p:sp>
        <p:nvSpPr>
          <p:cNvPr id="5" name="TextBox 4">
            <a:extLst>
              <a:ext uri="{FF2B5EF4-FFF2-40B4-BE49-F238E27FC236}">
                <a16:creationId xmlns:a16="http://schemas.microsoft.com/office/drawing/2014/main" id="{5132D2FB-676C-8E81-B15D-401790EEA67A}"/>
              </a:ext>
            </a:extLst>
          </p:cNvPr>
          <p:cNvSpPr txBox="1"/>
          <p:nvPr/>
        </p:nvSpPr>
        <p:spPr>
          <a:xfrm>
            <a:off x="6200566" y="772433"/>
            <a:ext cx="5400000" cy="6186309"/>
          </a:xfrm>
          <a:prstGeom prst="rect">
            <a:avLst/>
          </a:prstGeom>
          <a:noFill/>
        </p:spPr>
        <p:txBody>
          <a:bodyPr wrap="square" rtlCol="0">
            <a:spAutoFit/>
          </a:bodyPr>
          <a:lstStyle/>
          <a:p>
            <a:pPr algn="just"/>
            <a:r>
              <a:rPr lang="lv-LV" noProof="1">
                <a:latin typeface="Arial" panose="020B0604020202020204" pitchFamily="34" charset="0"/>
                <a:cs typeface="Arial" panose="020B0604020202020204" pitchFamily="34" charset="0"/>
              </a:rPr>
              <a:t>pašvaldības amatpersonām, zina 13%; paši to darījuši 2%. Tādus, kuri veikuši neoficiālus maksājumus, zina 11%; paši to darījuši 1%. Kopumā kopš 2022. gada aptaujas nedaudz ir samazinājies gan to respondentu īpatsvars, kuri zina citus neoficiālu risinājumu izmantotājus, gan to, kuri gada laikā tos izmantojuši paši.</a:t>
            </a:r>
            <a:endParaRPr lang="lv-LV" b="1" noProof="1">
              <a:latin typeface="Arial" panose="020B0604020202020204" pitchFamily="34" charset="0"/>
              <a:cs typeface="Arial" panose="020B0604020202020204" pitchFamily="34" charset="0"/>
            </a:endParaRPr>
          </a:p>
          <a:p>
            <a:pPr algn="just"/>
            <a:endParaRPr lang="lv-LV" b="1" noProof="1">
              <a:latin typeface="Arial" panose="020B0604020202020204" pitchFamily="34" charset="0"/>
              <a:cs typeface="Arial" panose="020B0604020202020204" pitchFamily="34" charset="0"/>
            </a:endParaRPr>
          </a:p>
          <a:p>
            <a:pPr algn="just"/>
            <a:r>
              <a:rPr lang="lv-LV" b="1" noProof="1">
                <a:latin typeface="Arial" panose="020B0604020202020204" pitchFamily="34" charset="0"/>
                <a:cs typeface="Arial" panose="020B0604020202020204" pitchFamily="34" charset="0"/>
              </a:rPr>
              <a:t>1.3. Korupcijas pazīmes publiskajos iepirkumos</a:t>
            </a:r>
          </a:p>
          <a:p>
            <a:pPr algn="just"/>
            <a:r>
              <a:rPr lang="lv-LV" noProof="1">
                <a:latin typeface="Arial" panose="020B0604020202020204" pitchFamily="34" charset="0"/>
                <a:cs typeface="Arial" panose="020B0604020202020204" pitchFamily="34" charset="0"/>
              </a:rPr>
              <a:t>No respondentiem, kuru uzņēmums pēdējo divu gadu laikā ir piedalījies publiskā iepirkuma procedūrā valsts vai pašvaldības iestādē, 44% uzskata, ka atlases procedūra bijusi caurskatāma un viņiem nekādas šaubas nebija radušās. Šis rādītājs kopš 2024. gada aptaujas ir samazinājies par 13 procentpunktiem un atgriezies 2023. gada aptaujas rezultāta līmenī.</a:t>
            </a:r>
            <a:br>
              <a:rPr lang="en-GB" noProof="1">
                <a:latin typeface="Arial" panose="020B0604020202020204" pitchFamily="34" charset="0"/>
                <a:cs typeface="Arial" panose="020B0604020202020204" pitchFamily="34" charset="0"/>
              </a:rPr>
            </a:br>
            <a:r>
              <a:rPr lang="lv-LV" noProof="1">
                <a:latin typeface="Arial" panose="020B0604020202020204" pitchFamily="34" charset="0"/>
                <a:cs typeface="Arial" panose="020B0604020202020204" pitchFamily="34" charset="0"/>
              </a:rPr>
              <a:t>34% respondentu pieļauj, ka rezultātus ietekmējusi korupcijas esamība (daļēji to varētu pieņemt par iemeslu — 21%; jā, korupcija ietekmēja uzņēmuma izredzes uzvarēt — 13%). 22% no iepirkuma procedūrā startējušajiem uzņēmējiem nav varējuši sniegt konkrētu atbildi. Salīdzinot rezultātus, kopš 2021. gada respondentu īpatsvars, kuri pieļauj, ka iepirkuma rezultātus ietekmējusi korupcijas esamība, ir 32–36% robežās.</a:t>
            </a:r>
          </a:p>
          <a:p>
            <a:pPr algn="just"/>
            <a:r>
              <a:rPr lang="lv-LV" noProof="1">
                <a:latin typeface="Arial" panose="020B0604020202020204" pitchFamily="34" charset="0"/>
                <a:cs typeface="Arial" panose="020B0604020202020204" pitchFamily="34" charset="0"/>
              </a:rPr>
              <a:t>Vērtējot konkrētas korupcijas pazīmes iepirkuma procedūrās, 41% respondentu norādījuši, ka atlases kritēriji bijuši pielāgoti vienam konkrētam uzņēmumam (pakāpenisks kāpums par 9 procentpunktiem kopš 2023. gada); 32% — ka iepirkuma procedūra bijusi pārāk birokrātiska ar nevajadzīgām formālām prasībām (līdzīgs rezultāts kā 2024. gadā); 20% — uzvarētājs bijis jau iepriekš zināms (kritums par 6 procentpunktiem kopš 2024. gada); 20% —kritēriji bijuši neskaidri formulēti (līdzīgs rezultāts kā 2024. gadā); 18% — termiņi bijuši pārāk īsi, lai tajos iekļautos (neliels 3 procentpuktu kāpums kopš 2024. gada). Kopš 2024. gada aptaujas samazinājies respondentu īpatsvars atbildēm par pārējo iepirkuma dalībnieku vienošanos: 7% — pārējie dalībnieki izmantojuši aizliegtu vienošanos, lai uzvarētu konkrēts pretendents (8 procentpunktu kritums); 6% — pārējie dalībnieki vienojušies, lai mākslīgi pazeminātu cenu (6 procentpunktu kritums). 19% respondentu norādījuši atbildi "neviens no minētajiem" (18 procentpunktu kāpums kopš 2024. gada).</a:t>
            </a:r>
          </a:p>
        </p:txBody>
      </p:sp>
      <p:sp>
        <p:nvSpPr>
          <p:cNvPr id="7" name="Rectangle 2">
            <a:extLst>
              <a:ext uri="{FF2B5EF4-FFF2-40B4-BE49-F238E27FC236}">
                <a16:creationId xmlns:a16="http://schemas.microsoft.com/office/drawing/2014/main" id="{A5E9E4F1-46ED-324A-AD36-788955DA38DC}"/>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Galvenie secinājumi (1)</a:t>
            </a:r>
          </a:p>
        </p:txBody>
      </p:sp>
      <p:sp>
        <p:nvSpPr>
          <p:cNvPr id="3" name="TextBox 2">
            <a:extLst>
              <a:ext uri="{FF2B5EF4-FFF2-40B4-BE49-F238E27FC236}">
                <a16:creationId xmlns:a16="http://schemas.microsoft.com/office/drawing/2014/main" id="{F256C365-2AB8-71FE-75E2-A48ED93062C1}"/>
              </a:ext>
            </a:extLst>
          </p:cNvPr>
          <p:cNvSpPr txBox="1">
            <a:spLocks noChangeArrowheads="1"/>
          </p:cNvSpPr>
          <p:nvPr/>
        </p:nvSpPr>
        <p:spPr bwMode="auto">
          <a:xfrm>
            <a:off x="25401" y="6611938"/>
            <a:ext cx="13440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Narrow" panose="020B0606020202030204" pitchFamily="34" charset="0"/>
              </a:defRPr>
            </a:lvl1pPr>
            <a:lvl2pPr marL="742950" indent="-285750">
              <a:defRPr sz="1200">
                <a:solidFill>
                  <a:schemeClr val="tx1"/>
                </a:solidFill>
                <a:latin typeface="Arial Narrow" panose="020B0606020202030204" pitchFamily="34" charset="0"/>
              </a:defRPr>
            </a:lvl2pPr>
            <a:lvl3pPr marL="1143000" indent="-228600">
              <a:defRPr sz="1200">
                <a:solidFill>
                  <a:schemeClr val="tx1"/>
                </a:solidFill>
                <a:latin typeface="Arial Narrow" panose="020B0606020202030204" pitchFamily="34" charset="0"/>
              </a:defRPr>
            </a:lvl3pPr>
            <a:lvl4pPr marL="1600200" indent="-228600">
              <a:defRPr sz="1200">
                <a:solidFill>
                  <a:schemeClr val="tx1"/>
                </a:solidFill>
                <a:latin typeface="Arial Narrow" panose="020B0606020202030204" pitchFamily="34" charset="0"/>
              </a:defRPr>
            </a:lvl4pPr>
            <a:lvl5pPr marL="2057400" indent="-228600">
              <a:defRPr sz="1200">
                <a:solidFill>
                  <a:schemeClr val="tx1"/>
                </a:solidFill>
                <a:latin typeface="Arial Narrow" panose="020B0606020202030204" pitchFamily="34" charset="0"/>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defRPr>
            </a:lvl9pPr>
          </a:lstStyle>
          <a:p>
            <a:pPr>
              <a:defRPr/>
            </a:pPr>
            <a:fld id="{547CCE93-22B2-4884-9FF8-4ED2DCCF0107}" type="slidenum">
              <a:rPr lang="en-GB" altLang="en-US" sz="1000" smtClean="0"/>
              <a:pPr>
                <a:defRPr/>
              </a:pPr>
              <a:t>55</a:t>
            </a:fld>
            <a:endParaRPr lang="en-GB" altLang="en-US" sz="1200" dirty="0"/>
          </a:p>
        </p:txBody>
      </p:sp>
    </p:spTree>
    <p:extLst>
      <p:ext uri="{BB962C8B-B14F-4D97-AF65-F5344CB8AC3E}">
        <p14:creationId xmlns:p14="http://schemas.microsoft.com/office/powerpoint/2010/main" val="3106462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C26D88-373F-FE93-0928-A483F63C9CAD}"/>
              </a:ext>
            </a:extLst>
          </p:cNvPr>
          <p:cNvSpPr txBox="1"/>
          <p:nvPr/>
        </p:nvSpPr>
        <p:spPr>
          <a:xfrm>
            <a:off x="11029507" y="6351104"/>
            <a:ext cx="1162493" cy="506896"/>
          </a:xfrm>
          <a:prstGeom prst="rect">
            <a:avLst/>
          </a:prstGeom>
          <a:solidFill>
            <a:schemeClr val="bg1"/>
          </a:solidFill>
        </p:spPr>
        <p:txBody>
          <a:bodyPr wrap="square" rtlCol="0">
            <a:spAutoFit/>
          </a:bodyPr>
          <a:lstStyle/>
          <a:p>
            <a:endParaRPr lang="lv-LV" dirty="0"/>
          </a:p>
        </p:txBody>
      </p:sp>
      <p:sp>
        <p:nvSpPr>
          <p:cNvPr id="2" name="TextBox 1"/>
          <p:cNvSpPr txBox="1"/>
          <p:nvPr/>
        </p:nvSpPr>
        <p:spPr>
          <a:xfrm>
            <a:off x="679374" y="804451"/>
            <a:ext cx="5400000" cy="4893647"/>
          </a:xfrm>
          <a:prstGeom prst="rect">
            <a:avLst/>
          </a:prstGeom>
          <a:noFill/>
        </p:spPr>
        <p:txBody>
          <a:bodyPr wrap="square" rtlCol="0">
            <a:spAutoFit/>
          </a:bodyPr>
          <a:lstStyle/>
          <a:p>
            <a:pPr algn="just"/>
            <a:r>
              <a:rPr lang="lv-LV" b="1" noProof="1">
                <a:latin typeface="Arial" panose="020B0604020202020204" pitchFamily="34" charset="0"/>
                <a:cs typeface="Arial" panose="020B0604020202020204" pitchFamily="34" charset="0"/>
              </a:rPr>
              <a:t>1.4. Informācijas avoti par negodīgiem vai šaubīgiem darījumiem valsts un pašvaldību iestādēs</a:t>
            </a:r>
            <a:endParaRPr lang="lv-LV" noProof="1">
              <a:latin typeface="Arial" panose="020B0604020202020204" pitchFamily="34" charset="0"/>
              <a:cs typeface="Arial" panose="020B0604020202020204" pitchFamily="34" charset="0"/>
            </a:endParaRPr>
          </a:p>
          <a:p>
            <a:pPr algn="just"/>
            <a:r>
              <a:rPr lang="lv-LV" noProof="1">
                <a:latin typeface="Arial" panose="020B0604020202020204" pitchFamily="34" charset="0"/>
                <a:cs typeface="Arial" panose="020B0604020202020204" pitchFamily="34" charset="0"/>
              </a:rPr>
              <a:t>Informāciju par negodīgiem vai šaubīgiem darījumiem valsts vai pašvaldības iestādēs respondenti visbiežāk iegūst no masu informācijas līdzekļiem (75%; rādītājs kopš 2021. gada ir 75–78% robežās). Informācija tiek iegūta arī no draugu, paziņu personiskās pieredzes (43%; līdzīgi rezultātam 41% 2024. gadā), dažādiem stāstiem par kādu uzņēmēju pieredzi (35%; pieaugums par 5 procentpunktiem kopš 2024. gada) un personiskās saskarsmes ar valsts un pašvaldības iestādēm (31%; pakāpenisks kritums no 37% 2021. gadā).</a:t>
            </a:r>
          </a:p>
          <a:p>
            <a:pPr algn="just"/>
            <a:endParaRPr lang="lv-LV" noProof="1">
              <a:latin typeface="Arial" panose="020B0604020202020204" pitchFamily="34" charset="0"/>
              <a:cs typeface="Arial" panose="020B0604020202020204" pitchFamily="34" charset="0"/>
            </a:endParaRPr>
          </a:p>
          <a:p>
            <a:pPr algn="just"/>
            <a:r>
              <a:rPr lang="lv-LV" b="1" noProof="1">
                <a:latin typeface="Arial" panose="020B0604020202020204" pitchFamily="34" charset="0"/>
                <a:cs typeface="Arial" panose="020B0604020202020204" pitchFamily="34" charset="0"/>
              </a:rPr>
              <a:t>1.4. Korupciju veicinošie apstākļi valsts un pašvaldību iestādēs</a:t>
            </a:r>
            <a:endParaRPr lang="lv-LV" noProof="1">
              <a:latin typeface="Arial" panose="020B0604020202020204" pitchFamily="34" charset="0"/>
              <a:cs typeface="Arial" panose="020B0604020202020204" pitchFamily="34" charset="0"/>
            </a:endParaRPr>
          </a:p>
          <a:p>
            <a:pPr algn="just"/>
            <a:r>
              <a:rPr lang="lv-LV" noProof="1">
                <a:latin typeface="Arial" panose="020B0604020202020204" pitchFamily="34" charset="0"/>
                <a:cs typeface="Arial" panose="020B0604020202020204" pitchFamily="34" charset="0"/>
              </a:rPr>
              <a:t>Visbiežāk (vairāk nekā trešā daļa respondentu) par korupciju veicinošiem apstākļiem tiek uzskatīti: amatos neprofesionāli, nepiemēroti cilvēki (44%; pakāpenisks kāpums par 19 procentpunktiem kopš 2023. gada); amatersonas, partijas cieši saistītas ar uzņēmējiem (43%; pakāpenisks kāpums par 25 procentpunktiem kopš 2023. gada); atbildības trūkums, nav valstiskas domāšanas (42%; pakāpenisks kāpums par 10 procentpunktiem kopš 2023. gada); amatpersonu alkatība, mantrausība, savtīgums (41%; kritums par 7 procentpunktiem salīdzināju</a:t>
            </a:r>
            <a:r>
              <a:rPr lang="en-GB" noProof="1">
                <a:latin typeface="Arial" panose="020B0604020202020204" pitchFamily="34" charset="0"/>
                <a:cs typeface="Arial" panose="020B0604020202020204" pitchFamily="34" charset="0"/>
              </a:rPr>
              <a:t>m</a:t>
            </a:r>
            <a:r>
              <a:rPr lang="lv-LV" noProof="1">
                <a:latin typeface="Arial" panose="020B0604020202020204" pitchFamily="34" charset="0"/>
                <a:cs typeface="Arial" panose="020B0604020202020204" pitchFamily="34" charset="0"/>
              </a:rPr>
              <a:t>ā ar 2024. gadu; rezultāts atgriezies 2023. gada līmenī); birokrātija, procedūru sarežģītība (37%; rezultāts līdzīgs kā 2024. gadā) un draugu, radu, paziņu būšanas, amatos "savi“ cilvēki (35%; rezultāts līdzīgs kā 2024. gadā). Lielāks kāpums kopš 2024. gada ir atbildēm par politiskās gribas apkarot korupciju neesamību (27%; kāpums par 13 procentpuktiem) un nesodīšanu, maziem sodiem, nesodāmības apziņu (27%; kāpums par 12 procentpunktiem).</a:t>
            </a:r>
          </a:p>
          <a:p>
            <a:pPr algn="just"/>
            <a:endParaRPr lang="lv-LV" b="1" noProof="1">
              <a:solidFill>
                <a:srgbClr val="4C8264"/>
              </a:solidFill>
              <a:latin typeface="Arial" panose="020B0604020202020204" pitchFamily="34" charset="0"/>
              <a:cs typeface="Arial" panose="020B0604020202020204" pitchFamily="34" charset="0"/>
            </a:endParaRPr>
          </a:p>
        </p:txBody>
      </p:sp>
      <p:sp>
        <p:nvSpPr>
          <p:cNvPr id="5" name="TextBox 4"/>
          <p:cNvSpPr txBox="1"/>
          <p:nvPr/>
        </p:nvSpPr>
        <p:spPr>
          <a:xfrm>
            <a:off x="6200566" y="671691"/>
            <a:ext cx="5400000" cy="6078587"/>
          </a:xfrm>
          <a:prstGeom prst="rect">
            <a:avLst/>
          </a:prstGeom>
          <a:noFill/>
        </p:spPr>
        <p:txBody>
          <a:bodyPr wrap="square" rtlCol="0">
            <a:spAutoFit/>
          </a:bodyPr>
          <a:lstStyle/>
          <a:p>
            <a:pPr algn="just">
              <a:spcAft>
                <a:spcPts val="600"/>
              </a:spcAft>
            </a:pPr>
            <a:r>
              <a:rPr lang="lv-LV" b="1" dirty="0">
                <a:solidFill>
                  <a:srgbClr val="4C8264"/>
                </a:solidFill>
                <a:latin typeface="Arial" panose="020B0604020202020204" pitchFamily="34" charset="0"/>
                <a:cs typeface="Arial" panose="020B0604020202020204" pitchFamily="34" charset="0"/>
              </a:rPr>
              <a:t>2. Attieksme pret kukuļdošanu</a:t>
            </a:r>
            <a:endParaRPr lang="lv-LV" b="1" dirty="0">
              <a:latin typeface="Arial" panose="020B0604020202020204" pitchFamily="34" charset="0"/>
              <a:cs typeface="Arial" panose="020B0604020202020204" pitchFamily="34" charset="0"/>
            </a:endParaRPr>
          </a:p>
          <a:p>
            <a:pPr algn="just"/>
            <a:r>
              <a:rPr lang="lv-LV" b="1" noProof="1">
                <a:latin typeface="Arial" panose="020B0604020202020204" pitchFamily="34" charset="0"/>
                <a:cs typeface="Arial" panose="020B0604020202020204" pitchFamily="34" charset="0"/>
              </a:rPr>
              <a:t>2.1. Gatavība dot kukuli</a:t>
            </a:r>
          </a:p>
          <a:p>
            <a:pPr algn="just"/>
            <a:r>
              <a:rPr lang="lv-LV" noProof="1">
                <a:latin typeface="Arial" panose="020B0604020202020204" pitchFamily="34" charset="0"/>
                <a:cs typeface="Arial" panose="020B0604020202020204" pitchFamily="34" charset="0"/>
              </a:rPr>
              <a:t>Atbildot uz jautājumu, vai </a:t>
            </a:r>
            <a:r>
              <a:rPr lang="en-GB" noProof="1">
                <a:latin typeface="Arial" panose="020B0604020202020204" pitchFamily="34" charset="0"/>
                <a:cs typeface="Arial" panose="020B0604020202020204" pitchFamily="34" charset="0"/>
              </a:rPr>
              <a:t>tādi uzņēmēji</a:t>
            </a:r>
            <a:r>
              <a:rPr lang="lv-LV"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kā respondenti </a:t>
            </a:r>
            <a:r>
              <a:rPr lang="lv-LV" noProof="1">
                <a:latin typeface="Arial" panose="020B0604020202020204" pitchFamily="34" charset="0"/>
                <a:cs typeface="Arial" panose="020B0604020202020204" pitchFamily="34" charset="0"/>
              </a:rPr>
              <a:t>būtu gatavi dot kukuli valsts</a:t>
            </a:r>
            <a:r>
              <a:rPr lang="en-GB" noProof="1">
                <a:latin typeface="Arial" panose="020B0604020202020204" pitchFamily="34" charset="0"/>
                <a:cs typeface="Arial" panose="020B0604020202020204" pitchFamily="34" charset="0"/>
              </a:rPr>
              <a:t> vai pašvaldības</a:t>
            </a:r>
            <a:r>
              <a:rPr lang="lv-LV" noProof="1">
                <a:latin typeface="Arial" panose="020B0604020202020204" pitchFamily="34" charset="0"/>
                <a:cs typeface="Arial" panose="020B0604020202020204" pitchFamily="34" charset="0"/>
              </a:rPr>
              <a:t> amatpersonai, ja tas būtu </a:t>
            </a:r>
            <a:r>
              <a:rPr lang="en-GB" noProof="1">
                <a:latin typeface="Arial" panose="020B0604020202020204" pitchFamily="34" charset="0"/>
                <a:cs typeface="Arial" panose="020B0604020202020204" pitchFamily="34" charset="0"/>
              </a:rPr>
              <a:t>būtiski uzņēmuma </a:t>
            </a:r>
            <a:r>
              <a:rPr lang="lv-LV" noProof="1">
                <a:latin typeface="Arial" panose="020B0604020202020204" pitchFamily="34" charset="0"/>
                <a:cs typeface="Arial" panose="020B0604020202020204" pitchFamily="34" charset="0"/>
              </a:rPr>
              <a:t>interesē</a:t>
            </a:r>
            <a:r>
              <a:rPr lang="en-GB" noProof="1">
                <a:latin typeface="Arial" panose="020B0604020202020204" pitchFamily="34" charset="0"/>
                <a:cs typeface="Arial" panose="020B0604020202020204" pitchFamily="34" charset="0"/>
              </a:rPr>
              <a:t>m</a:t>
            </a:r>
            <a:r>
              <a:rPr lang="lv-LV" noProof="1">
                <a:latin typeface="Arial" panose="020B0604020202020204" pitchFamily="34" charset="0"/>
                <a:cs typeface="Arial" panose="020B0604020202020204" pitchFamily="34" charset="0"/>
              </a:rPr>
              <a:t> un problēma tiktu risināta, 2</a:t>
            </a:r>
            <a:r>
              <a:rPr lang="en-GB" noProof="1">
                <a:latin typeface="Arial" panose="020B0604020202020204" pitchFamily="34" charset="0"/>
                <a:cs typeface="Arial" panose="020B0604020202020204" pitchFamily="34" charset="0"/>
              </a:rPr>
              <a:t>0</a:t>
            </a:r>
            <a:r>
              <a:rPr lang="lv-LV" noProof="1">
                <a:latin typeface="Arial" panose="020B0604020202020204" pitchFamily="34" charset="0"/>
                <a:cs typeface="Arial" panose="020B0604020202020204" pitchFamily="34" charset="0"/>
              </a:rPr>
              <a:t>% norādīj</a:t>
            </a:r>
            <a:r>
              <a:rPr lang="en-GB" noProof="1">
                <a:latin typeface="Arial" panose="020B0604020202020204" pitchFamily="34" charset="0"/>
                <a:cs typeface="Arial" panose="020B0604020202020204" pitchFamily="34" charset="0"/>
              </a:rPr>
              <a:t>uši</a:t>
            </a:r>
            <a:r>
              <a:rPr lang="lv-LV" noProof="1">
                <a:latin typeface="Arial" panose="020B0604020202020204" pitchFamily="34" charset="0"/>
                <a:cs typeface="Arial" panose="020B0604020202020204" pitchFamily="34" charset="0"/>
              </a:rPr>
              <a:t>, ka kopumā jā (</a:t>
            </a:r>
            <a:r>
              <a:rPr lang="en-GB" noProof="1">
                <a:latin typeface="Arial" panose="020B0604020202020204" pitchFamily="34" charset="0"/>
                <a:cs typeface="Arial" panose="020B0604020202020204" pitchFamily="34" charset="0"/>
              </a:rPr>
              <a:t>6</a:t>
            </a:r>
            <a:r>
              <a:rPr lang="lv-LV"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a:t>
            </a:r>
            <a:r>
              <a:rPr lang="lv-LV" noProof="1">
                <a:latin typeface="Arial" panose="020B0604020202020204" pitchFamily="34" charset="0"/>
                <a:cs typeface="Arial" panose="020B0604020202020204" pitchFamily="34" charset="0"/>
              </a:rPr>
              <a:t> jā</a:t>
            </a:r>
            <a:r>
              <a:rPr lang="en-GB" noProof="1">
                <a:latin typeface="Arial" panose="020B0604020202020204" pitchFamily="34" charset="0"/>
                <a:cs typeface="Arial" panose="020B0604020202020204" pitchFamily="34" charset="0"/>
              </a:rPr>
              <a:t>; 14% — vairāk jā, nekā nē</a:t>
            </a:r>
            <a:r>
              <a:rPr lang="lv-LV"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Šāds rezultāts 20–22% robežās ir kopš 2023. gada aptaujas. Atbildi "kopumā nē" devuši 62% respondentu (44% — nē; 18% — vairāk nē, nekā jā), kas ir 8 procentpunktu kritums kopš 2024. gada. Atšķirība veidojas tajā, ka 2025. gadā lielāks respondentu īparsvars (18%) izvēlējušies atbildi "grūti pateikt".</a:t>
            </a:r>
          </a:p>
          <a:p>
            <a:pPr algn="just"/>
            <a:endParaRPr lang="en-GB" b="1" noProof="1">
              <a:latin typeface="Arial" panose="020B0604020202020204" pitchFamily="34" charset="0"/>
              <a:cs typeface="Arial" panose="020B0604020202020204" pitchFamily="34" charset="0"/>
            </a:endParaRPr>
          </a:p>
          <a:p>
            <a:pPr algn="just"/>
            <a:r>
              <a:rPr lang="lv-LV" b="1" noProof="1">
                <a:latin typeface="Arial" panose="020B0604020202020204" pitchFamily="34" charset="0"/>
                <a:cs typeface="Arial" panose="020B0604020202020204" pitchFamily="34" charset="0"/>
              </a:rPr>
              <a:t>2.2. Iemesli, kuru dēļ varētu dot kukuli</a:t>
            </a:r>
          </a:p>
          <a:p>
            <a:pPr algn="just"/>
            <a:r>
              <a:rPr lang="lv-LV" noProof="1">
                <a:latin typeface="Arial" panose="020B0604020202020204" pitchFamily="34" charset="0"/>
                <a:cs typeface="Arial" panose="020B0604020202020204" pitchFamily="34" charset="0"/>
              </a:rPr>
              <a:t>Lūgti norādīt iemeslus, kuru dēļ </a:t>
            </a:r>
            <a:r>
              <a:rPr lang="en-GB" noProof="1">
                <a:latin typeface="Arial" panose="020B0604020202020204" pitchFamily="34" charset="0"/>
                <a:cs typeface="Arial" panose="020B0604020202020204" pitchFamily="34" charset="0"/>
              </a:rPr>
              <a:t>uzņēmēji </a:t>
            </a:r>
            <a:r>
              <a:rPr lang="lv-LV" noProof="1">
                <a:latin typeface="Arial" panose="020B0604020202020204" pitchFamily="34" charset="0"/>
                <a:cs typeface="Arial" panose="020B0604020202020204" pitchFamily="34" charset="0"/>
              </a:rPr>
              <a:t>varētu izšķirties dot kukuli kādai valsts amatpersonai, respondenti visbiežāk </a:t>
            </a:r>
            <a:r>
              <a:rPr lang="en-GB" noProof="1">
                <a:latin typeface="Arial" panose="020B0604020202020204" pitchFamily="34" charset="0"/>
                <a:cs typeface="Arial" panose="020B0604020202020204" pitchFamily="34" charset="0"/>
              </a:rPr>
              <a:t>izvēlējušies atbildes: jautājums vai problēma tiek izskatīts ātrāk (22%); ir lielāka drošība, ka problēma vispār tiks apstiprināta (22%); darbinieku attieksme ir laipnāka un pretimnākoša (21%); normatīvie akti, procedūras ir tik neskaidras un sarežģītas, ka nepieciešama palīdzība vai pretimnākšana (19%); ir pārliecība, ka tiks panākts problēmas vēlamais risinājums (15%); tā ir garantija, ka citās reizēs jautājumus būs iespējams kārtot vieglāk (12%). Citu atbilžu minēšanas biežums nesasniedz 10%. Vairāk nekā puse respondentu (54%) atbildējuši, ka nekādos apstākļos nedotu kukuli vai dāvanu valsts vai pašvaldības amatpersonai. Salīdzinot ar iepriekšējo aptauju rezultātiem, visu iemeslu minēšanas biežums ir zemāks, tā vietā kopš 2024. gada par 18 procentpunktiem pieaudzis minēšanas biežums atbildei par kukuļa vai dāvanas nedošanu nekādos apstākļos.</a:t>
            </a:r>
          </a:p>
          <a:p>
            <a:pPr algn="just"/>
            <a:endParaRPr lang="en-GB" noProof="1">
              <a:latin typeface="Arial" panose="020B0604020202020204" pitchFamily="34" charset="0"/>
              <a:cs typeface="Arial" panose="020B0604020202020204" pitchFamily="34" charset="0"/>
            </a:endParaRPr>
          </a:p>
          <a:p>
            <a:pPr algn="just"/>
            <a:r>
              <a:rPr lang="lv-LV" b="1" noProof="1">
                <a:latin typeface="Arial" panose="020B0604020202020204" pitchFamily="34" charset="0"/>
                <a:cs typeface="Arial" panose="020B0604020202020204" pitchFamily="34" charset="0"/>
              </a:rPr>
              <a:t>2.2. </a:t>
            </a:r>
            <a:r>
              <a:rPr lang="en-GB" b="1" noProof="1">
                <a:latin typeface="Arial" panose="020B0604020202020204" pitchFamily="34" charset="0"/>
                <a:cs typeface="Arial" panose="020B0604020202020204" pitchFamily="34" charset="0"/>
              </a:rPr>
              <a:t>Robeža, kad pateicība/dāvana kļūst par kukuli</a:t>
            </a:r>
            <a:endParaRPr lang="lv-LV" b="1" noProof="1">
              <a:latin typeface="Arial" panose="020B0604020202020204" pitchFamily="34" charset="0"/>
              <a:cs typeface="Arial" panose="020B0604020202020204" pitchFamily="34" charset="0"/>
            </a:endParaRPr>
          </a:p>
          <a:p>
            <a:pPr algn="just"/>
            <a:r>
              <a:rPr lang="en-GB" noProof="1">
                <a:latin typeface="Arial" panose="020B0604020202020204" pitchFamily="34" charset="0"/>
                <a:cs typeface="Arial" panose="020B0604020202020204" pitchFamily="34" charset="0"/>
              </a:rPr>
              <a:t>Tieši puse aptaujāto uzņēmēju (50%) norādījuši, ka jebkura dāvana ir kukulis; salīdzinot ar iepriekšējiem gadiem, tas ir kāpums par 11 procentpunktiem. 18% respondentu norādījuši, ka, viņuprāt, par kukuli kļūst pateicība/dāvana vairāk nekā 100 eiro vērtībā; šis rādītājs ir līdzīgs kā 2024. gada aptaujā.</a:t>
            </a:r>
          </a:p>
        </p:txBody>
      </p:sp>
      <p:sp>
        <p:nvSpPr>
          <p:cNvPr id="7" name="Rectangle 2">
            <a:extLst>
              <a:ext uri="{FF2B5EF4-FFF2-40B4-BE49-F238E27FC236}">
                <a16:creationId xmlns:a16="http://schemas.microsoft.com/office/drawing/2014/main" id="{EFEEE9FD-6E43-870A-1D82-22B4EC1CFE8A}"/>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Galvenie secinājumi (2)</a:t>
            </a:r>
          </a:p>
        </p:txBody>
      </p:sp>
      <p:sp>
        <p:nvSpPr>
          <p:cNvPr id="3" name="TextBox 2">
            <a:extLst>
              <a:ext uri="{FF2B5EF4-FFF2-40B4-BE49-F238E27FC236}">
                <a16:creationId xmlns:a16="http://schemas.microsoft.com/office/drawing/2014/main" id="{142FA46B-36D7-738B-426F-6966BE9F6854}"/>
              </a:ext>
            </a:extLst>
          </p:cNvPr>
          <p:cNvSpPr txBox="1">
            <a:spLocks noChangeArrowheads="1"/>
          </p:cNvSpPr>
          <p:nvPr/>
        </p:nvSpPr>
        <p:spPr bwMode="auto">
          <a:xfrm>
            <a:off x="25401" y="6611938"/>
            <a:ext cx="13440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Narrow" panose="020B0606020202030204" pitchFamily="34" charset="0"/>
              </a:defRPr>
            </a:lvl1pPr>
            <a:lvl2pPr marL="742950" indent="-285750">
              <a:defRPr sz="1200">
                <a:solidFill>
                  <a:schemeClr val="tx1"/>
                </a:solidFill>
                <a:latin typeface="Arial Narrow" panose="020B0606020202030204" pitchFamily="34" charset="0"/>
              </a:defRPr>
            </a:lvl2pPr>
            <a:lvl3pPr marL="1143000" indent="-228600">
              <a:defRPr sz="1200">
                <a:solidFill>
                  <a:schemeClr val="tx1"/>
                </a:solidFill>
                <a:latin typeface="Arial Narrow" panose="020B0606020202030204" pitchFamily="34" charset="0"/>
              </a:defRPr>
            </a:lvl3pPr>
            <a:lvl4pPr marL="1600200" indent="-228600">
              <a:defRPr sz="1200">
                <a:solidFill>
                  <a:schemeClr val="tx1"/>
                </a:solidFill>
                <a:latin typeface="Arial Narrow" panose="020B0606020202030204" pitchFamily="34" charset="0"/>
              </a:defRPr>
            </a:lvl4pPr>
            <a:lvl5pPr marL="2057400" indent="-228600">
              <a:defRPr sz="1200">
                <a:solidFill>
                  <a:schemeClr val="tx1"/>
                </a:solidFill>
                <a:latin typeface="Arial Narrow" panose="020B0606020202030204" pitchFamily="34" charset="0"/>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defRPr>
            </a:lvl9pPr>
          </a:lstStyle>
          <a:p>
            <a:pPr>
              <a:defRPr/>
            </a:pPr>
            <a:fld id="{547CCE93-22B2-4884-9FF8-4ED2DCCF0107}" type="slidenum">
              <a:rPr lang="en-GB" altLang="en-US" sz="1000" smtClean="0"/>
              <a:pPr>
                <a:defRPr/>
              </a:pPr>
              <a:t>56</a:t>
            </a:fld>
            <a:endParaRPr lang="en-GB" altLang="en-US" sz="1200" dirty="0"/>
          </a:p>
        </p:txBody>
      </p:sp>
    </p:spTree>
    <p:extLst>
      <p:ext uri="{BB962C8B-B14F-4D97-AF65-F5344CB8AC3E}">
        <p14:creationId xmlns:p14="http://schemas.microsoft.com/office/powerpoint/2010/main" val="406610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B0782-DF21-A716-6178-0D647650182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232242E-7B60-739E-3FCD-9A26BD87C920}"/>
              </a:ext>
            </a:extLst>
          </p:cNvPr>
          <p:cNvSpPr txBox="1"/>
          <p:nvPr/>
        </p:nvSpPr>
        <p:spPr>
          <a:xfrm>
            <a:off x="11029507" y="6351104"/>
            <a:ext cx="1162493" cy="506896"/>
          </a:xfrm>
          <a:prstGeom prst="rect">
            <a:avLst/>
          </a:prstGeom>
          <a:solidFill>
            <a:schemeClr val="bg1"/>
          </a:solidFill>
        </p:spPr>
        <p:txBody>
          <a:bodyPr wrap="square" rtlCol="0">
            <a:spAutoFit/>
          </a:bodyPr>
          <a:lstStyle/>
          <a:p>
            <a:endParaRPr lang="lv-LV" dirty="0"/>
          </a:p>
        </p:txBody>
      </p:sp>
      <p:sp>
        <p:nvSpPr>
          <p:cNvPr id="2" name="TextBox 1">
            <a:extLst>
              <a:ext uri="{FF2B5EF4-FFF2-40B4-BE49-F238E27FC236}">
                <a16:creationId xmlns:a16="http://schemas.microsoft.com/office/drawing/2014/main" id="{E87FED0C-CCE8-31C7-80DF-6DA5EA8E4BA4}"/>
              </a:ext>
            </a:extLst>
          </p:cNvPr>
          <p:cNvSpPr txBox="1"/>
          <p:nvPr/>
        </p:nvSpPr>
        <p:spPr>
          <a:xfrm>
            <a:off x="696000" y="678969"/>
            <a:ext cx="5400000" cy="6078587"/>
          </a:xfrm>
          <a:prstGeom prst="rect">
            <a:avLst/>
          </a:prstGeom>
          <a:noFill/>
        </p:spPr>
        <p:txBody>
          <a:bodyPr wrap="square" rtlCol="0">
            <a:spAutoFit/>
          </a:bodyPr>
          <a:lstStyle/>
          <a:p>
            <a:pPr>
              <a:spcAft>
                <a:spcPts val="600"/>
              </a:spcAft>
            </a:pPr>
            <a:r>
              <a:rPr lang="lv-LV" b="1" noProof="1">
                <a:solidFill>
                  <a:srgbClr val="4C8264"/>
                </a:solidFill>
                <a:latin typeface="Arial" panose="020B0604020202020204" pitchFamily="34" charset="0"/>
                <a:cs typeface="Arial" panose="020B0604020202020204" pitchFamily="34" charset="0"/>
              </a:rPr>
              <a:t>3. Priekšstati par korupcijas mazināšan</a:t>
            </a:r>
            <a:r>
              <a:rPr lang="en-GB" b="1" noProof="1">
                <a:solidFill>
                  <a:srgbClr val="4C8264"/>
                </a:solidFill>
                <a:latin typeface="Arial" panose="020B0604020202020204" pitchFamily="34" charset="0"/>
                <a:cs typeface="Arial" panose="020B0604020202020204" pitchFamily="34" charset="0"/>
              </a:rPr>
              <a:t>u un korupcijas problēmas aktualitāti</a:t>
            </a:r>
            <a:endParaRPr lang="lv-LV" b="1" noProof="1">
              <a:solidFill>
                <a:srgbClr val="4C8264"/>
              </a:solidFill>
              <a:latin typeface="Arial" panose="020B0604020202020204" pitchFamily="34" charset="0"/>
              <a:cs typeface="Arial" panose="020B0604020202020204" pitchFamily="34" charset="0"/>
            </a:endParaRPr>
          </a:p>
          <a:p>
            <a:r>
              <a:rPr lang="lv-LV" b="1" noProof="1">
                <a:latin typeface="Arial" panose="020B0604020202020204" pitchFamily="34" charset="0"/>
                <a:cs typeface="Arial" panose="020B0604020202020204" pitchFamily="34" charset="0"/>
              </a:rPr>
              <a:t>3.1. Priekšstati par dažādu pasākumu nepieciešamību korupcijas mazināšanai</a:t>
            </a:r>
          </a:p>
          <a:p>
            <a:pPr algn="just"/>
            <a:r>
              <a:rPr lang="lv-LV" noProof="1">
                <a:latin typeface="Arial" panose="020B0604020202020204" pitchFamily="34" charset="0"/>
                <a:cs typeface="Arial" panose="020B0604020202020204" pitchFamily="34" charset="0"/>
              </a:rPr>
              <a:t>Aptaujātie respondenti visbiežāk uzskata, ka korupcija valsts un pašvaldību iestādēs jāmazina, piespriežot bargus un reālus sodus pārkāpējiem (48%); atbalstot uzņēmējus un uzlabojot uzņēmējdarbības vidi (41%); amatpersonas pieņemot darbā atklāta konkursa kārtībā (36%); nodrošinot lielāku atklātību un caurskatāmību (36%); sakārtojot iepirkumu norisi (32%). Tikai 3% respondentu atbildējuši, ka cīnīties ar korupciju nav iespējams.</a:t>
            </a:r>
          </a:p>
          <a:p>
            <a:pPr algn="just"/>
            <a:r>
              <a:rPr lang="lv-LV" noProof="1">
                <a:latin typeface="Arial" panose="020B0604020202020204" pitchFamily="34" charset="0"/>
                <a:cs typeface="Arial" panose="020B0604020202020204" pitchFamily="34" charset="0"/>
              </a:rPr>
              <a:t>Salīdzinot ar iepriekšējo gadu aptauju rezultātiem, lielākais kāpums ir atbildei, ka jāatbalsta uzņēmēji un jāuzlabo uzņēmējdarbības vide (no 24–27% 2023. un 2024. gada aptaujās līdz 41% 2025. gadā).</a:t>
            </a:r>
          </a:p>
          <a:p>
            <a:pPr algn="just"/>
            <a:endParaRPr lang="lv-LV" noProof="1">
              <a:latin typeface="Arial" panose="020B0604020202020204" pitchFamily="34" charset="0"/>
              <a:cs typeface="Arial" panose="020B0604020202020204" pitchFamily="34" charset="0"/>
            </a:endParaRPr>
          </a:p>
          <a:p>
            <a:pPr algn="just"/>
            <a:r>
              <a:rPr lang="lv-LV" b="1" noProof="1">
                <a:latin typeface="Arial" panose="020B0604020202020204" pitchFamily="34" charset="0"/>
                <a:cs typeface="Arial" panose="020B0604020202020204" pitchFamily="34" charset="0"/>
              </a:rPr>
              <a:t>3.2. Priekšstati par korupcijas problēmas aktualitātes izmaiņām</a:t>
            </a:r>
            <a:br>
              <a:rPr lang="lv-LV" b="1" noProof="1">
                <a:latin typeface="Arial" panose="020B0604020202020204" pitchFamily="34" charset="0"/>
                <a:cs typeface="Arial" panose="020B0604020202020204" pitchFamily="34" charset="0"/>
              </a:rPr>
            </a:br>
            <a:r>
              <a:rPr lang="lv-LV" b="1" noProof="1">
                <a:latin typeface="Arial" panose="020B0604020202020204" pitchFamily="34" charset="0"/>
                <a:cs typeface="Arial" panose="020B0604020202020204" pitchFamily="34" charset="0"/>
              </a:rPr>
              <a:t>Latvijā pēdējo četru gadu laikā</a:t>
            </a:r>
          </a:p>
          <a:p>
            <a:pPr algn="just"/>
            <a:r>
              <a:rPr lang="lv-LV" noProof="1">
                <a:latin typeface="Arial" panose="020B0604020202020204" pitchFamily="34" charset="0"/>
                <a:cs typeface="Arial" panose="020B0604020202020204" pitchFamily="34" charset="0"/>
              </a:rPr>
              <a:t>Ceturtā daļa (25%) respondentu uzskata, ka problēmas ar </a:t>
            </a:r>
            <a:r>
              <a:rPr lang="lv-LV" u="sng" noProof="1">
                <a:latin typeface="Arial" panose="020B0604020202020204" pitchFamily="34" charset="0"/>
                <a:cs typeface="Arial" panose="020B0604020202020204" pitchFamily="34" charset="0"/>
              </a:rPr>
              <a:t>augsta</a:t>
            </a:r>
            <a:r>
              <a:rPr lang="lv-LV" noProof="1">
                <a:latin typeface="Arial" panose="020B0604020202020204" pitchFamily="34" charset="0"/>
                <a:cs typeface="Arial" panose="020B0604020202020204" pitchFamily="34" charset="0"/>
              </a:rPr>
              <a:t> līmeņa valsts amatpersonu kukuļošanu pēdējo četru gadu laikā kopumā ir palielinājušās (ievērojami palielinājušās — 12%; nedaudz palielinājušās — 13%). Problēmas kā kopumā samazinājušās novērtē 28% aptaujāto (ievērojami samazinājušās — 7%; nedaudz samazinājušās — 21%). 47% šīs problēmas uzskata par nemainīgām. Kopējie rezultāti ir ļoti līdzīgi 2024. gada aptaujas rezultātiem.</a:t>
            </a:r>
            <a:endParaRPr lang="en-GB" noProof="1">
              <a:latin typeface="Arial" panose="020B0604020202020204" pitchFamily="34" charset="0"/>
              <a:cs typeface="Arial" panose="020B0604020202020204" pitchFamily="34" charset="0"/>
            </a:endParaRPr>
          </a:p>
          <a:p>
            <a:pPr algn="just"/>
            <a:r>
              <a:rPr lang="en-GB" noProof="1">
                <a:latin typeface="Arial" panose="020B0604020202020204" pitchFamily="34" charset="0"/>
                <a:cs typeface="Arial" panose="020B0604020202020204" pitchFamily="34" charset="0"/>
              </a:rPr>
              <a:t>Līdzīgā </a:t>
            </a:r>
            <a:r>
              <a:rPr lang="lv-LV" noProof="1">
                <a:latin typeface="Arial" panose="020B0604020202020204" pitchFamily="34" charset="0"/>
                <a:cs typeface="Arial" panose="020B0604020202020204" pitchFamily="34" charset="0"/>
              </a:rPr>
              <a:t>veidā</a:t>
            </a:r>
            <a:r>
              <a:rPr lang="en-GB" noProof="1">
                <a:latin typeface="Arial" panose="020B0604020202020204" pitchFamily="34" charset="0"/>
                <a:cs typeface="Arial" panose="020B0604020202020204" pitchFamily="34" charset="0"/>
              </a:rPr>
              <a:t> lūgti,</a:t>
            </a:r>
            <a:r>
              <a:rPr lang="lv-LV" noProof="1">
                <a:latin typeface="Arial" panose="020B0604020202020204" pitchFamily="34" charset="0"/>
                <a:cs typeface="Arial" panose="020B0604020202020204" pitchFamily="34" charset="0"/>
              </a:rPr>
              <a:t> vērtēt korupcijas problēmu izmaiņas ar </a:t>
            </a:r>
            <a:r>
              <a:rPr lang="lv-LV" u="sng" noProof="1">
                <a:latin typeface="Arial" panose="020B0604020202020204" pitchFamily="34" charset="0"/>
                <a:cs typeface="Arial" panose="020B0604020202020204" pitchFamily="34" charset="0"/>
              </a:rPr>
              <a:t>zem</a:t>
            </a:r>
            <a:r>
              <a:rPr lang="en-GB" u="sng" noProof="1">
                <a:latin typeface="Arial" panose="020B0604020202020204" pitchFamily="34" charset="0"/>
                <a:cs typeface="Arial" panose="020B0604020202020204" pitchFamily="34" charset="0"/>
              </a:rPr>
              <a:t>ākā</a:t>
            </a:r>
            <a:r>
              <a:rPr lang="lv-LV" noProof="1">
                <a:latin typeface="Arial" panose="020B0604020202020204" pitchFamily="34" charset="0"/>
                <a:cs typeface="Arial" panose="020B0604020202020204" pitchFamily="34" charset="0"/>
              </a:rPr>
              <a:t> līmeņa valsts amatpersonu kukuļošanu pēdējo četru gadu laikā, 20% responden</a:t>
            </a:r>
            <a:r>
              <a:rPr lang="en-GB" noProof="1">
                <a:latin typeface="Arial" panose="020B0604020202020204" pitchFamily="34" charset="0"/>
                <a:cs typeface="Arial" panose="020B0604020202020204" pitchFamily="34" charset="0"/>
              </a:rPr>
              <a:t>tu </a:t>
            </a:r>
            <a:r>
              <a:rPr lang="lv-LV" noProof="1">
                <a:latin typeface="Arial" panose="020B0604020202020204" pitchFamily="34" charset="0"/>
                <a:cs typeface="Arial" panose="020B0604020202020204" pitchFamily="34" charset="0"/>
              </a:rPr>
              <a:t>uzskata, ka tās ir kopumā palielinājušās (ievērojami palielinājušās — 7%; nedaudz palielinājušās — 13), </a:t>
            </a:r>
            <a:r>
              <a:rPr lang="en-GB" noProof="1">
                <a:latin typeface="Arial" panose="020B0604020202020204" pitchFamily="34" charset="0"/>
                <a:cs typeface="Arial" panose="020B0604020202020204" pitchFamily="34" charset="0"/>
              </a:rPr>
              <a:t>un tas ir kopējā rādītāja </a:t>
            </a:r>
            <a:r>
              <a:rPr lang="lv-LV" noProof="1">
                <a:latin typeface="Arial" panose="020B0604020202020204" pitchFamily="34" charset="0"/>
                <a:cs typeface="Arial" panose="020B0604020202020204" pitchFamily="34" charset="0"/>
              </a:rPr>
              <a:t>pieaugums par 7 procentpunktiem </a:t>
            </a:r>
            <a:r>
              <a:rPr lang="en-GB" noProof="1">
                <a:latin typeface="Arial" panose="020B0604020202020204" pitchFamily="34" charset="0"/>
                <a:cs typeface="Arial" panose="020B0604020202020204" pitchFamily="34" charset="0"/>
              </a:rPr>
              <a:t>kopš </a:t>
            </a:r>
            <a:r>
              <a:rPr lang="lv-LV" noProof="1">
                <a:latin typeface="Arial" panose="020B0604020202020204" pitchFamily="34" charset="0"/>
                <a:cs typeface="Arial" panose="020B0604020202020204" pitchFamily="34" charset="0"/>
              </a:rPr>
              <a:t>2024. gada</a:t>
            </a:r>
            <a:r>
              <a:rPr lang="en-GB" noProof="1">
                <a:latin typeface="Arial" panose="020B0604020202020204" pitchFamily="34" charset="0"/>
                <a:cs typeface="Arial" panose="020B0604020202020204" pitchFamily="34" charset="0"/>
              </a:rPr>
              <a:t> un augstākais rezultāts kopš 2021. gada. </a:t>
            </a:r>
            <a:r>
              <a:rPr lang="lv-LV" noProof="1">
                <a:latin typeface="Arial" panose="020B0604020202020204" pitchFamily="34" charset="0"/>
                <a:cs typeface="Arial" panose="020B0604020202020204" pitchFamily="34" charset="0"/>
              </a:rPr>
              <a:t>29%</a:t>
            </a:r>
            <a:r>
              <a:rPr lang="en-GB" noProof="1">
                <a:latin typeface="Arial" panose="020B0604020202020204" pitchFamily="34" charset="0"/>
                <a:cs typeface="Arial" panose="020B0604020202020204" pitchFamily="34" charset="0"/>
              </a:rPr>
              <a:t> respondentu (zemākais rādītājs kopš 2021. gada)</a:t>
            </a:r>
            <a:r>
              <a:rPr lang="lv-LV"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norādījuši,</a:t>
            </a:r>
            <a:r>
              <a:rPr lang="lv-LV" noProof="1">
                <a:latin typeface="Arial" panose="020B0604020202020204" pitchFamily="34" charset="0"/>
                <a:cs typeface="Arial" panose="020B0604020202020204" pitchFamily="34" charset="0"/>
              </a:rPr>
              <a:t> ka problēmas ir kopumā samazinājušās (ievērojami — 7%; nedaudz — 22%). Problēmas par nemainīgām uzskata 51% respondent</a:t>
            </a:r>
            <a:r>
              <a:rPr lang="en-GB" noProof="1">
                <a:latin typeface="Arial" panose="020B0604020202020204" pitchFamily="34" charset="0"/>
                <a:cs typeface="Arial" panose="020B0604020202020204" pitchFamily="34" charset="0"/>
              </a:rPr>
              <a:t>u </a:t>
            </a:r>
            <a:r>
              <a:rPr lang="lv-LV" noProof="1">
                <a:latin typeface="Arial" panose="020B0604020202020204" pitchFamily="34" charset="0"/>
                <a:cs typeface="Arial" panose="020B0604020202020204" pitchFamily="34" charset="0"/>
              </a:rPr>
              <a:t>(8 procentpunktu kritums kopš 2024. gada).</a:t>
            </a:r>
          </a:p>
        </p:txBody>
      </p:sp>
      <p:sp>
        <p:nvSpPr>
          <p:cNvPr id="5" name="TextBox 4">
            <a:extLst>
              <a:ext uri="{FF2B5EF4-FFF2-40B4-BE49-F238E27FC236}">
                <a16:creationId xmlns:a16="http://schemas.microsoft.com/office/drawing/2014/main" id="{6D065E4B-B93F-22FB-02B6-01C340EF1B14}"/>
              </a:ext>
            </a:extLst>
          </p:cNvPr>
          <p:cNvSpPr txBox="1">
            <a:spLocks noGrp="1" noRot="1" noMove="1" noResize="1" noEditPoints="1" noAdjustHandles="1" noChangeArrowheads="1" noChangeShapeType="1"/>
          </p:cNvSpPr>
          <p:nvPr/>
        </p:nvSpPr>
        <p:spPr>
          <a:xfrm>
            <a:off x="6200566" y="671691"/>
            <a:ext cx="5400000" cy="4970591"/>
          </a:xfrm>
          <a:prstGeom prst="rect">
            <a:avLst/>
          </a:prstGeom>
          <a:noFill/>
        </p:spPr>
        <p:txBody>
          <a:bodyPr wrap="square" rtlCol="0">
            <a:spAutoFit/>
          </a:bodyPr>
          <a:lstStyle/>
          <a:p>
            <a:pPr algn="just">
              <a:spcAft>
                <a:spcPts val="600"/>
              </a:spcAft>
            </a:pPr>
            <a:r>
              <a:rPr lang="en-GB" b="1" noProof="1">
                <a:solidFill>
                  <a:srgbClr val="4C8264"/>
                </a:solidFill>
                <a:latin typeface="Arial" panose="020B0604020202020204" pitchFamily="34" charset="0"/>
                <a:cs typeface="Arial" panose="020B0604020202020204" pitchFamily="34" charset="0"/>
              </a:rPr>
              <a:t>4.</a:t>
            </a:r>
            <a:r>
              <a:rPr lang="lv-LV" b="1" noProof="1">
                <a:solidFill>
                  <a:srgbClr val="4C8264"/>
                </a:solidFill>
                <a:latin typeface="Arial" panose="020B0604020202020204" pitchFamily="34" charset="0"/>
                <a:cs typeface="Arial" panose="020B0604020202020204" pitchFamily="34" charset="0"/>
              </a:rPr>
              <a:t> Dažādu institūciju godīguma vērtējums</a:t>
            </a:r>
            <a:endParaRPr lang="en-GB" b="1" noProof="1">
              <a:solidFill>
                <a:srgbClr val="4C8264"/>
              </a:solidFill>
              <a:latin typeface="Arial" panose="020B0604020202020204" pitchFamily="34" charset="0"/>
              <a:cs typeface="Arial" panose="020B0604020202020204" pitchFamily="34" charset="0"/>
            </a:endParaRPr>
          </a:p>
          <a:p>
            <a:pPr algn="just"/>
            <a:r>
              <a:rPr lang="en-GB" b="1" noProof="1">
                <a:latin typeface="Arial" panose="020B0604020202020204" pitchFamily="34" charset="0"/>
                <a:cs typeface="Arial" panose="020B0604020202020204" pitchFamily="34" charset="0"/>
              </a:rPr>
              <a:t>4</a:t>
            </a:r>
            <a:r>
              <a:rPr lang="lv-LV" b="1" noProof="1">
                <a:latin typeface="Arial" panose="020B0604020202020204" pitchFamily="34" charset="0"/>
                <a:cs typeface="Arial" panose="020B0604020202020204" pitchFamily="34" charset="0"/>
              </a:rPr>
              <a:t>.1. Dažādu institūciju godīguma vērtējums</a:t>
            </a:r>
            <a:endParaRPr lang="en-GB" b="1" noProof="1">
              <a:latin typeface="Arial" panose="020B0604020202020204" pitchFamily="34" charset="0"/>
              <a:cs typeface="Arial" panose="020B0604020202020204" pitchFamily="34" charset="0"/>
            </a:endParaRPr>
          </a:p>
          <a:p>
            <a:pPr algn="just"/>
            <a:r>
              <a:rPr lang="lv-LV" noProof="1">
                <a:latin typeface="Arial" panose="020B0604020202020204" pitchFamily="34" charset="0"/>
                <a:cs typeface="Arial" panose="020B0604020202020204" pitchFamily="34" charset="0"/>
              </a:rPr>
              <a:t>Vērtējot dažādu institūciju</a:t>
            </a:r>
            <a:r>
              <a:rPr lang="en-GB" noProof="1">
                <a:latin typeface="Arial" panose="020B0604020202020204" pitchFamily="34" charset="0"/>
                <a:cs typeface="Arial" panose="020B0604020202020204" pitchFamily="34" charset="0"/>
              </a:rPr>
              <a:t>,</a:t>
            </a:r>
            <a:r>
              <a:rPr lang="lv-LV" noProof="1">
                <a:latin typeface="Arial" panose="020B0604020202020204" pitchFamily="34" charset="0"/>
                <a:cs typeface="Arial" panose="020B0604020202020204" pitchFamily="34" charset="0"/>
              </a:rPr>
              <a:t> valsts iestāžu</a:t>
            </a:r>
            <a:r>
              <a:rPr lang="en-GB" noProof="1">
                <a:latin typeface="Arial" panose="020B0604020202020204" pitchFamily="34" charset="0"/>
                <a:cs typeface="Arial" panose="020B0604020202020204" pitchFamily="34" charset="0"/>
              </a:rPr>
              <a:t>,</a:t>
            </a:r>
            <a:r>
              <a:rPr lang="lv-LV" noProof="1">
                <a:latin typeface="Arial" panose="020B0604020202020204" pitchFamily="34" charset="0"/>
                <a:cs typeface="Arial" panose="020B0604020202020204" pitchFamily="34" charset="0"/>
              </a:rPr>
              <a:t> uzņēmumu godīgumu korupcijas kontekstā, </a:t>
            </a:r>
            <a:r>
              <a:rPr lang="en-GB" noProof="1">
                <a:latin typeface="Arial" panose="020B0604020202020204" pitchFamily="34" charset="0"/>
                <a:cs typeface="Arial" panose="020B0604020202020204" pitchFamily="34" charset="0"/>
              </a:rPr>
              <a:t>uzņēmēji</a:t>
            </a:r>
            <a:r>
              <a:rPr lang="lv-LV" noProof="1">
                <a:latin typeface="Arial" panose="020B0604020202020204" pitchFamily="34" charset="0"/>
                <a:cs typeface="Arial" panose="020B0604020202020204" pitchFamily="34" charset="0"/>
              </a:rPr>
              <a:t> par visgodīgāko uzskata Valsts ugunsdzēsības un glābšanas dienestu (godīguma indekss </a:t>
            </a:r>
            <a:r>
              <a:rPr lang="en-GB" noProof="1">
                <a:latin typeface="Arial" panose="020B0604020202020204" pitchFamily="34" charset="0"/>
                <a:cs typeface="Arial" panose="020B0604020202020204" pitchFamily="34" charset="0"/>
              </a:rPr>
              <a:t>60</a:t>
            </a:r>
            <a:r>
              <a:rPr lang="lv-LV"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Uzņēmumu reģistru </a:t>
            </a:r>
            <a:r>
              <a:rPr lang="lv-LV" noProof="1">
                <a:latin typeface="Arial" panose="020B0604020202020204" pitchFamily="34" charset="0"/>
                <a:cs typeface="Arial" panose="020B0604020202020204" pitchFamily="34" charset="0"/>
              </a:rPr>
              <a:t>(</a:t>
            </a:r>
            <a:r>
              <a:rPr lang="en-GB" noProof="1">
                <a:latin typeface="Arial" panose="020B0604020202020204" pitchFamily="34" charset="0"/>
                <a:cs typeface="Arial" panose="020B0604020202020204" pitchFamily="34" charset="0"/>
              </a:rPr>
              <a:t>58</a:t>
            </a:r>
            <a:r>
              <a:rPr lang="lv-LV"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un Ceļu satiksmes drošības direkciju (52)</a:t>
            </a:r>
            <a:r>
              <a:rPr lang="lv-LV" noProof="1">
                <a:latin typeface="Arial" panose="020B0604020202020204" pitchFamily="34" charset="0"/>
                <a:cs typeface="Arial" panose="020B0604020202020204" pitchFamily="34" charset="0"/>
              </a:rPr>
              <a:t>.</a:t>
            </a:r>
            <a:r>
              <a:rPr lang="en-GB" noProof="1">
                <a:latin typeface="Arial" panose="020B0604020202020204" pitchFamily="34" charset="0"/>
                <a:cs typeface="Arial" panose="020B0604020202020204" pitchFamily="34" charset="0"/>
              </a:rPr>
              <a:t> Tālāk seko</a:t>
            </a:r>
            <a:r>
              <a:rPr lang="lv-LV"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Valsts sociālās apdrošināšanas aģentūra (51) un Pilsonības un migrācijas lietu pārvalde (48).</a:t>
            </a:r>
            <a:endParaRPr lang="lv-LV" noProof="1">
              <a:latin typeface="Arial" panose="020B0604020202020204" pitchFamily="34" charset="0"/>
              <a:cs typeface="Arial" panose="020B0604020202020204" pitchFamily="34" charset="0"/>
            </a:endParaRPr>
          </a:p>
          <a:p>
            <a:pPr algn="just"/>
            <a:r>
              <a:rPr lang="en-GB" noProof="1">
                <a:latin typeface="Arial" panose="020B0604020202020204" pitchFamily="34" charset="0"/>
                <a:cs typeface="Arial" panose="020B0604020202020204" pitchFamily="34" charset="0"/>
              </a:rPr>
              <a:t>Negatīvs godīguma indekss ir pašvaldību kapitālsabiedrībām (-0,02), Latvijas valdībai (-10), parlamentam (-14) un politiskajām partijām (-36).</a:t>
            </a:r>
          </a:p>
          <a:p>
            <a:pPr algn="just"/>
            <a:r>
              <a:rPr lang="en-GB" noProof="1">
                <a:latin typeface="Arial" panose="020B0604020202020204" pitchFamily="34" charset="0"/>
                <a:cs typeface="Arial" panose="020B0604020202020204" pitchFamily="34" charset="0"/>
              </a:rPr>
              <a:t>Salīdzinot godīguma indeksa rādītājus ar iepriekšējo gadu rezultātiem, </a:t>
            </a:r>
            <a:br>
              <a:rPr lang="en-GB" noProof="1">
                <a:latin typeface="Arial" panose="020B0604020202020204" pitchFamily="34" charset="0"/>
                <a:cs typeface="Arial" panose="020B0604020202020204" pitchFamily="34" charset="0"/>
              </a:rPr>
            </a:br>
            <a:r>
              <a:rPr lang="en-GB" noProof="1">
                <a:latin typeface="Arial" panose="020B0604020202020204" pitchFamily="34" charset="0"/>
                <a:cs typeface="Arial" panose="020B0604020202020204" pitchFamily="34" charset="0"/>
              </a:rPr>
              <a:t>Valsts ugunsdzēsības un glābšanas dienesta godīguma vērtējums ir samazinājies, neraugoties uz augstākās pozīcijas saglabāšanu (no 80 2024. gadā līdz 60 2025. gadā. Lielākās pozitīvās izmaiņas ir Iepirkumu uzraudzības biroja (no -0,3 2024. gadā līdz 21 2025. gadā), Konkurences padomes (no 10 2024. gadā līdz 27 2025. gadā) un Valsts kontroles (no 24 2024. gadā līdz 39 2025. gadā) godīguma novērtējumā.</a:t>
            </a:r>
            <a:endParaRPr lang="lv-LV" noProof="1">
              <a:latin typeface="Arial" panose="020B0604020202020204" pitchFamily="34" charset="0"/>
              <a:cs typeface="Arial" panose="020B0604020202020204" pitchFamily="34" charset="0"/>
            </a:endParaRPr>
          </a:p>
          <a:p>
            <a:pPr algn="just"/>
            <a:endParaRPr lang="lv-LV" noProof="1">
              <a:latin typeface="Arial" panose="020B0604020202020204" pitchFamily="34" charset="0"/>
              <a:cs typeface="Arial" panose="020B0604020202020204" pitchFamily="34" charset="0"/>
            </a:endParaRPr>
          </a:p>
          <a:p>
            <a:pPr algn="just"/>
            <a:r>
              <a:rPr lang="en-GB" b="1" noProof="1">
                <a:latin typeface="Arial" panose="020B0604020202020204" pitchFamily="34" charset="0"/>
                <a:cs typeface="Arial" panose="020B0604020202020204" pitchFamily="34" charset="0"/>
              </a:rPr>
              <a:t>4</a:t>
            </a:r>
            <a:r>
              <a:rPr lang="lv-LV" b="1" noProof="1">
                <a:latin typeface="Arial" panose="020B0604020202020204" pitchFamily="34" charset="0"/>
                <a:cs typeface="Arial" panose="020B0604020202020204" pitchFamily="34" charset="0"/>
              </a:rPr>
              <a:t>.</a:t>
            </a:r>
            <a:r>
              <a:rPr lang="en-GB" b="1" noProof="1">
                <a:latin typeface="Arial" panose="020B0604020202020204" pitchFamily="34" charset="0"/>
                <a:cs typeface="Arial" panose="020B0604020202020204" pitchFamily="34" charset="0"/>
              </a:rPr>
              <a:t>2</a:t>
            </a:r>
            <a:r>
              <a:rPr lang="lv-LV" b="1" noProof="1">
                <a:latin typeface="Arial" panose="020B0604020202020204" pitchFamily="34" charset="0"/>
                <a:cs typeface="Arial" panose="020B0604020202020204" pitchFamily="34" charset="0"/>
              </a:rPr>
              <a:t>. KNAB godīguma vērtējums</a:t>
            </a:r>
            <a:endParaRPr lang="en-GB" b="1" noProof="1">
              <a:latin typeface="Arial" panose="020B0604020202020204" pitchFamily="34" charset="0"/>
              <a:cs typeface="Arial" panose="020B0604020202020204" pitchFamily="34" charset="0"/>
            </a:endParaRPr>
          </a:p>
          <a:p>
            <a:pPr algn="just"/>
            <a:r>
              <a:rPr lang="lv-LV" noProof="1">
                <a:latin typeface="Arial" panose="020B0604020202020204" pitchFamily="34" charset="0"/>
                <a:cs typeface="Arial" panose="020B0604020202020204" pitchFamily="34" charset="0"/>
              </a:rPr>
              <a:t>KNAB godīguma indekss ir </a:t>
            </a:r>
            <a:r>
              <a:rPr lang="en-GB" noProof="1">
                <a:latin typeface="Arial" panose="020B0604020202020204" pitchFamily="34" charset="0"/>
                <a:cs typeface="Arial" panose="020B0604020202020204" pitchFamily="34" charset="0"/>
              </a:rPr>
              <a:t>22;</a:t>
            </a:r>
            <a:r>
              <a:rPr lang="lv-LV"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kopumā 50% aptaujāto uzņēmēju to vērtē kā kopumā godīgu (ļoti godīgi jeb vērtējums "5" — 20%; vērtējums "4" — 30%). KNAB kā kopumā negodīgu vērtē 19% aptaujāto (negodīgi jeb "1" — 7%; vērtējums "2" — 12%). </a:t>
            </a:r>
            <a:r>
              <a:rPr lang="lv-LV" noProof="1">
                <a:latin typeface="Arial" panose="020B0604020202020204" pitchFamily="34" charset="0"/>
                <a:cs typeface="Arial" panose="020B0604020202020204" pitchFamily="34" charset="0"/>
              </a:rPr>
              <a:t>Gandrīz treš</a:t>
            </a:r>
            <a:r>
              <a:rPr lang="en-GB" noProof="1">
                <a:latin typeface="Arial" panose="020B0604020202020204" pitchFamily="34" charset="0"/>
                <a:cs typeface="Arial" panose="020B0604020202020204" pitchFamily="34" charset="0"/>
              </a:rPr>
              <a:t>ā daļa</a:t>
            </a:r>
            <a:r>
              <a:rPr lang="lv-LV" noProof="1">
                <a:latin typeface="Arial" panose="020B0604020202020204" pitchFamily="34" charset="0"/>
                <a:cs typeface="Arial" panose="020B0604020202020204" pitchFamily="34" charset="0"/>
              </a:rPr>
              <a:t> </a:t>
            </a:r>
            <a:r>
              <a:rPr lang="en-GB" noProof="1">
                <a:latin typeface="Arial" panose="020B0604020202020204" pitchFamily="34" charset="0"/>
                <a:cs typeface="Arial" panose="020B0604020202020204" pitchFamily="34" charset="0"/>
              </a:rPr>
              <a:t>respondent</a:t>
            </a:r>
            <a:r>
              <a:rPr lang="lv-LV" noProof="1">
                <a:latin typeface="Arial" panose="020B0604020202020204" pitchFamily="34" charset="0"/>
                <a:cs typeface="Arial" panose="020B0604020202020204" pitchFamily="34" charset="0"/>
              </a:rPr>
              <a:t>u (31%) </a:t>
            </a:r>
            <a:r>
              <a:rPr lang="en-GB" noProof="1">
                <a:latin typeface="Arial" panose="020B0604020202020204" pitchFamily="34" charset="0"/>
                <a:cs typeface="Arial" panose="020B0604020202020204" pitchFamily="34" charset="0"/>
              </a:rPr>
              <a:t>snieguši neitrālu vērtējumu "3"</a:t>
            </a:r>
            <a:r>
              <a:rPr lang="lv-LV" noProof="1">
                <a:latin typeface="Arial" panose="020B0604020202020204" pitchFamily="34" charset="0"/>
                <a:cs typeface="Arial" panose="020B0604020202020204" pitchFamily="34" charset="0"/>
              </a:rPr>
              <a:t>.</a:t>
            </a:r>
          </a:p>
          <a:p>
            <a:pPr algn="just"/>
            <a:r>
              <a:rPr lang="lv-LV" noProof="1">
                <a:latin typeface="Arial" panose="020B0604020202020204" pitchFamily="34" charset="0"/>
                <a:cs typeface="Arial" panose="020B0604020202020204" pitchFamily="34" charset="0"/>
              </a:rPr>
              <a:t>Salīdzinot </a:t>
            </a:r>
            <a:r>
              <a:rPr lang="en-GB" noProof="1">
                <a:latin typeface="Arial" panose="020B0604020202020204" pitchFamily="34" charset="0"/>
                <a:cs typeface="Arial" panose="020B0604020202020204" pitchFamily="34" charset="0"/>
              </a:rPr>
              <a:t>KNAB </a:t>
            </a:r>
            <a:r>
              <a:rPr lang="lv-LV" noProof="1">
                <a:latin typeface="Arial" panose="020B0604020202020204" pitchFamily="34" charset="0"/>
                <a:cs typeface="Arial" panose="020B0604020202020204" pitchFamily="34" charset="0"/>
              </a:rPr>
              <a:t>godīguma indeksu ar iepriekšējo gadu rezultātiem, </a:t>
            </a:r>
            <a:r>
              <a:rPr lang="en-GB" noProof="1">
                <a:latin typeface="Arial" panose="020B0604020202020204" pitchFamily="34" charset="0"/>
                <a:cs typeface="Arial" panose="020B0604020202020204" pitchFamily="34" charset="0"/>
              </a:rPr>
              <a:t>tas kopš 2022. gada ir uzlabojies par 14 procentpunktiem (par 8 procentpunktiem kopš 2024. gada) un atgriezies apmēram 2021. gada līmenī.</a:t>
            </a:r>
            <a:endParaRPr lang="lv-LV" noProof="1">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99D952AC-7322-6A3D-A300-259AC6F80D18}"/>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Galvenie secinājumi (3)</a:t>
            </a:r>
          </a:p>
        </p:txBody>
      </p:sp>
      <p:sp>
        <p:nvSpPr>
          <p:cNvPr id="3" name="TextBox 2">
            <a:extLst>
              <a:ext uri="{FF2B5EF4-FFF2-40B4-BE49-F238E27FC236}">
                <a16:creationId xmlns:a16="http://schemas.microsoft.com/office/drawing/2014/main" id="{0CE208E5-AF24-A188-202C-1F9750AB98C9}"/>
              </a:ext>
            </a:extLst>
          </p:cNvPr>
          <p:cNvSpPr txBox="1">
            <a:spLocks noChangeArrowheads="1"/>
          </p:cNvSpPr>
          <p:nvPr/>
        </p:nvSpPr>
        <p:spPr bwMode="auto">
          <a:xfrm>
            <a:off x="25401" y="6611938"/>
            <a:ext cx="13440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Narrow" panose="020B0606020202030204" pitchFamily="34" charset="0"/>
              </a:defRPr>
            </a:lvl1pPr>
            <a:lvl2pPr marL="742950" indent="-285750">
              <a:defRPr sz="1200">
                <a:solidFill>
                  <a:schemeClr val="tx1"/>
                </a:solidFill>
                <a:latin typeface="Arial Narrow" panose="020B0606020202030204" pitchFamily="34" charset="0"/>
              </a:defRPr>
            </a:lvl2pPr>
            <a:lvl3pPr marL="1143000" indent="-228600">
              <a:defRPr sz="1200">
                <a:solidFill>
                  <a:schemeClr val="tx1"/>
                </a:solidFill>
                <a:latin typeface="Arial Narrow" panose="020B0606020202030204" pitchFamily="34" charset="0"/>
              </a:defRPr>
            </a:lvl3pPr>
            <a:lvl4pPr marL="1600200" indent="-228600">
              <a:defRPr sz="1200">
                <a:solidFill>
                  <a:schemeClr val="tx1"/>
                </a:solidFill>
                <a:latin typeface="Arial Narrow" panose="020B0606020202030204" pitchFamily="34" charset="0"/>
              </a:defRPr>
            </a:lvl4pPr>
            <a:lvl5pPr marL="2057400" indent="-228600">
              <a:defRPr sz="1200">
                <a:solidFill>
                  <a:schemeClr val="tx1"/>
                </a:solidFill>
                <a:latin typeface="Arial Narrow" panose="020B0606020202030204" pitchFamily="34" charset="0"/>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defRPr>
            </a:lvl9pPr>
          </a:lstStyle>
          <a:p>
            <a:pPr>
              <a:defRPr/>
            </a:pPr>
            <a:fld id="{547CCE93-22B2-4884-9FF8-4ED2DCCF0107}" type="slidenum">
              <a:rPr lang="en-GB" altLang="en-US" sz="1000" smtClean="0"/>
              <a:pPr>
                <a:defRPr/>
              </a:pPr>
              <a:t>57</a:t>
            </a:fld>
            <a:endParaRPr lang="en-GB" altLang="en-US" sz="1200" dirty="0"/>
          </a:p>
        </p:txBody>
      </p:sp>
    </p:spTree>
    <p:extLst>
      <p:ext uri="{BB962C8B-B14F-4D97-AF65-F5344CB8AC3E}">
        <p14:creationId xmlns:p14="http://schemas.microsoft.com/office/powerpoint/2010/main" val="2117795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0" y="2079625"/>
            <a:ext cx="2178050" cy="481013"/>
          </a:xfrm>
          <a:extLst>
            <a:ext uri="{909E8E84-426E-40DD-AFC4-6F175D3DCCD1}">
              <a14:hiddenFill xmlns:a14="http://schemas.microsoft.com/office/drawing/2010/main">
                <a:solidFill>
                  <a:srgbClr val="303D31"/>
                </a:solidFill>
              </a14:hiddenFill>
            </a:ext>
          </a:extLst>
        </p:spPr>
        <p:txBody>
          <a:bodyPr wrap="none" anchorCtr="1">
            <a:spAutoFit/>
          </a:bodyPr>
          <a:lstStyle/>
          <a:p>
            <a:pPr eaLnBrk="1" hangingPunct="1"/>
            <a:r>
              <a:rPr lang="lv-LV" altLang="lv-LV" sz="2800" b="1" dirty="0">
                <a:solidFill>
                  <a:schemeClr val="bg1"/>
                </a:solidFill>
                <a:latin typeface="Arial Narrow" panose="020B0606020202030204" pitchFamily="34" charset="0"/>
              </a:rPr>
              <a:t>Kopsavilkums</a:t>
            </a:r>
            <a:endParaRPr lang="en-US" altLang="lv-LV" sz="2800" b="1" dirty="0">
              <a:solidFill>
                <a:schemeClr val="bg1"/>
              </a:solidFill>
              <a:latin typeface="Arial Narrow" panose="020B0606020202030204" pitchFamily="34" charset="0"/>
            </a:endParaRPr>
          </a:p>
        </p:txBody>
      </p:sp>
      <p:sp>
        <p:nvSpPr>
          <p:cNvPr id="21507" name="Text Box 3"/>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
        <p:nvSpPr>
          <p:cNvPr id="21508" name="TextBox 1"/>
          <p:cNvSpPr txBox="1">
            <a:spLocks noChangeArrowheads="1"/>
          </p:cNvSpPr>
          <p:nvPr/>
        </p:nvSpPr>
        <p:spPr bwMode="auto">
          <a:xfrm>
            <a:off x="4007644" y="2713911"/>
            <a:ext cx="4032250" cy="715089"/>
          </a:xfrm>
          <a:prstGeom prst="roundRect">
            <a:avLst/>
          </a:prstGeom>
          <a:noFill/>
          <a:ln w="19050">
            <a:solidFill>
              <a:srgbClr val="4C8264"/>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a:solidFill>
                  <a:srgbClr val="4C8264"/>
                </a:solidFill>
                <a:latin typeface="Arial" panose="020B0604020202020204" pitchFamily="34" charset="0"/>
                <a:cs typeface="Arial" panose="020B0604020202020204" pitchFamily="34" charset="0"/>
              </a:rPr>
              <a:t>Rezultāti</a:t>
            </a:r>
            <a:endParaRPr lang="lv-LV" altLang="en-US" sz="2400" b="1" noProof="1">
              <a:solidFill>
                <a:srgbClr val="4C8264"/>
              </a:solidFill>
              <a:latin typeface="Arial" panose="020B0604020202020204" pitchFamily="34"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2139561" y="2545354"/>
            <a:ext cx="7768473" cy="623149"/>
          </a:xfrm>
          <a:prstGeom prst="roundRect">
            <a:avLst/>
          </a:prstGeom>
          <a:ln w="19050">
            <a:solidFill>
              <a:srgbClr val="4C8264"/>
            </a:solidFill>
          </a:ln>
          <a:extLst>
            <a:ext uri="{909E8E84-426E-40DD-AFC4-6F175D3DCCD1}">
              <a14:hiddenFill xmlns:a14="http://schemas.microsoft.com/office/drawing/2010/main">
                <a:solidFill>
                  <a:srgbClr val="303D31"/>
                </a:solidFill>
              </a14:hiddenFill>
            </a:ext>
          </a:extLst>
        </p:spPr>
        <p:txBody>
          <a:bodyPr wrap="none" anchorCtr="1">
            <a:spAutoFit/>
          </a:bodyPr>
          <a:lstStyle/>
          <a:p>
            <a:pPr algn="ctr" eaLnBrk="1" hangingPunct="1"/>
            <a:r>
              <a:rPr lang="lv-LV" altLang="lv-LV" sz="3400" b="1" noProof="1">
                <a:solidFill>
                  <a:srgbClr val="4C8264"/>
                </a:solidFill>
                <a:latin typeface="Arial" panose="020B0604020202020204" pitchFamily="34" charset="0"/>
                <a:cs typeface="Arial" panose="020B0604020202020204" pitchFamily="34" charset="0"/>
              </a:rPr>
              <a:t>1. Personīgā saskarsme ar korupciju</a:t>
            </a:r>
          </a:p>
        </p:txBody>
      </p:sp>
      <p:sp>
        <p:nvSpPr>
          <p:cNvPr id="33795" name="Text Box 3"/>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Tree>
    <p:extLst>
      <p:ext uri="{BB962C8B-B14F-4D97-AF65-F5344CB8AC3E}">
        <p14:creationId xmlns:p14="http://schemas.microsoft.com/office/powerpoint/2010/main" val="360876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38A0-EED9-098D-3936-5A06B3567A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97172E9-B64F-8B1D-6415-396243F6AC27}"/>
              </a:ext>
            </a:extLst>
          </p:cNvPr>
          <p:cNvSpPr txBox="1"/>
          <p:nvPr/>
        </p:nvSpPr>
        <p:spPr>
          <a:xfrm>
            <a:off x="696000" y="828598"/>
            <a:ext cx="5400000" cy="5447645"/>
          </a:xfrm>
          <a:prstGeom prst="rect">
            <a:avLst/>
          </a:prstGeom>
          <a:noFill/>
        </p:spPr>
        <p:txBody>
          <a:bodyPr wrap="square" rtlCol="0">
            <a:spAutoFit/>
          </a:bodyPr>
          <a:lstStyle/>
          <a:p>
            <a:pPr algn="just"/>
            <a:r>
              <a:rPr lang="lv-LV" b="1" dirty="0">
                <a:solidFill>
                  <a:srgbClr val="0F552E"/>
                </a:solidFill>
                <a:latin typeface="Arial" panose="020B0604020202020204" pitchFamily="34" charset="0"/>
                <a:cs typeface="Arial" panose="020B0604020202020204" pitchFamily="34" charset="0"/>
              </a:rPr>
              <a:t>1. Personīgā saskarsme ar korupciju</a:t>
            </a:r>
          </a:p>
          <a:p>
            <a:pPr algn="just"/>
            <a:endParaRPr lang="lv-LV" b="1" dirty="0">
              <a:latin typeface="Arial" panose="020B0604020202020204" pitchFamily="34" charset="0"/>
              <a:cs typeface="Arial" panose="020B0604020202020204" pitchFamily="34" charset="0"/>
            </a:endParaRPr>
          </a:p>
          <a:p>
            <a:pPr algn="just"/>
            <a:r>
              <a:rPr lang="lv-LV" b="1" noProof="1">
                <a:latin typeface="Arial" panose="020B0604020202020204" pitchFamily="34" charset="0"/>
                <a:cs typeface="Arial" panose="020B0604020202020204" pitchFamily="34" charset="0"/>
              </a:rPr>
              <a:t>1.1. Dažādu jautājumu risināšana pēdējo 2 gadu laikā</a:t>
            </a:r>
          </a:p>
          <a:p>
            <a:pPr algn="just"/>
            <a:r>
              <a:rPr lang="lv-LV" noProof="1">
                <a:latin typeface="Arial" panose="020B0604020202020204" pitchFamily="34" charset="0"/>
                <a:cs typeface="Arial" panose="020B0604020202020204" pitchFamily="34" charset="0"/>
              </a:rPr>
              <a:t>2025. gada iedzīvotāju aptaujā lielākais respondentu īpatsvars (84%) norādījuši, ka pēdējo 2 gadu laikā ir saskārušies ar veselības aprūpes saņemšanu, autotransporta reģistrāciju vai tehnisko apskati (62%) un nodokļu administrēšanu (deklarāciju iesniegšanu, auditiem, jautājumu kārtošanu VID) (60%). Pārējie jautājumi minēti salīdzinoši retāk. </a:t>
            </a:r>
          </a:p>
          <a:p>
            <a:pPr algn="just"/>
            <a:r>
              <a:rPr lang="lv-LV" noProof="1">
                <a:latin typeface="Arial" panose="020B0604020202020204" pitchFamily="34" charset="0"/>
                <a:cs typeface="Arial" panose="020B0604020202020204" pitchFamily="34" charset="0"/>
              </a:rPr>
              <a:t>Salīdzinot ar 2024. gada aptaujas rezultātiem, par 19 procentpunktiem mazinājies respondentu īpatsvars, kuri pēdējo divu gadu laikā saskārušies ar nodokļu administrēšanas jautājumiem, par 22 procentpunktiem mazāks respondentu īpatsvars saskārušies ar pases apmaiņu vai iegūšanu, uzturēšanās atļauju vai izsaukumu kārtošanu. Par 8 procentpunktiem mazāks respondentu īpatsvars saskārušies ar lietu kārtošanu pašvaldībās. </a:t>
            </a:r>
          </a:p>
          <a:p>
            <a:pPr algn="just"/>
            <a:endParaRPr lang="lv-LV" dirty="0">
              <a:latin typeface="Arial" panose="020B0604020202020204" pitchFamily="34" charset="0"/>
              <a:cs typeface="Arial" panose="020B0604020202020204" pitchFamily="34" charset="0"/>
            </a:endParaRPr>
          </a:p>
          <a:p>
            <a:pPr algn="just"/>
            <a:r>
              <a:rPr lang="lv-LV" b="1" dirty="0">
                <a:latin typeface="Arial" panose="020B0604020202020204" pitchFamily="34" charset="0"/>
                <a:cs typeface="Arial" panose="020B0604020202020204" pitchFamily="34" charset="0"/>
              </a:rPr>
              <a:t>1.2. Dažādu neoficiālu risinājumu izmantošana jautājumu kārtošanā</a:t>
            </a:r>
          </a:p>
          <a:p>
            <a:pPr algn="just"/>
            <a:r>
              <a:rPr lang="lv-LV" dirty="0">
                <a:latin typeface="Arial" panose="020B0604020202020204" pitchFamily="34" charset="0"/>
                <a:cs typeface="Arial" panose="020B0604020202020204" pitchFamily="34" charset="0"/>
              </a:rPr>
              <a:t>Visbiežāk neoficiālus risinājumus respondenti izmantojuši, saskaroties ar darbā iekārtošanu valsts vai pašvaldības iestādēs: 22% no šiem respondentiem norādījuši, ka vajadzējis izmantot sakarus (draugus, paziņas u. tml.), 3% - ka bija nepieciešamas vērtīgas dāvanas, piemēram, dāvanu kartes, preces, produkti, pakalpojumi, 2% norādījuši, ka bija nepieciešami neoficiāli maksājumi (EUR 7 un vairāk), un 1% - ka bija nepieciešamas nelielas (simboliskas) dāvanas, piemēram, ziedi, suvenīri. </a:t>
            </a:r>
          </a:p>
          <a:p>
            <a:pPr algn="just"/>
            <a:r>
              <a:rPr lang="lv-LV" dirty="0">
                <a:latin typeface="Arial" panose="020B0604020202020204" pitchFamily="34" charset="0"/>
                <a:cs typeface="Arial" panose="020B0604020202020204" pitchFamily="34" charset="0"/>
              </a:rPr>
              <a:t>Salīdzinoši bieži neoficiālus risinājumus respondenti izmantojuši arī saskaroties ar veselības aprūpes saņemšanu: 16% no šiem respondentiem vajadzējis izmantot sakarus, 5% bija nepieciešamas nelielas dāvanas, 4% bija nepieciešami neoficiāli maksājumi (EUR 7 un vairāk), 3% bija nepieciešamas vērtīgas dāvanas, un 1% bija nepieciešami neoficiāli maksājumi (līdz 7 EUR). </a:t>
            </a:r>
          </a:p>
        </p:txBody>
      </p:sp>
      <p:sp>
        <p:nvSpPr>
          <p:cNvPr id="5" name="TextBox 4">
            <a:extLst>
              <a:ext uri="{FF2B5EF4-FFF2-40B4-BE49-F238E27FC236}">
                <a16:creationId xmlns:a16="http://schemas.microsoft.com/office/drawing/2014/main" id="{5132D2FB-676C-8E81-B15D-401790EEA67A}"/>
              </a:ext>
            </a:extLst>
          </p:cNvPr>
          <p:cNvSpPr txBox="1"/>
          <p:nvPr/>
        </p:nvSpPr>
        <p:spPr>
          <a:xfrm>
            <a:off x="6200566" y="824684"/>
            <a:ext cx="5400000" cy="5262979"/>
          </a:xfrm>
          <a:prstGeom prst="rect">
            <a:avLst/>
          </a:prstGeom>
          <a:noFill/>
        </p:spPr>
        <p:txBody>
          <a:bodyPr wrap="square" rtlCol="0">
            <a:spAutoFit/>
          </a:bodyPr>
          <a:lstStyle/>
          <a:p>
            <a:pPr algn="just"/>
            <a:r>
              <a:rPr lang="lv-LV" noProof="1">
                <a:latin typeface="Arial" panose="020B0604020202020204" pitchFamily="34" charset="0"/>
                <a:cs typeface="Arial" panose="020B0604020202020204" pitchFamily="34" charset="0"/>
              </a:rPr>
              <a:t>Kopumā visos norādītājos jautājumos kāda daļa no respondentiem norādījuši, ka bija jāizmanto neoficiāli risinājumi attiecīgā jautājuma kārtošanā, tomēr jāmin, ka tādos jautājumos kā pases apmaiņa vai iegūšana, uzturēšanās atļauju, izsaukumu kārtošana un autotransporta reģistrācija vai tehniskā apskate (CSDD) 97% respondentu, kas saskārušies ar kādu no šiem jautājumiem, lietu nokārtojuši bez kādiem neoficiāliem maksājumiem, dāvanām vai sakariem. </a:t>
            </a:r>
          </a:p>
          <a:p>
            <a:pPr algn="just"/>
            <a:r>
              <a:rPr lang="lv-LV" noProof="1">
                <a:latin typeface="Arial" panose="020B0604020202020204" pitchFamily="34" charset="0"/>
                <a:cs typeface="Arial" panose="020B0604020202020204" pitchFamily="34" charset="0"/>
              </a:rPr>
              <a:t>Salīdzinot ar 2024. gada aptaujas rezultātiem, visu jautājumu kārtošanā palielinājies to respondentu īpatsvars, kuri izmantojuši neoficiālus risinājumus, lai attiecīgos jautājumus nokārtotu, piemēram, jautājumos, kas saistīti ar darbā iekārtošanos valsts vai pašvaldības iestādēs šādu respondentu īpatsvars palielinājies par 13 procentpunktiem (12% 2024. gadā, 25% 2025. gadā), veselības aprūpes saņemšanā par 10 procentpunktiem (13% 2024. gadā, 23% 2025. gadā), nekustamā īpašuma lietu kārtošanā – par 10 procentpunktiem (7% 2024. gadā, 17% 2025. gadā), lietu kārtošanā pašvaldībās – par 9 procentpunktiem (7% 2024. gadā un 16% 2025. gadā). Pārējo jautājumu kārtošanā respondentu īpatsvars, kuri izmantojuši neoficiālus risinājumus, pieaudzis mērenāk.</a:t>
            </a:r>
          </a:p>
          <a:p>
            <a:pPr algn="just"/>
            <a:r>
              <a:rPr lang="lv-LV" noProof="1">
                <a:latin typeface="Arial" panose="020B0604020202020204" pitchFamily="34" charset="0"/>
                <a:cs typeface="Arial" panose="020B0604020202020204" pitchFamily="34" charset="0"/>
              </a:rPr>
              <a:t>Analizējot datus pēc konkrētā neoficiālā risinājuma veida, novērojama biežāka neoficiālo risinājumu izmantošana nekā 2024. gadā. Vislielākais respondentu īpatsvars (22%) norādījuši, ka vajadzējis izmantot sakarus (par 10 procentpunktiem vairāk nekā pērn). Pārējos neoficiālos risinājumus kopumā izmantojuši mazāk respondentu, un īpatsvara pieaugums attiecībā pret ieprekšējo gadu ir mērenāks. </a:t>
            </a:r>
          </a:p>
          <a:p>
            <a:pPr algn="just"/>
            <a:r>
              <a:rPr lang="lv-LV" noProof="1">
                <a:latin typeface="Arial" panose="020B0604020202020204" pitchFamily="34" charset="0"/>
                <a:cs typeface="Arial" panose="020B0604020202020204" pitchFamily="34" charset="0"/>
              </a:rPr>
              <a:t>Kopumā, salīdzinot ar iepriekšējā gada rezultātiem, par 11 procentpunktiem palielinājies respondentu īpatsvars, kuri veikuši kādus neoficiālus maksājumus, devuši dāvanas vai izmantojuši sakarus, risinot kādu no jautājumiem, šogad sasniedzot vēsturiski lielāko rādītāju – 28%. </a:t>
            </a:r>
          </a:p>
        </p:txBody>
      </p:sp>
      <p:sp>
        <p:nvSpPr>
          <p:cNvPr id="7" name="Rectangle 2">
            <a:extLst>
              <a:ext uri="{FF2B5EF4-FFF2-40B4-BE49-F238E27FC236}">
                <a16:creationId xmlns:a16="http://schemas.microsoft.com/office/drawing/2014/main" id="{A5E9E4F1-46ED-324A-AD36-788955DA38DC}"/>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Galvenie secinājumi (1)</a:t>
            </a:r>
          </a:p>
        </p:txBody>
      </p:sp>
    </p:spTree>
    <p:extLst>
      <p:ext uri="{BB962C8B-B14F-4D97-AF65-F5344CB8AC3E}">
        <p14:creationId xmlns:p14="http://schemas.microsoft.com/office/powerpoint/2010/main" val="19327125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rrowheads="1"/>
          </p:cNvSpPr>
          <p:nvPr>
            <p:ph type="title" idx="4294967295"/>
          </p:nvPr>
        </p:nvSpPr>
        <p:spPr>
          <a:xfrm>
            <a:off x="715617" y="27759"/>
            <a:ext cx="9340823" cy="796925"/>
          </a:xfrm>
        </p:spPr>
        <p:txBody>
          <a:bodyPr>
            <a:normAutofit/>
          </a:bodyPr>
          <a:lstStyle/>
          <a:p>
            <a:pPr eaLnBrk="1" hangingPunct="1">
              <a:lnSpc>
                <a:spcPct val="80000"/>
              </a:lnSpc>
            </a:pPr>
            <a:r>
              <a:rPr lang="lv-LV" altLang="lv-LV" sz="2400" b="1" noProof="1">
                <a:solidFill>
                  <a:srgbClr val="4C8264"/>
                </a:solidFill>
                <a:latin typeface="Arial" panose="020B0604020202020204" pitchFamily="34" charset="0"/>
                <a:cs typeface="Arial" panose="020B0604020202020204" pitchFamily="34" charset="0"/>
              </a:rPr>
              <a:t>1.1. Saskarsme ar valsts un pašvaldību institūcijām, dažādu jautājumu kārtošanas pieredze</a:t>
            </a:r>
          </a:p>
        </p:txBody>
      </p:sp>
      <p:sp>
        <p:nvSpPr>
          <p:cNvPr id="60420" name="Text Box 9"/>
          <p:cNvSpPr txBox="1">
            <a:spLocks noChangeArrowheads="1"/>
          </p:cNvSpPr>
          <p:nvPr/>
        </p:nvSpPr>
        <p:spPr bwMode="auto">
          <a:xfrm>
            <a:off x="715616" y="695056"/>
            <a:ext cx="96577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a:t>
            </a:r>
            <a:r>
              <a:rPr lang="en-GB" sz="1300" i="1" noProof="1">
                <a:latin typeface="Arial" panose="020B0604020202020204" pitchFamily="34" charset="0"/>
                <a:cs typeface="Arial" panose="020B0604020202020204" pitchFamily="34" charset="0"/>
              </a:rPr>
              <a:t>7</a:t>
            </a:r>
            <a:r>
              <a:rPr lang="lv-LV" sz="1300" i="1" noProof="1">
                <a:latin typeface="Arial" panose="020B0604020202020204" pitchFamily="34" charset="0"/>
                <a:cs typeface="Arial" panose="020B0604020202020204" pitchFamily="34" charset="0"/>
              </a:rPr>
              <a:t>. Cik bieži Jums kā sava uzņēmuma pārstāvim pēdējo divu gadu laikā caurmērā ir iznācis kontaktēties ar valsts institūcijām?</a:t>
            </a:r>
          </a:p>
        </p:txBody>
      </p:sp>
      <p:graphicFrame>
        <p:nvGraphicFramePr>
          <p:cNvPr id="6" name="Chart 5">
            <a:extLst>
              <a:ext uri="{FF2B5EF4-FFF2-40B4-BE49-F238E27FC236}">
                <a16:creationId xmlns:a16="http://schemas.microsoft.com/office/drawing/2014/main" id="{75083E5B-1AEF-4885-96C7-6651898336FF}"/>
              </a:ext>
            </a:extLst>
          </p:cNvPr>
          <p:cNvGraphicFramePr>
            <a:graphicFrameLocks/>
          </p:cNvGraphicFramePr>
          <p:nvPr/>
        </p:nvGraphicFramePr>
        <p:xfrm>
          <a:off x="2479040" y="1625600"/>
          <a:ext cx="7590790" cy="37185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0">
            <a:extLst>
              <a:ext uri="{FF2B5EF4-FFF2-40B4-BE49-F238E27FC236}">
                <a16:creationId xmlns:a16="http://schemas.microsoft.com/office/drawing/2014/main" id="{5E2960F1-FB8A-5F63-81B2-11107B102094}"/>
              </a:ext>
            </a:extLst>
          </p:cNvPr>
          <p:cNvSpPr txBox="1">
            <a:spLocks noChangeArrowheads="1"/>
          </p:cNvSpPr>
          <p:nvPr/>
        </p:nvSpPr>
        <p:spPr bwMode="auto">
          <a:xfrm>
            <a:off x="4350000" y="5998003"/>
            <a:ext cx="349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
        <p:nvSpPr>
          <p:cNvPr id="8" name="Text Box 10">
            <a:extLst>
              <a:ext uri="{FF2B5EF4-FFF2-40B4-BE49-F238E27FC236}">
                <a16:creationId xmlns:a16="http://schemas.microsoft.com/office/drawing/2014/main" id="{8AFF06BE-0B15-0DE8-A683-B3BE42E78CD8}"/>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a:t>
            </a:r>
            <a:r>
              <a:rPr lang="en-GB" altLang="lv-LV" sz="1400" b="1" noProof="1">
                <a:solidFill>
                  <a:srgbClr val="4C8264"/>
                </a:solidFill>
                <a:latin typeface="Arial" panose="020B0604020202020204" pitchFamily="34" charset="0"/>
                <a:cs typeface="Arial" panose="020B0604020202020204" pitchFamily="34" charset="0"/>
              </a:rPr>
              <a:t>.–</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11174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F5E6A-2C80-CB47-0530-5017DC15B873}"/>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EE0712E1-12FA-B305-02F1-949DEA4E3B9D}"/>
              </a:ext>
            </a:extLst>
          </p:cNvPr>
          <p:cNvSpPr>
            <a:spLocks noGrp="1" noRot="1" noChangeArrowheads="1"/>
          </p:cNvSpPr>
          <p:nvPr>
            <p:ph type="title" idx="4294967295"/>
          </p:nvPr>
        </p:nvSpPr>
        <p:spPr>
          <a:xfrm>
            <a:off x="715617" y="27759"/>
            <a:ext cx="9340823" cy="796925"/>
          </a:xfrm>
        </p:spPr>
        <p:txBody>
          <a:bodyPr>
            <a:normAutofit/>
          </a:bodyPr>
          <a:lstStyle/>
          <a:p>
            <a:pPr eaLnBrk="1" hangingPunct="1">
              <a:lnSpc>
                <a:spcPct val="80000"/>
              </a:lnSpc>
            </a:pPr>
            <a:r>
              <a:rPr lang="lv-LV" altLang="lv-LV" sz="2400" b="1" noProof="1">
                <a:solidFill>
                  <a:srgbClr val="4C8264"/>
                </a:solidFill>
                <a:latin typeface="Arial" panose="020B0604020202020204" pitchFamily="34" charset="0"/>
                <a:cs typeface="Arial" panose="020B0604020202020204" pitchFamily="34" charset="0"/>
              </a:rPr>
              <a:t>1.1. Saskarsme ar valsts un pašvaldību institūcijām, dažādu jautājumu kārtošanas pieredze</a:t>
            </a:r>
          </a:p>
        </p:txBody>
      </p:sp>
      <p:sp>
        <p:nvSpPr>
          <p:cNvPr id="4" name="Text Box 9">
            <a:extLst>
              <a:ext uri="{FF2B5EF4-FFF2-40B4-BE49-F238E27FC236}">
                <a16:creationId xmlns:a16="http://schemas.microsoft.com/office/drawing/2014/main" id="{B752CA0D-128F-71B0-B5DA-7C2F91300041}"/>
              </a:ext>
            </a:extLst>
          </p:cNvPr>
          <p:cNvSpPr txBox="1">
            <a:spLocks noChangeArrowheads="1"/>
          </p:cNvSpPr>
          <p:nvPr/>
        </p:nvSpPr>
        <p:spPr bwMode="auto">
          <a:xfrm>
            <a:off x="715616" y="695056"/>
            <a:ext cx="99320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K8. Cik bieži Jums kā sava uzņēmuma pārstāvim pēdējo divu gadu laikā caurmērā ir iznācis kontaktēties ar pašvaldības institūcijām?</a:t>
            </a:r>
          </a:p>
        </p:txBody>
      </p:sp>
      <p:sp>
        <p:nvSpPr>
          <p:cNvPr id="6" name="Text Box 10">
            <a:extLst>
              <a:ext uri="{FF2B5EF4-FFF2-40B4-BE49-F238E27FC236}">
                <a16:creationId xmlns:a16="http://schemas.microsoft.com/office/drawing/2014/main" id="{93AC2DAC-0BBA-7951-403B-E210EFDFFA1E}"/>
              </a:ext>
            </a:extLst>
          </p:cNvPr>
          <p:cNvSpPr txBox="1">
            <a:spLocks noChangeArrowheads="1"/>
          </p:cNvSpPr>
          <p:nvPr/>
        </p:nvSpPr>
        <p:spPr bwMode="auto">
          <a:xfrm>
            <a:off x="4350000" y="5998003"/>
            <a:ext cx="349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
        <p:nvSpPr>
          <p:cNvPr id="7" name="Text Box 10">
            <a:extLst>
              <a:ext uri="{FF2B5EF4-FFF2-40B4-BE49-F238E27FC236}">
                <a16:creationId xmlns:a16="http://schemas.microsoft.com/office/drawing/2014/main" id="{414BFE5D-3A58-598B-CF72-FDEC7FF3BC61}"/>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a:t>
            </a:r>
            <a:r>
              <a:rPr lang="en-GB" altLang="lv-LV" sz="1400" b="1" noProof="1">
                <a:solidFill>
                  <a:srgbClr val="4C8264"/>
                </a:solidFill>
                <a:latin typeface="Arial" panose="020B0604020202020204" pitchFamily="34" charset="0"/>
                <a:cs typeface="Arial" panose="020B0604020202020204" pitchFamily="34" charset="0"/>
              </a:rPr>
              <a:t>.–</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p>
        </p:txBody>
      </p:sp>
      <p:graphicFrame>
        <p:nvGraphicFramePr>
          <p:cNvPr id="8" name="Chart 7">
            <a:extLst>
              <a:ext uri="{FF2B5EF4-FFF2-40B4-BE49-F238E27FC236}">
                <a16:creationId xmlns:a16="http://schemas.microsoft.com/office/drawing/2014/main" id="{7A86B82A-112C-408D-B5EA-84E465A45325}"/>
              </a:ext>
            </a:extLst>
          </p:cNvPr>
          <p:cNvGraphicFramePr>
            <a:graphicFrameLocks/>
          </p:cNvGraphicFramePr>
          <p:nvPr/>
        </p:nvGraphicFramePr>
        <p:xfrm>
          <a:off x="2484936" y="1605280"/>
          <a:ext cx="7590790" cy="3717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6113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066CA-7351-1CA8-DA1B-8C6F5C14B7A1}"/>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7D8A1010-D8A2-8DE0-9107-992054870B34}"/>
              </a:ext>
            </a:extLst>
          </p:cNvPr>
          <p:cNvSpPr>
            <a:spLocks noGrp="1" noRot="1" noChangeArrowheads="1"/>
          </p:cNvSpPr>
          <p:nvPr>
            <p:ph type="title" idx="4294967295"/>
          </p:nvPr>
        </p:nvSpPr>
        <p:spPr>
          <a:xfrm>
            <a:off x="715617" y="27759"/>
            <a:ext cx="9340823" cy="796925"/>
          </a:xfrm>
        </p:spPr>
        <p:txBody>
          <a:bodyPr>
            <a:normAutofit/>
          </a:bodyPr>
          <a:lstStyle/>
          <a:p>
            <a:pPr eaLnBrk="1" hangingPunct="1">
              <a:lnSpc>
                <a:spcPct val="80000"/>
              </a:lnSpc>
            </a:pPr>
            <a:r>
              <a:rPr lang="lv-LV" altLang="lv-LV" sz="2400" b="1" noProof="1">
                <a:solidFill>
                  <a:srgbClr val="4C8264"/>
                </a:solidFill>
                <a:latin typeface="Arial" panose="020B0604020202020204" pitchFamily="34" charset="0"/>
                <a:cs typeface="Arial" panose="020B0604020202020204" pitchFamily="34" charset="0"/>
              </a:rPr>
              <a:t>1.1. Saskarsme ar valsts un pašvaldību institūcijām, dažādu jautājumu kārtošanas pieredze</a:t>
            </a:r>
          </a:p>
        </p:txBody>
      </p:sp>
      <p:sp>
        <p:nvSpPr>
          <p:cNvPr id="7" name="Text Box 10">
            <a:extLst>
              <a:ext uri="{FF2B5EF4-FFF2-40B4-BE49-F238E27FC236}">
                <a16:creationId xmlns:a16="http://schemas.microsoft.com/office/drawing/2014/main" id="{485EF9A2-0594-0544-90B1-CB29B6280BF2}"/>
              </a:ext>
            </a:extLst>
          </p:cNvPr>
          <p:cNvSpPr txBox="1">
            <a:spLocks noChangeArrowheads="1"/>
          </p:cNvSpPr>
          <p:nvPr/>
        </p:nvSpPr>
        <p:spPr bwMode="auto">
          <a:xfrm>
            <a:off x="723208" y="6191873"/>
            <a:ext cx="107483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lv-LV" sz="1000" i="1" noProof="1">
                <a:latin typeface="Arial" panose="020B0604020202020204" pitchFamily="34" charset="0"/>
                <a:cs typeface="Arial" panose="020B0604020202020204" pitchFamily="34" charset="0"/>
              </a:rPr>
              <a:t>Bāze: visi respondenti (skat. "n=" grafikā)</a:t>
            </a:r>
          </a:p>
          <a:p>
            <a:pPr algn="ctr">
              <a:lnSpc>
                <a:spcPct val="100000"/>
              </a:lnSpc>
              <a:spcBef>
                <a:spcPts val="0"/>
              </a:spcBef>
              <a:buNone/>
            </a:pPr>
            <a:r>
              <a:rPr lang="lv-LV" sz="1000" i="1" noProof="1">
                <a:latin typeface="Arial" panose="020B0604020202020204" pitchFamily="34" charset="0"/>
                <a:cs typeface="Arial" panose="020B0604020202020204" pitchFamily="34" charset="0"/>
              </a:rPr>
              <a:t>Vairākatbilžu jautājums (% summa &gt; 100)</a:t>
            </a:r>
          </a:p>
        </p:txBody>
      </p:sp>
      <p:graphicFrame>
        <p:nvGraphicFramePr>
          <p:cNvPr id="4" name="Chart 3">
            <a:extLst>
              <a:ext uri="{FF2B5EF4-FFF2-40B4-BE49-F238E27FC236}">
                <a16:creationId xmlns:a16="http://schemas.microsoft.com/office/drawing/2014/main" id="{1FF6AABC-F4FC-4763-8F84-8B99FF99AEAD}"/>
              </a:ext>
            </a:extLst>
          </p:cNvPr>
          <p:cNvGraphicFramePr>
            <a:graphicFrameLocks/>
          </p:cNvGraphicFramePr>
          <p:nvPr/>
        </p:nvGraphicFramePr>
        <p:xfrm>
          <a:off x="6431473" y="899440"/>
          <a:ext cx="4622800" cy="52451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9">
            <a:extLst>
              <a:ext uri="{FF2B5EF4-FFF2-40B4-BE49-F238E27FC236}">
                <a16:creationId xmlns:a16="http://schemas.microsoft.com/office/drawing/2014/main" id="{A56F9C3A-390D-987B-0214-7D6D60545129}"/>
              </a:ext>
            </a:extLst>
          </p:cNvPr>
          <p:cNvSpPr txBox="1">
            <a:spLocks noChangeArrowheads="1"/>
          </p:cNvSpPr>
          <p:nvPr/>
        </p:nvSpPr>
        <p:spPr bwMode="auto">
          <a:xfrm>
            <a:off x="715616" y="695056"/>
            <a:ext cx="99320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K9. Sakiet, lūdzu, vai pēdējo divu gadu laikā Jūsu uzņēmumam ir nācies kārtot šādus jautājumus?</a:t>
            </a:r>
          </a:p>
        </p:txBody>
      </p:sp>
      <p:sp>
        <p:nvSpPr>
          <p:cNvPr id="2" name="Text Box 10">
            <a:extLst>
              <a:ext uri="{FF2B5EF4-FFF2-40B4-BE49-F238E27FC236}">
                <a16:creationId xmlns:a16="http://schemas.microsoft.com/office/drawing/2014/main" id="{CA9961D7-0A0D-94E6-5080-8392C49D1C88}"/>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a:t>
            </a:r>
            <a:r>
              <a:rPr lang="en-GB" altLang="lv-LV" sz="1400" b="1" noProof="1">
                <a:solidFill>
                  <a:srgbClr val="4C8264"/>
                </a:solidFill>
                <a:latin typeface="Arial" panose="020B0604020202020204" pitchFamily="34" charset="0"/>
                <a:cs typeface="Arial" panose="020B0604020202020204" pitchFamily="34" charset="0"/>
              </a:rPr>
              <a:t>2.–</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p>
        </p:txBody>
      </p:sp>
      <p:graphicFrame>
        <p:nvGraphicFramePr>
          <p:cNvPr id="8" name="Chart 7">
            <a:extLst>
              <a:ext uri="{FF2B5EF4-FFF2-40B4-BE49-F238E27FC236}">
                <a16:creationId xmlns:a16="http://schemas.microsoft.com/office/drawing/2014/main" id="{78A1CA15-D053-4F71-81FC-DD4BA7938F4F}"/>
              </a:ext>
            </a:extLst>
          </p:cNvPr>
          <p:cNvGraphicFramePr>
            <a:graphicFrameLocks/>
          </p:cNvGraphicFramePr>
          <p:nvPr/>
        </p:nvGraphicFramePr>
        <p:xfrm>
          <a:off x="459625" y="972704"/>
          <a:ext cx="5753100" cy="5245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21167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5B95-E0F6-278D-D96A-4A198BC91D16}"/>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EB51E37B-EDFE-63ED-79AE-BB21BE7EE1E3}"/>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1.2. </a:t>
            </a:r>
            <a:r>
              <a:rPr lang="lv-LV" sz="2400" b="1" dirty="0">
                <a:solidFill>
                  <a:srgbClr val="4C8264"/>
                </a:solidFill>
                <a:latin typeface="Arial" panose="020B0604020202020204" pitchFamily="34" charset="0"/>
                <a:cs typeface="Arial" panose="020B0604020202020204" pitchFamily="34" charset="0"/>
              </a:rPr>
              <a:t>Dažādu neoficiālu risinājumu izmantošana jautājumu kārtošanā</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5" name="Text Box 10">
            <a:extLst>
              <a:ext uri="{FF2B5EF4-FFF2-40B4-BE49-F238E27FC236}">
                <a16:creationId xmlns:a16="http://schemas.microsoft.com/office/drawing/2014/main" id="{7D80A9AB-62A4-2A6E-344E-06F0D6344A97}"/>
              </a:ext>
            </a:extLst>
          </p:cNvPr>
          <p:cNvSpPr txBox="1">
            <a:spLocks noChangeArrowheads="1"/>
          </p:cNvSpPr>
          <p:nvPr/>
        </p:nvSpPr>
        <p:spPr bwMode="auto">
          <a:xfrm>
            <a:off x="10056440" y="272332"/>
            <a:ext cx="2052024" cy="30777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Kopējie rezultāti</a:t>
            </a:r>
            <a:endParaRPr lang="en-GB" altLang="lv-LV" sz="1400" b="1" noProof="1">
              <a:solidFill>
                <a:srgbClr val="4C8264"/>
              </a:solidFill>
              <a:latin typeface="Arial" panose="020B0604020202020204" pitchFamily="34" charset="0"/>
              <a:cs typeface="Arial" panose="020B0604020202020204" pitchFamily="34" charset="0"/>
            </a:endParaRPr>
          </a:p>
        </p:txBody>
      </p:sp>
      <p:sp>
        <p:nvSpPr>
          <p:cNvPr id="21" name="Text Box 10">
            <a:extLst>
              <a:ext uri="{FF2B5EF4-FFF2-40B4-BE49-F238E27FC236}">
                <a16:creationId xmlns:a16="http://schemas.microsoft.com/office/drawing/2014/main" id="{4D8351BC-C805-0710-52DB-B2232E8820BC}"/>
              </a:ext>
            </a:extLst>
          </p:cNvPr>
          <p:cNvSpPr txBox="1">
            <a:spLocks noChangeArrowheads="1"/>
          </p:cNvSpPr>
          <p:nvPr/>
        </p:nvSpPr>
        <p:spPr bwMode="auto">
          <a:xfrm>
            <a:off x="2392460" y="6304002"/>
            <a:ext cx="7416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en-GB" altLang="en-US" sz="1000" i="1" noProof="1">
                <a:latin typeface="Arial" panose="020B0604020202020204" pitchFamily="34" charset="0"/>
                <a:cs typeface="Arial" panose="020B0604020202020204" pitchFamily="34" charset="0"/>
              </a:rPr>
              <a:t>Bāze: respondenti, kuri ir saskārušies ar attiecīgo jautājumu (skat. "n=" grafikā); v</a:t>
            </a:r>
            <a:r>
              <a:rPr lang="lv-LV" altLang="en-US" sz="1000" i="1" noProof="1">
                <a:latin typeface="Arial" panose="020B0604020202020204" pitchFamily="34" charset="0"/>
                <a:cs typeface="Arial" panose="020B0604020202020204" pitchFamily="34" charset="0"/>
              </a:rPr>
              <a:t>airākatbilžu jautājums (% summa &gt; 100)</a:t>
            </a: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Dati ran</a:t>
            </a:r>
            <a:r>
              <a:rPr lang="en-GB" altLang="en-US" sz="1000" i="1" noProof="1">
                <a:latin typeface="Arial" panose="020B0604020202020204" pitchFamily="34" charset="0"/>
                <a:cs typeface="Arial" panose="020B0604020202020204" pitchFamily="34" charset="0"/>
              </a:rPr>
              <a:t>ž</a:t>
            </a:r>
            <a:r>
              <a:rPr lang="lv-LV" altLang="en-US" sz="1000" i="1" noProof="1">
                <a:latin typeface="Arial" panose="020B0604020202020204" pitchFamily="34" charset="0"/>
                <a:cs typeface="Arial" panose="020B0604020202020204" pitchFamily="34" charset="0"/>
              </a:rPr>
              <a:t>ēti pēc atbillžu varianta «Lietu nokārtoja bez kādiem neoficiāliem maksājumiem, dāvanām vai sakariem» augošā secībā</a:t>
            </a:r>
            <a:br>
              <a:rPr lang="en-GB" altLang="en-US" sz="1000" i="1" noProof="1">
                <a:latin typeface="Arial" panose="020B0604020202020204" pitchFamily="34" charset="0"/>
                <a:cs typeface="Arial" panose="020B0604020202020204" pitchFamily="34" charset="0"/>
              </a:rPr>
            </a:br>
            <a:r>
              <a:rPr lang="en-GB" altLang="en-US" sz="1000" i="1" noProof="1">
                <a:latin typeface="Arial" panose="020B0604020202020204" pitchFamily="34" charset="0"/>
                <a:cs typeface="Arial" panose="020B0604020202020204" pitchFamily="34" charset="0"/>
              </a:rPr>
              <a:t>*Atvērtā atbilžu varianta "Darīja kaut ko citu" atšifrējumu skatīt nākamajā slaidā</a:t>
            </a:r>
            <a:endParaRPr lang="lv-LV" altLang="en-US" sz="1000" i="1" noProof="1">
              <a:latin typeface="Arial" panose="020B0604020202020204" pitchFamily="34" charset="0"/>
              <a:cs typeface="Arial" panose="020B0604020202020204" pitchFamily="34" charset="0"/>
            </a:endParaRPr>
          </a:p>
        </p:txBody>
      </p:sp>
      <p:sp>
        <p:nvSpPr>
          <p:cNvPr id="24" name="Text Box 9">
            <a:extLst>
              <a:ext uri="{FF2B5EF4-FFF2-40B4-BE49-F238E27FC236}">
                <a16:creationId xmlns:a16="http://schemas.microsoft.com/office/drawing/2014/main" id="{80109FF3-BBE5-419F-3C9E-8DBC59FA77B4}"/>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a:t>
            </a:r>
            <a:r>
              <a:rPr lang="en-GB" sz="1300" i="1" noProof="1">
                <a:latin typeface="Arial" panose="020B0604020202020204" pitchFamily="34" charset="0"/>
                <a:cs typeface="Arial" panose="020B0604020202020204" pitchFamily="34" charset="0"/>
              </a:rPr>
              <a:t>0</a:t>
            </a:r>
            <a:r>
              <a:rPr lang="lv-LV" sz="1300" i="1" noProof="1">
                <a:latin typeface="Arial" panose="020B0604020202020204" pitchFamily="34" charset="0"/>
                <a:cs typeface="Arial" panose="020B0604020202020204" pitchFamily="34" charset="0"/>
              </a:rPr>
              <a:t>. Vai Jums nācās izmantot kādu/-us no uzskaitītajiem paņēmieniem, lai nokārtotu šo jautājumu?</a:t>
            </a:r>
          </a:p>
        </p:txBody>
      </p:sp>
      <p:sp>
        <p:nvSpPr>
          <p:cNvPr id="60416" name="TextBox 53">
            <a:extLst>
              <a:ext uri="{FF2B5EF4-FFF2-40B4-BE49-F238E27FC236}">
                <a16:creationId xmlns:a16="http://schemas.microsoft.com/office/drawing/2014/main" id="{4E3AD47F-F3BC-4B15-989C-79B0D974E8F2}"/>
              </a:ext>
            </a:extLst>
          </p:cNvPr>
          <p:cNvSpPr txBox="1"/>
          <p:nvPr/>
        </p:nvSpPr>
        <p:spPr>
          <a:xfrm>
            <a:off x="82550" y="1826895"/>
            <a:ext cx="3998374"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Ar būvniecību saistītu jautājumu kārtošana, n=251</a:t>
            </a:r>
            <a:endPar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0417" name="TextBox 54">
            <a:extLst>
              <a:ext uri="{FF2B5EF4-FFF2-40B4-BE49-F238E27FC236}">
                <a16:creationId xmlns:a16="http://schemas.microsoft.com/office/drawing/2014/main" id="{4B4DA331-F7DC-45D2-B1D6-C043BD4DC2FE}"/>
              </a:ext>
            </a:extLst>
          </p:cNvPr>
          <p:cNvSpPr txBox="1"/>
          <p:nvPr/>
        </p:nvSpPr>
        <p:spPr>
          <a:xfrm>
            <a:off x="82550" y="2042795"/>
            <a:ext cx="4000500" cy="3810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Nekustamā īpašuma lietu kārtošana</a:t>
            </a:r>
            <a:r>
              <a:rPr kumimoji="0" lang="en-GB"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lv-LV" sz="900" b="0" i="1"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(zemes zonējuma maiņa, transformācija, īpašumu reģistrēšana, pārreģistrēšana u. c.)</a:t>
            </a: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n=</a:t>
            </a:r>
            <a:r>
              <a:rPr kumimoji="0" lang="en-GB"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220</a:t>
            </a:r>
            <a:endPar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0418" name="TextBox 55">
            <a:extLst>
              <a:ext uri="{FF2B5EF4-FFF2-40B4-BE49-F238E27FC236}">
                <a16:creationId xmlns:a16="http://schemas.microsoft.com/office/drawing/2014/main" id="{66DA57C2-F02B-48E8-9FF1-8D14B9454FBE}"/>
              </a:ext>
            </a:extLst>
          </p:cNvPr>
          <p:cNvSpPr txBox="1"/>
          <p:nvPr/>
        </p:nvSpPr>
        <p:spPr>
          <a:xfrm>
            <a:off x="82550" y="2455545"/>
            <a:ext cx="40005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Atļauju, licenču saņemšana, n=262</a:t>
            </a:r>
          </a:p>
        </p:txBody>
      </p:sp>
      <p:sp>
        <p:nvSpPr>
          <p:cNvPr id="60420" name="TextBox 56">
            <a:extLst>
              <a:ext uri="{FF2B5EF4-FFF2-40B4-BE49-F238E27FC236}">
                <a16:creationId xmlns:a16="http://schemas.microsoft.com/office/drawing/2014/main" id="{5B58262C-D685-4F93-9669-59A8B34A269D}"/>
              </a:ext>
            </a:extLst>
          </p:cNvPr>
          <p:cNvSpPr txBox="1"/>
          <p:nvPr/>
        </p:nvSpPr>
        <p:spPr>
          <a:xfrm>
            <a:off x="82550" y="2766695"/>
            <a:ext cx="40005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Inspekcijas vai citas kontrolējošās iestādes, n=270</a:t>
            </a:r>
          </a:p>
        </p:txBody>
      </p:sp>
      <p:sp>
        <p:nvSpPr>
          <p:cNvPr id="60421" name="TextBox 57">
            <a:extLst>
              <a:ext uri="{FF2B5EF4-FFF2-40B4-BE49-F238E27FC236}">
                <a16:creationId xmlns:a16="http://schemas.microsoft.com/office/drawing/2014/main" id="{26F8EFFD-E4F3-47EC-B77B-A0E298645E5A}"/>
              </a:ext>
            </a:extLst>
          </p:cNvPr>
          <p:cNvSpPr txBox="1"/>
          <p:nvPr/>
        </p:nvSpPr>
        <p:spPr>
          <a:xfrm>
            <a:off x="82550" y="3084195"/>
            <a:ext cx="40005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Valsts vai pašvaldības pasūtījumu iegūšana, n=204</a:t>
            </a:r>
          </a:p>
        </p:txBody>
      </p:sp>
      <p:sp>
        <p:nvSpPr>
          <p:cNvPr id="60422" name="TextBox 58">
            <a:extLst>
              <a:ext uri="{FF2B5EF4-FFF2-40B4-BE49-F238E27FC236}">
                <a16:creationId xmlns:a16="http://schemas.microsoft.com/office/drawing/2014/main" id="{5E1152FB-8209-4BE5-8081-41372FACC9F0}"/>
              </a:ext>
            </a:extLst>
          </p:cNvPr>
          <p:cNvSpPr txBox="1"/>
          <p:nvPr/>
        </p:nvSpPr>
        <p:spPr>
          <a:xfrm>
            <a:off x="82550" y="3300095"/>
            <a:ext cx="40005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Jautājumu kārtošana saistībā ar Eiropas Savienības struktūrfondiem </a:t>
            </a:r>
            <a:r>
              <a:rPr kumimoji="0" lang="lv-LV" sz="900" b="0" i="1"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(finanšu līdzekļiem)</a:t>
            </a: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n=176</a:t>
            </a:r>
          </a:p>
        </p:txBody>
      </p:sp>
      <p:sp>
        <p:nvSpPr>
          <p:cNvPr id="60423" name="TextBox 59">
            <a:extLst>
              <a:ext uri="{FF2B5EF4-FFF2-40B4-BE49-F238E27FC236}">
                <a16:creationId xmlns:a16="http://schemas.microsoft.com/office/drawing/2014/main" id="{F833CD72-D2CF-4A0D-9FD6-8761C67611C9}"/>
              </a:ext>
            </a:extLst>
          </p:cNvPr>
          <p:cNvSpPr txBox="1"/>
          <p:nvPr/>
        </p:nvSpPr>
        <p:spPr>
          <a:xfrm>
            <a:off x="82550" y="3712845"/>
            <a:ext cx="40005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Uzņēmuma reģistrēšana, n=103</a:t>
            </a:r>
          </a:p>
        </p:txBody>
      </p:sp>
      <p:sp>
        <p:nvSpPr>
          <p:cNvPr id="60424" name="TextBox 60">
            <a:extLst>
              <a:ext uri="{FF2B5EF4-FFF2-40B4-BE49-F238E27FC236}">
                <a16:creationId xmlns:a16="http://schemas.microsoft.com/office/drawing/2014/main" id="{14799B9F-CA9B-4749-AF70-3F7902B5CBD7}"/>
              </a:ext>
            </a:extLst>
          </p:cNvPr>
          <p:cNvSpPr txBox="1"/>
          <p:nvPr/>
        </p:nvSpPr>
        <p:spPr>
          <a:xfrm>
            <a:off x="82550" y="4023995"/>
            <a:ext cx="40005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Jautājumu kārtošana tiesā, n=127</a:t>
            </a:r>
          </a:p>
        </p:txBody>
      </p:sp>
      <p:sp>
        <p:nvSpPr>
          <p:cNvPr id="60425" name="TextBox 61">
            <a:extLst>
              <a:ext uri="{FF2B5EF4-FFF2-40B4-BE49-F238E27FC236}">
                <a16:creationId xmlns:a16="http://schemas.microsoft.com/office/drawing/2014/main" id="{813515F2-1097-406E-9239-832398F1A47F}"/>
              </a:ext>
            </a:extLst>
          </p:cNvPr>
          <p:cNvSpPr txBox="1"/>
          <p:nvPr/>
        </p:nvSpPr>
        <p:spPr>
          <a:xfrm>
            <a:off x="82550" y="4335145"/>
            <a:ext cx="40005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Saskarsme ar Valsts policiju, n=169</a:t>
            </a:r>
          </a:p>
        </p:txBody>
      </p:sp>
      <p:sp>
        <p:nvSpPr>
          <p:cNvPr id="60426" name="TextBox 62">
            <a:extLst>
              <a:ext uri="{FF2B5EF4-FFF2-40B4-BE49-F238E27FC236}">
                <a16:creationId xmlns:a16="http://schemas.microsoft.com/office/drawing/2014/main" id="{F75AE64E-C512-4896-B455-B8479C570CC0}"/>
              </a:ext>
            </a:extLst>
          </p:cNvPr>
          <p:cNvSpPr txBox="1"/>
          <p:nvPr/>
        </p:nvSpPr>
        <p:spPr>
          <a:xfrm>
            <a:off x="82550" y="4570095"/>
            <a:ext cx="40005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Saskarsme ar Satiksmes uzraudzības un koordinācijas biroju (Ceļu policija), n=195</a:t>
            </a:r>
          </a:p>
        </p:txBody>
      </p:sp>
      <p:sp>
        <p:nvSpPr>
          <p:cNvPr id="60427" name="TextBox 63">
            <a:extLst>
              <a:ext uri="{FF2B5EF4-FFF2-40B4-BE49-F238E27FC236}">
                <a16:creationId xmlns:a16="http://schemas.microsoft.com/office/drawing/2014/main" id="{09D585F2-53D7-4BB7-8B8F-3B82111978BD}"/>
              </a:ext>
            </a:extLst>
          </p:cNvPr>
          <p:cNvSpPr txBox="1"/>
          <p:nvPr/>
        </p:nvSpPr>
        <p:spPr>
          <a:xfrm>
            <a:off x="82550" y="4963795"/>
            <a:ext cx="40005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Uzturēšanās atļauju, izsaukumu kārtošana, n=66</a:t>
            </a:r>
          </a:p>
        </p:txBody>
      </p:sp>
      <p:sp>
        <p:nvSpPr>
          <p:cNvPr id="60428" name="TextBox 64">
            <a:extLst>
              <a:ext uri="{FF2B5EF4-FFF2-40B4-BE49-F238E27FC236}">
                <a16:creationId xmlns:a16="http://schemas.microsoft.com/office/drawing/2014/main" id="{249512EE-0B2E-4AE1-871A-5F534DABD6D8}"/>
              </a:ext>
            </a:extLst>
          </p:cNvPr>
          <p:cNvSpPr txBox="1"/>
          <p:nvPr/>
        </p:nvSpPr>
        <p:spPr>
          <a:xfrm>
            <a:off x="82550" y="5287645"/>
            <a:ext cx="40005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Jautājumu kārtošana Valsts ieņēmumu dienestā (VID), n=326</a:t>
            </a:r>
          </a:p>
        </p:txBody>
      </p:sp>
      <p:sp>
        <p:nvSpPr>
          <p:cNvPr id="60429" name="TextBox 43">
            <a:extLst>
              <a:ext uri="{FF2B5EF4-FFF2-40B4-BE49-F238E27FC236}">
                <a16:creationId xmlns:a16="http://schemas.microsoft.com/office/drawing/2014/main" id="{4A65C4BD-9AA8-4FF2-9585-91D75754E875}"/>
              </a:ext>
            </a:extLst>
          </p:cNvPr>
          <p:cNvSpPr txBox="1"/>
          <p:nvPr/>
        </p:nvSpPr>
        <p:spPr>
          <a:xfrm>
            <a:off x="82550" y="5592445"/>
            <a:ext cx="40005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Darījumi muitā, n=134</a:t>
            </a:r>
          </a:p>
        </p:txBody>
      </p:sp>
      <p:sp>
        <p:nvSpPr>
          <p:cNvPr id="60430" name="TextBox 46">
            <a:extLst>
              <a:ext uri="{FF2B5EF4-FFF2-40B4-BE49-F238E27FC236}">
                <a16:creationId xmlns:a16="http://schemas.microsoft.com/office/drawing/2014/main" id="{C30674D0-2C4D-43C0-8C2D-409DA0A8C93E}"/>
              </a:ext>
            </a:extLst>
          </p:cNvPr>
          <p:cNvSpPr txBox="1"/>
          <p:nvPr/>
        </p:nvSpPr>
        <p:spPr>
          <a:xfrm>
            <a:off x="82550" y="5903595"/>
            <a:ext cx="4000500" cy="2984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Autotransporta reģistrācija vai tehniskā apskate (CSDD), n=367</a:t>
            </a:r>
          </a:p>
        </p:txBody>
      </p:sp>
      <p:graphicFrame>
        <p:nvGraphicFramePr>
          <p:cNvPr id="60431" name="Chart 60430">
            <a:extLst>
              <a:ext uri="{FF2B5EF4-FFF2-40B4-BE49-F238E27FC236}">
                <a16:creationId xmlns:a16="http://schemas.microsoft.com/office/drawing/2014/main" id="{C9FA017D-2643-4F5E-B640-53120A7E5B41}"/>
              </a:ext>
            </a:extLst>
          </p:cNvPr>
          <p:cNvGraphicFramePr>
            <a:graphicFrameLocks/>
          </p:cNvGraphicFramePr>
          <p:nvPr/>
        </p:nvGraphicFramePr>
        <p:xfrm>
          <a:off x="3975100" y="772795"/>
          <a:ext cx="7727950" cy="5556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0160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40232-D82F-FCA9-2C85-551E01AD691E}"/>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DAA7EA6E-4F76-4180-2B5E-9C73A679DD97}"/>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1.2. </a:t>
            </a:r>
            <a:r>
              <a:rPr lang="lv-LV" sz="2400" b="1" dirty="0">
                <a:solidFill>
                  <a:srgbClr val="4C8264"/>
                </a:solidFill>
                <a:latin typeface="Arial" panose="020B0604020202020204" pitchFamily="34" charset="0"/>
                <a:cs typeface="Arial" panose="020B0604020202020204" pitchFamily="34" charset="0"/>
              </a:rPr>
              <a:t>Dažādu neoficiālu risinājumu izmantošana jautājumu kārtošanā</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21" name="Text Box 10">
            <a:extLst>
              <a:ext uri="{FF2B5EF4-FFF2-40B4-BE49-F238E27FC236}">
                <a16:creationId xmlns:a16="http://schemas.microsoft.com/office/drawing/2014/main" id="{BBD62C6F-DAED-3FA6-19E0-F44B308AC57C}"/>
              </a:ext>
            </a:extLst>
          </p:cNvPr>
          <p:cNvSpPr txBox="1">
            <a:spLocks noChangeArrowheads="1"/>
          </p:cNvSpPr>
          <p:nvPr/>
        </p:nvSpPr>
        <p:spPr bwMode="auto">
          <a:xfrm>
            <a:off x="1427260" y="6170729"/>
            <a:ext cx="7416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en-GB" altLang="en-US" sz="1000" i="1" noProof="1">
                <a:latin typeface="Arial" panose="020B0604020202020204" pitchFamily="34" charset="0"/>
                <a:cs typeface="Arial" panose="020B0604020202020204" pitchFamily="34" charset="0"/>
              </a:rPr>
              <a:t>Bāze: respondenti, kuri ir saskārušies ar attiecīgo jautājumu</a:t>
            </a:r>
            <a:endParaRPr lang="lv-LV" altLang="en-US" sz="1000" i="1" noProof="1">
              <a:latin typeface="Arial" panose="020B0604020202020204" pitchFamily="34" charset="0"/>
              <a:cs typeface="Arial" panose="020B0604020202020204" pitchFamily="34" charset="0"/>
            </a:endParaRPr>
          </a:p>
        </p:txBody>
      </p:sp>
      <p:sp>
        <p:nvSpPr>
          <p:cNvPr id="24" name="Text Box 9">
            <a:extLst>
              <a:ext uri="{FF2B5EF4-FFF2-40B4-BE49-F238E27FC236}">
                <a16:creationId xmlns:a16="http://schemas.microsoft.com/office/drawing/2014/main" id="{440C11FE-22E4-C0A2-55D4-90BDA9C872E2}"/>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a:t>
            </a:r>
            <a:r>
              <a:rPr lang="en-GB" sz="1300" i="1" noProof="1">
                <a:latin typeface="Arial" panose="020B0604020202020204" pitchFamily="34" charset="0"/>
                <a:cs typeface="Arial" panose="020B0604020202020204" pitchFamily="34" charset="0"/>
              </a:rPr>
              <a:t>0</a:t>
            </a:r>
            <a:r>
              <a:rPr lang="lv-LV" sz="1300" i="1" noProof="1">
                <a:latin typeface="Arial" panose="020B0604020202020204" pitchFamily="34" charset="0"/>
                <a:cs typeface="Arial" panose="020B0604020202020204" pitchFamily="34" charset="0"/>
              </a:rPr>
              <a:t>. Vai Jums nācās izmantot kādu/-us no uzskaitītajiem paņēmieniem, lai nokārtotu šo jautājumu?</a:t>
            </a:r>
          </a:p>
        </p:txBody>
      </p:sp>
      <p:graphicFrame>
        <p:nvGraphicFramePr>
          <p:cNvPr id="7" name="Table 6">
            <a:extLst>
              <a:ext uri="{FF2B5EF4-FFF2-40B4-BE49-F238E27FC236}">
                <a16:creationId xmlns:a16="http://schemas.microsoft.com/office/drawing/2014/main" id="{BBB98081-1922-FFD0-1CCA-56A89DDE25C8}"/>
              </a:ext>
            </a:extLst>
          </p:cNvPr>
          <p:cNvGraphicFramePr>
            <a:graphicFrameLocks noGrp="1"/>
          </p:cNvGraphicFramePr>
          <p:nvPr/>
        </p:nvGraphicFramePr>
        <p:xfrm>
          <a:off x="749929" y="1242152"/>
          <a:ext cx="9108965" cy="880110"/>
        </p:xfrm>
        <a:graphic>
          <a:graphicData uri="http://schemas.openxmlformats.org/drawingml/2006/table">
            <a:tbl>
              <a:tblPr/>
              <a:tblGrid>
                <a:gridCol w="8236129">
                  <a:extLst>
                    <a:ext uri="{9D8B030D-6E8A-4147-A177-3AD203B41FA5}">
                      <a16:colId xmlns:a16="http://schemas.microsoft.com/office/drawing/2014/main" val="20000"/>
                    </a:ext>
                  </a:extLst>
                </a:gridCol>
                <a:gridCol w="872836">
                  <a:extLst>
                    <a:ext uri="{9D8B030D-6E8A-4147-A177-3AD203B41FA5}">
                      <a16:colId xmlns:a16="http://schemas.microsoft.com/office/drawing/2014/main" val="20001"/>
                    </a:ext>
                  </a:extLst>
                </a:gridCol>
              </a:tblGrid>
              <a:tr h="146679">
                <a:tc>
                  <a:txBody>
                    <a:bodyPr/>
                    <a:lstStyle/>
                    <a:p>
                      <a:pPr algn="just" fontAlgn="b"/>
                      <a:r>
                        <a:rPr lang="lv-LV" sz="1100" b="1" i="0" u="none" strike="noStrike" noProof="1">
                          <a:solidFill>
                            <a:schemeClr val="bg1"/>
                          </a:solidFill>
                          <a:effectLst/>
                          <a:latin typeface="Arial" panose="020B0604020202020204" pitchFamily="34" charset="0"/>
                          <a:cs typeface="Arial" panose="020B0604020202020204" pitchFamily="34" charset="0"/>
                        </a:rPr>
                        <a:t>Atļauju, licenču saņemšana</a:t>
                      </a:r>
                      <a:endParaRPr lang="lv-LV" sz="1100" b="1" i="1" u="none" strike="noStrike" noProof="1">
                        <a:solidFill>
                          <a:schemeClr val="bg1"/>
                        </a:solidFill>
                        <a:effectLst/>
                        <a:latin typeface="Arial" panose="020B0604020202020204" pitchFamily="34" charset="0"/>
                        <a:cs typeface="Arial" panose="020B0604020202020204" pitchFamily="34" charset="0"/>
                      </a:endParaRPr>
                    </a:p>
                  </a:txBody>
                  <a:tcPr marL="36000" marR="9525"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4C826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lv-LV" altLang="en-US" sz="1100" b="1" i="0" u="none" strike="noStrike" cap="none" normalizeH="0" baseline="0" noProof="1">
                          <a:ln>
                            <a:noFill/>
                          </a:ln>
                          <a:solidFill>
                            <a:schemeClr val="bg1"/>
                          </a:solidFill>
                          <a:effectLst/>
                          <a:latin typeface="Arial" panose="020B0604020202020204" pitchFamily="34" charset="0"/>
                          <a:cs typeface="Arial" panose="020B0604020202020204" pitchFamily="34" charset="0"/>
                        </a:rPr>
                        <a:t>Skaits</a:t>
                      </a:r>
                    </a:p>
                  </a:txBody>
                  <a:tcPr marL="9525" marR="9525" marT="9519" marB="0"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4C8264"/>
                    </a:solidFill>
                  </a:tcPr>
                </a:tc>
                <a:extLst>
                  <a:ext uri="{0D108BD9-81ED-4DB2-BD59-A6C34878D82A}">
                    <a16:rowId xmlns:a16="http://schemas.microsoft.com/office/drawing/2014/main" val="4259529332"/>
                  </a:ext>
                </a:extLst>
              </a:tr>
              <a:tr h="146679">
                <a:tc>
                  <a:txBody>
                    <a:bodyPr/>
                    <a:lstStyle/>
                    <a:p>
                      <a:pPr marL="0" algn="l" defTabSz="914400" rtl="0" eaLnBrk="1" fontAlgn="b" latinLnBrk="0" hangingPunct="1"/>
                      <a:r>
                        <a:rPr lang="lv-LV" sz="1100" b="0" i="0" u="none" strike="noStrike" kern="1200" noProof="1">
                          <a:solidFill>
                            <a:srgbClr val="000000"/>
                          </a:solidFill>
                          <a:effectLst/>
                          <a:latin typeface="Arial" panose="020B0604020202020204" pitchFamily="34" charset="0"/>
                          <a:ea typeface="+mn-ea"/>
                          <a:cs typeface="+mn-cs"/>
                        </a:rPr>
                        <a:t>draudēju</a:t>
                      </a:r>
                    </a:p>
                  </a:txBody>
                  <a:tcPr marL="36000" marR="6350" marT="635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algn="ctr" fontAlgn="b"/>
                      <a:r>
                        <a:rPr lang="lv-LV" sz="1100" b="0" i="0" u="none" strike="noStrike" noProof="1">
                          <a:solidFill>
                            <a:srgbClr val="000000"/>
                          </a:solidFill>
                          <a:effectLst/>
                          <a:latin typeface="Arial" panose="020B0604020202020204" pitchFamily="34" charset="0"/>
                          <a:cs typeface="Arial" panose="020B0604020202020204" pitchFamily="34" charset="0"/>
                        </a:rPr>
                        <a:t>1</a:t>
                      </a: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65691878"/>
                  </a:ext>
                </a:extLst>
              </a:tr>
              <a:tr h="146679">
                <a:tc>
                  <a:txBody>
                    <a:bodyPr/>
                    <a:lstStyle/>
                    <a:p>
                      <a:pPr marL="0" algn="l" defTabSz="914400" rtl="0" eaLnBrk="1" fontAlgn="b" latinLnBrk="0" hangingPunct="1"/>
                      <a:r>
                        <a:rPr lang="lv-LV" sz="1100" b="0" i="0" u="none" strike="noStrike" kern="1200" noProof="1">
                          <a:solidFill>
                            <a:srgbClr val="000000"/>
                          </a:solidFill>
                          <a:effectLst/>
                          <a:latin typeface="Arial" panose="020B0604020202020204" pitchFamily="34" charset="0"/>
                          <a:ea typeface="+mn-ea"/>
                          <a:cs typeface="+mn-cs"/>
                        </a:rPr>
                        <a:t>izmantoju profesionālu palīdzību ārpus rindas</a:t>
                      </a:r>
                    </a:p>
                  </a:txBody>
                  <a:tcPr marL="36000" marR="6350" marT="635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algn="ctr" fontAlgn="b"/>
                      <a:r>
                        <a:rPr kumimoji="0" lang="lv-LV" sz="110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rPr>
                        <a:t>1</a:t>
                      </a:r>
                      <a:endParaRPr lang="lv-LV" sz="1100" b="0" i="0" u="none" strike="noStrike" noProof="1">
                        <a:solidFill>
                          <a:srgbClr val="000000"/>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46679">
                <a:tc>
                  <a:txBody>
                    <a:bodyPr/>
                    <a:lstStyle/>
                    <a:p>
                      <a:pPr marL="0" algn="l" defTabSz="914400" rtl="0" eaLnBrk="1" fontAlgn="b" latinLnBrk="0" hangingPunct="1"/>
                      <a:r>
                        <a:rPr lang="lv-LV" sz="1100" b="0" i="0" u="none" strike="noStrike" kern="1200" noProof="1">
                          <a:solidFill>
                            <a:srgbClr val="000000"/>
                          </a:solidFill>
                          <a:effectLst/>
                          <a:latin typeface="Arial" panose="020B0604020202020204" pitchFamily="34" charset="0"/>
                          <a:ea typeface="+mn-ea"/>
                          <a:cs typeface="+mn-cs"/>
                        </a:rPr>
                        <a:t>izmantoju sakarus, lai uzzinātu pie kura speciālista vērsties, šis nav par korupciju, bet gan par struktūras sakārtošanu un skaidrību</a:t>
                      </a:r>
                    </a:p>
                  </a:txBody>
                  <a:tcPr marL="36000" marR="6350" marT="635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algn="ctr" fontAlgn="b"/>
                      <a:r>
                        <a:rPr kumimoji="0" lang="lv-LV" sz="110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rPr>
                        <a:t>1</a:t>
                      </a:r>
                      <a:endParaRPr lang="lv-LV" sz="1100" b="0" i="0" u="none" strike="noStrike" noProof="1">
                        <a:solidFill>
                          <a:srgbClr val="000000"/>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7125">
                <a:tc>
                  <a:txBody>
                    <a:bodyPr/>
                    <a:lstStyle/>
                    <a:p>
                      <a:pPr algn="r" fontAlgn="b"/>
                      <a:r>
                        <a:rPr lang="lv-LV" sz="1100" b="1" i="0" u="none" strike="noStrike" noProof="1">
                          <a:solidFill>
                            <a:srgbClr val="000000"/>
                          </a:solidFill>
                          <a:effectLst/>
                          <a:latin typeface="Arial" panose="020B0604020202020204" pitchFamily="34" charset="0"/>
                          <a:cs typeface="Arial" panose="020B0604020202020204" pitchFamily="34" charset="0"/>
                        </a:rPr>
                        <a:t>Kopā</a:t>
                      </a:r>
                    </a:p>
                  </a:txBody>
                  <a:tcPr marL="36000" marR="1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FFFFFF"/>
                    </a:solidFill>
                  </a:tcPr>
                </a:tc>
                <a:tc>
                  <a:txBody>
                    <a:bodyPr/>
                    <a:lstStyle/>
                    <a:p>
                      <a:pPr algn="ctr" fontAlgn="b"/>
                      <a:r>
                        <a:rPr lang="lv-LV" sz="1100" b="1" i="0" u="none" strike="noStrike" noProof="1">
                          <a:solidFill>
                            <a:srgbClr val="000000"/>
                          </a:solidFill>
                          <a:effectLst/>
                          <a:latin typeface="Arial" panose="020B0604020202020204" pitchFamily="34" charset="0"/>
                          <a:cs typeface="Arial" panose="020B0604020202020204" pitchFamily="34" charset="0"/>
                        </a:rPr>
                        <a:t>3</a:t>
                      </a: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688791983"/>
                  </a:ext>
                </a:extLst>
              </a:tr>
            </a:tbl>
          </a:graphicData>
        </a:graphic>
      </p:graphicFrame>
      <p:graphicFrame>
        <p:nvGraphicFramePr>
          <p:cNvPr id="9" name="Table 8">
            <a:extLst>
              <a:ext uri="{FF2B5EF4-FFF2-40B4-BE49-F238E27FC236}">
                <a16:creationId xmlns:a16="http://schemas.microsoft.com/office/drawing/2014/main" id="{96DAFA82-6C37-A723-054F-DFF873692E02}"/>
              </a:ext>
            </a:extLst>
          </p:cNvPr>
          <p:cNvGraphicFramePr>
            <a:graphicFrameLocks noGrp="1"/>
          </p:cNvGraphicFramePr>
          <p:nvPr/>
        </p:nvGraphicFramePr>
        <p:xfrm>
          <a:off x="742540" y="2309876"/>
          <a:ext cx="9116355" cy="871220"/>
        </p:xfrm>
        <a:graphic>
          <a:graphicData uri="http://schemas.openxmlformats.org/drawingml/2006/table">
            <a:tbl>
              <a:tblPr/>
              <a:tblGrid>
                <a:gridCol w="8243518">
                  <a:extLst>
                    <a:ext uri="{9D8B030D-6E8A-4147-A177-3AD203B41FA5}">
                      <a16:colId xmlns:a16="http://schemas.microsoft.com/office/drawing/2014/main" val="20000"/>
                    </a:ext>
                  </a:extLst>
                </a:gridCol>
                <a:gridCol w="872837">
                  <a:extLst>
                    <a:ext uri="{9D8B030D-6E8A-4147-A177-3AD203B41FA5}">
                      <a16:colId xmlns:a16="http://schemas.microsoft.com/office/drawing/2014/main" val="20001"/>
                    </a:ext>
                  </a:extLst>
                </a:gridCol>
              </a:tblGrid>
              <a:tr h="146679">
                <a:tc>
                  <a:txBody>
                    <a:bodyPr/>
                    <a:lstStyle/>
                    <a:p>
                      <a:pPr algn="just" fontAlgn="b"/>
                      <a:r>
                        <a:rPr lang="lv-LV" sz="1100" b="1" i="0" u="none" strike="noStrike" noProof="1">
                          <a:solidFill>
                            <a:schemeClr val="bg1"/>
                          </a:solidFill>
                          <a:effectLst/>
                          <a:latin typeface="Arial" panose="020B0604020202020204" pitchFamily="34" charset="0"/>
                          <a:cs typeface="Arial" panose="020B0604020202020204" pitchFamily="34" charset="0"/>
                        </a:rPr>
                        <a:t>Inspekcijas vai citas kontrolējošās iestādes</a:t>
                      </a:r>
                      <a:endParaRPr lang="lv-LV" sz="1100" b="1" i="1" u="none" strike="noStrike" noProof="1">
                        <a:solidFill>
                          <a:schemeClr val="bg1"/>
                        </a:solidFill>
                        <a:effectLst/>
                        <a:latin typeface="Arial" panose="020B0604020202020204" pitchFamily="34" charset="0"/>
                        <a:cs typeface="Arial" panose="020B0604020202020204" pitchFamily="34" charset="0"/>
                      </a:endParaRPr>
                    </a:p>
                  </a:txBody>
                  <a:tcPr marL="36000" marR="9525"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4C826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lv-LV" altLang="en-US" sz="1100" b="1" i="0" u="none" strike="noStrike" cap="none" normalizeH="0" baseline="0" noProof="1">
                          <a:ln>
                            <a:noFill/>
                          </a:ln>
                          <a:solidFill>
                            <a:schemeClr val="bg1"/>
                          </a:solidFill>
                          <a:effectLst/>
                          <a:latin typeface="Arial" panose="020B0604020202020204" pitchFamily="34" charset="0"/>
                          <a:cs typeface="Arial" panose="020B0604020202020204" pitchFamily="34" charset="0"/>
                        </a:rPr>
                        <a:t>Skaits</a:t>
                      </a:r>
                    </a:p>
                  </a:txBody>
                  <a:tcPr marL="9525" marR="9525" marT="9519" marB="0"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4C8264"/>
                    </a:solidFill>
                  </a:tcPr>
                </a:tc>
                <a:extLst>
                  <a:ext uri="{0D108BD9-81ED-4DB2-BD59-A6C34878D82A}">
                    <a16:rowId xmlns:a16="http://schemas.microsoft.com/office/drawing/2014/main" val="4259529332"/>
                  </a:ext>
                </a:extLst>
              </a:tr>
              <a:tr h="146679">
                <a:tc>
                  <a:txBody>
                    <a:bodyPr/>
                    <a:lstStyle/>
                    <a:p>
                      <a:pPr marL="0" algn="l" defTabSz="914400" rtl="0" eaLnBrk="1" fontAlgn="b" latinLnBrk="0" hangingPunct="1"/>
                      <a:r>
                        <a:rPr lang="en-GB" sz="1100" b="0" i="0" u="none" strike="noStrike" kern="1200" noProof="1">
                          <a:solidFill>
                            <a:srgbClr val="000000"/>
                          </a:solidFill>
                          <a:effectLst/>
                          <a:latin typeface="Arial" panose="020B0604020202020204" pitchFamily="34" charset="0"/>
                          <a:ea typeface="+mn-ea"/>
                          <a:cs typeface="+mn-cs"/>
                        </a:rPr>
                        <a:t>d</a:t>
                      </a:r>
                      <a:r>
                        <a:rPr lang="lv-LV" sz="1100" b="0" i="0" u="none" strike="noStrike" kern="1200" noProof="1">
                          <a:solidFill>
                            <a:srgbClr val="000000"/>
                          </a:solidFill>
                          <a:effectLst/>
                          <a:latin typeface="Arial" panose="020B0604020202020204" pitchFamily="34" charset="0"/>
                          <a:ea typeface="+mn-ea"/>
                          <a:cs typeface="+mn-cs"/>
                        </a:rPr>
                        <a:t>raudi</a:t>
                      </a:r>
                    </a:p>
                  </a:txBody>
                  <a:tcPr marL="36000" marR="6350" marT="635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algn="ctr" fontAlgn="b"/>
                      <a:r>
                        <a:rPr lang="lv-LV" sz="1100" b="0" i="0" u="none" strike="noStrike" noProof="1">
                          <a:solidFill>
                            <a:srgbClr val="000000"/>
                          </a:solidFill>
                          <a:effectLst/>
                          <a:latin typeface="Arial" panose="020B0604020202020204" pitchFamily="34" charset="0"/>
                          <a:cs typeface="Arial" panose="020B0604020202020204" pitchFamily="34" charset="0"/>
                        </a:rPr>
                        <a:t>1</a:t>
                      </a: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65691878"/>
                  </a:ext>
                </a:extLst>
              </a:tr>
              <a:tr h="146679">
                <a:tc>
                  <a:txBody>
                    <a:bodyPr/>
                    <a:lstStyle/>
                    <a:p>
                      <a:pPr marL="0" algn="l" defTabSz="914400" rtl="0" eaLnBrk="1" fontAlgn="b" latinLnBrk="0" hangingPunct="1"/>
                      <a:r>
                        <a:rPr lang="lv-LV" sz="1100" b="0" i="0" u="none" strike="noStrike" kern="1200" noProof="1">
                          <a:solidFill>
                            <a:srgbClr val="000000"/>
                          </a:solidFill>
                          <a:effectLst/>
                          <a:latin typeface="Arial" panose="020B0604020202020204" pitchFamily="34" charset="0"/>
                          <a:ea typeface="+mn-ea"/>
                          <a:cs typeface="+mn-cs"/>
                        </a:rPr>
                        <a:t>ir bijušas reizes, kad nācās aizrādīt kontrolējošo iestāžu darbiniekiem par viņu nekompetenci un iespējamām uzņēmuma pretdarbībām pret konkrēto inspicētāju/-iem</a:t>
                      </a:r>
                    </a:p>
                  </a:txBody>
                  <a:tcPr marL="36000" marR="6350" marT="635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algn="ctr" fontAlgn="b"/>
                      <a:r>
                        <a:rPr kumimoji="0" lang="lv-LV" sz="110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rPr>
                        <a:t>1</a:t>
                      </a:r>
                      <a:endParaRPr lang="lv-LV" sz="1100" b="0" i="0" u="none" strike="noStrike" noProof="1">
                        <a:solidFill>
                          <a:srgbClr val="000000"/>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57125">
                <a:tc>
                  <a:txBody>
                    <a:bodyPr/>
                    <a:lstStyle/>
                    <a:p>
                      <a:pPr algn="r" fontAlgn="b"/>
                      <a:r>
                        <a:rPr lang="lv-LV" sz="1100" b="1" i="0" u="none" strike="noStrike" noProof="1">
                          <a:solidFill>
                            <a:srgbClr val="000000"/>
                          </a:solidFill>
                          <a:effectLst/>
                          <a:latin typeface="Arial" panose="020B0604020202020204" pitchFamily="34" charset="0"/>
                          <a:cs typeface="Arial" panose="020B0604020202020204" pitchFamily="34" charset="0"/>
                        </a:rPr>
                        <a:t>Kopā</a:t>
                      </a:r>
                    </a:p>
                  </a:txBody>
                  <a:tcPr marL="36000" marR="1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FFFFFF"/>
                    </a:solidFill>
                  </a:tcPr>
                </a:tc>
                <a:tc>
                  <a:txBody>
                    <a:bodyPr/>
                    <a:lstStyle/>
                    <a:p>
                      <a:pPr algn="ctr" fontAlgn="b"/>
                      <a:r>
                        <a:rPr lang="lv-LV" sz="1100" b="1" i="0" u="none" strike="noStrike" noProof="1">
                          <a:solidFill>
                            <a:srgbClr val="000000"/>
                          </a:solidFill>
                          <a:effectLst/>
                          <a:latin typeface="Arial" panose="020B0604020202020204" pitchFamily="34" charset="0"/>
                          <a:cs typeface="Arial" panose="020B0604020202020204" pitchFamily="34" charset="0"/>
                        </a:rPr>
                        <a:t>2</a:t>
                      </a: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688791983"/>
                  </a:ext>
                </a:extLst>
              </a:tr>
            </a:tbl>
          </a:graphicData>
        </a:graphic>
      </p:graphicFrame>
      <p:graphicFrame>
        <p:nvGraphicFramePr>
          <p:cNvPr id="10" name="Table 9">
            <a:extLst>
              <a:ext uri="{FF2B5EF4-FFF2-40B4-BE49-F238E27FC236}">
                <a16:creationId xmlns:a16="http://schemas.microsoft.com/office/drawing/2014/main" id="{CEBF6B41-E30B-C9B2-7351-BE10A749E5A0}"/>
              </a:ext>
            </a:extLst>
          </p:cNvPr>
          <p:cNvGraphicFramePr>
            <a:graphicFrameLocks noGrp="1"/>
          </p:cNvGraphicFramePr>
          <p:nvPr/>
        </p:nvGraphicFramePr>
        <p:xfrm>
          <a:off x="734228" y="3333266"/>
          <a:ext cx="9131132" cy="1221740"/>
        </p:xfrm>
        <a:graphic>
          <a:graphicData uri="http://schemas.openxmlformats.org/drawingml/2006/table">
            <a:tbl>
              <a:tblPr/>
              <a:tblGrid>
                <a:gridCol w="8260143">
                  <a:extLst>
                    <a:ext uri="{9D8B030D-6E8A-4147-A177-3AD203B41FA5}">
                      <a16:colId xmlns:a16="http://schemas.microsoft.com/office/drawing/2014/main" val="20000"/>
                    </a:ext>
                  </a:extLst>
                </a:gridCol>
                <a:gridCol w="870989">
                  <a:extLst>
                    <a:ext uri="{9D8B030D-6E8A-4147-A177-3AD203B41FA5}">
                      <a16:colId xmlns:a16="http://schemas.microsoft.com/office/drawing/2014/main" val="20001"/>
                    </a:ext>
                  </a:extLst>
                </a:gridCol>
              </a:tblGrid>
              <a:tr h="146679">
                <a:tc>
                  <a:txBody>
                    <a:bodyPr/>
                    <a:lstStyle/>
                    <a:p>
                      <a:pPr algn="just" fontAlgn="b"/>
                      <a:r>
                        <a:rPr lang="lv-LV" sz="1100" b="1" i="0" u="none" strike="noStrike" noProof="1">
                          <a:solidFill>
                            <a:schemeClr val="bg1"/>
                          </a:solidFill>
                          <a:effectLst/>
                          <a:latin typeface="Arial" panose="020B0604020202020204" pitchFamily="34" charset="0"/>
                          <a:cs typeface="Arial" panose="020B0604020202020204" pitchFamily="34" charset="0"/>
                        </a:rPr>
                        <a:t>Valsts vai pašvaldības pasūtījumu iegūšana</a:t>
                      </a:r>
                      <a:endParaRPr lang="lv-LV" sz="1100" b="1" i="1" u="none" strike="noStrike" noProof="1">
                        <a:solidFill>
                          <a:schemeClr val="bg1"/>
                        </a:solidFill>
                        <a:effectLst/>
                        <a:latin typeface="Arial" panose="020B0604020202020204" pitchFamily="34" charset="0"/>
                        <a:cs typeface="Arial" panose="020B0604020202020204" pitchFamily="34" charset="0"/>
                      </a:endParaRPr>
                    </a:p>
                  </a:txBody>
                  <a:tcPr marL="36000" marR="9525"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4C826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lv-LV" altLang="en-US" sz="1100" b="1" i="0" u="none" strike="noStrike" cap="none" normalizeH="0" baseline="0" noProof="1">
                          <a:ln>
                            <a:noFill/>
                          </a:ln>
                          <a:solidFill>
                            <a:schemeClr val="bg1"/>
                          </a:solidFill>
                          <a:effectLst/>
                          <a:latin typeface="Arial" panose="020B0604020202020204" pitchFamily="34" charset="0"/>
                          <a:cs typeface="Arial" panose="020B0604020202020204" pitchFamily="34" charset="0"/>
                        </a:rPr>
                        <a:t>Skaits</a:t>
                      </a:r>
                    </a:p>
                  </a:txBody>
                  <a:tcPr marL="9525" marR="9525" marT="9519" marB="0"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4C8264"/>
                    </a:solidFill>
                  </a:tcPr>
                </a:tc>
                <a:extLst>
                  <a:ext uri="{0D108BD9-81ED-4DB2-BD59-A6C34878D82A}">
                    <a16:rowId xmlns:a16="http://schemas.microsoft.com/office/drawing/2014/main" val="4259529332"/>
                  </a:ext>
                </a:extLst>
              </a:tr>
              <a:tr h="146679">
                <a:tc>
                  <a:txBody>
                    <a:bodyPr/>
                    <a:lstStyle/>
                    <a:p>
                      <a:pPr algn="l" fontAlgn="b"/>
                      <a:r>
                        <a:rPr lang="lv-LV" sz="1100" b="0" i="0" u="none" strike="noStrike" noProof="1">
                          <a:solidFill>
                            <a:srgbClr val="000000"/>
                          </a:solidFill>
                          <a:effectLst/>
                          <a:latin typeface="Arial" panose="020B0604020202020204" pitchFamily="34" charset="0"/>
                          <a:cs typeface="Arial" panose="020B0604020202020204" pitchFamily="34" charset="0"/>
                        </a:rPr>
                        <a:t>atbalstīju pašvaldības uzņēmumus [nav precizēts]</a:t>
                      </a:r>
                    </a:p>
                  </a:txBody>
                  <a:tcPr marL="36000" marR="6350" marT="635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algn="ctr" fontAlgn="b"/>
                      <a:r>
                        <a:rPr lang="lv-LV" sz="1100" b="0" i="0" u="none" strike="noStrike" noProof="1">
                          <a:solidFill>
                            <a:srgbClr val="000000"/>
                          </a:solidFill>
                          <a:effectLst/>
                          <a:latin typeface="Arial" panose="020B0604020202020204" pitchFamily="34" charset="0"/>
                          <a:cs typeface="Arial" panose="020B0604020202020204" pitchFamily="34" charset="0"/>
                        </a:rPr>
                        <a:t>1</a:t>
                      </a: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65691878"/>
                  </a:ext>
                </a:extLst>
              </a:tr>
              <a:tr h="146679">
                <a:tc>
                  <a:txBody>
                    <a:bodyPr/>
                    <a:lstStyle/>
                    <a:p>
                      <a:pPr algn="l" fontAlgn="b"/>
                      <a:r>
                        <a:rPr lang="lv-LV" sz="1100" b="0" i="0" u="none" strike="noStrike" noProof="1">
                          <a:solidFill>
                            <a:srgbClr val="000000"/>
                          </a:solidFill>
                          <a:effectLst/>
                          <a:latin typeface="Arial" panose="020B0604020202020204" pitchFamily="34" charset="0"/>
                          <a:cs typeface="Arial" panose="020B0604020202020204" pitchFamily="34" charset="0"/>
                        </a:rPr>
                        <a:t>neko nedarīju, tādēļ arī nekas neizdevās</a:t>
                      </a:r>
                    </a:p>
                  </a:txBody>
                  <a:tcPr marL="36000" marR="6350" marT="635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algn="ctr" fontAlgn="b"/>
                      <a:r>
                        <a:rPr lang="lv-LV" sz="1100" b="0" i="0" u="none" strike="noStrike" noProof="1">
                          <a:solidFill>
                            <a:srgbClr val="000000"/>
                          </a:solidFill>
                          <a:effectLst/>
                          <a:latin typeface="Arial" panose="020B0604020202020204" pitchFamily="34" charset="0"/>
                          <a:cs typeface="Arial" panose="020B0604020202020204" pitchFamily="34" charset="0"/>
                        </a:rPr>
                        <a:t>1</a:t>
                      </a: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48872365"/>
                  </a:ext>
                </a:extLst>
              </a:tr>
              <a:tr h="146679">
                <a:tc>
                  <a:txBody>
                    <a:bodyPr/>
                    <a:lstStyle/>
                    <a:p>
                      <a:pPr algn="l" fontAlgn="b"/>
                      <a:r>
                        <a:rPr lang="lv-LV" sz="1100" b="0" i="0" u="none" strike="noStrike" noProof="1">
                          <a:solidFill>
                            <a:srgbClr val="000000"/>
                          </a:solidFill>
                          <a:effectLst/>
                          <a:latin typeface="Arial" panose="020B0604020202020204" pitchFamily="34" charset="0"/>
                          <a:cs typeface="Arial" panose="020B0604020202020204" pitchFamily="34" charset="0"/>
                        </a:rPr>
                        <a:t>pelēka zona, kur daudz kas tiek sarunāts [nav precizēts]</a:t>
                      </a:r>
                    </a:p>
                  </a:txBody>
                  <a:tcPr marL="36000" marR="6350" marT="635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algn="ctr" fontAlgn="b"/>
                      <a:r>
                        <a:rPr lang="lv-LV" sz="1100" b="0" i="0" u="none" strike="noStrike" noProof="1">
                          <a:solidFill>
                            <a:srgbClr val="000000"/>
                          </a:solidFill>
                          <a:effectLst/>
                          <a:latin typeface="Arial" panose="020B0604020202020204" pitchFamily="34" charset="0"/>
                          <a:cs typeface="Arial" panose="020B0604020202020204" pitchFamily="34" charset="0"/>
                        </a:rPr>
                        <a:t>1</a:t>
                      </a: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26281191"/>
                  </a:ext>
                </a:extLst>
              </a:tr>
              <a:tr h="146679">
                <a:tc>
                  <a:txBody>
                    <a:bodyPr/>
                    <a:lstStyle/>
                    <a:p>
                      <a:pPr algn="l" fontAlgn="b"/>
                      <a:r>
                        <a:rPr lang="lv-LV" sz="1100" b="0" i="0" u="none" strike="noStrike" noProof="1">
                          <a:solidFill>
                            <a:srgbClr val="000000"/>
                          </a:solidFill>
                          <a:effectLst/>
                          <a:latin typeface="Arial" panose="020B0604020202020204" pitchFamily="34" charset="0"/>
                          <a:cs typeface="Arial" panose="020B0604020202020204" pitchFamily="34" charset="0"/>
                        </a:rPr>
                        <a:t>telefonsaruna apstiprina, ka papīrs un atspoguļojums mājas lapā panes daiļrunību, kas ir tāla no realitātes un sistēma turpina darboties savā gaitā [nav precizēts]</a:t>
                      </a:r>
                    </a:p>
                  </a:txBody>
                  <a:tcPr marL="36000" marR="6350" marT="635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algn="ctr" fontAlgn="b"/>
                      <a:r>
                        <a:rPr kumimoji="0" lang="lv-LV" sz="110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rPr>
                        <a:t>1</a:t>
                      </a:r>
                      <a:endParaRPr lang="lv-LV" sz="1100" b="0" i="0" u="none" strike="noStrike" noProof="1">
                        <a:solidFill>
                          <a:srgbClr val="000000"/>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57125">
                <a:tc>
                  <a:txBody>
                    <a:bodyPr/>
                    <a:lstStyle/>
                    <a:p>
                      <a:pPr algn="r" fontAlgn="b"/>
                      <a:r>
                        <a:rPr lang="lv-LV" sz="1100" b="1" i="0" u="none" strike="noStrike" noProof="1">
                          <a:solidFill>
                            <a:srgbClr val="000000"/>
                          </a:solidFill>
                          <a:effectLst/>
                          <a:latin typeface="Arial" panose="020B0604020202020204" pitchFamily="34" charset="0"/>
                          <a:cs typeface="Arial" panose="020B0604020202020204" pitchFamily="34" charset="0"/>
                        </a:rPr>
                        <a:t>Kopā</a:t>
                      </a:r>
                    </a:p>
                  </a:txBody>
                  <a:tcPr marL="36000" marR="1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FFFFFF"/>
                    </a:solidFill>
                  </a:tcPr>
                </a:tc>
                <a:tc>
                  <a:txBody>
                    <a:bodyPr/>
                    <a:lstStyle/>
                    <a:p>
                      <a:pPr algn="ctr" fontAlgn="b"/>
                      <a:r>
                        <a:rPr lang="en-GB" sz="1100" b="1" i="0" u="none" strike="noStrike" noProof="1">
                          <a:solidFill>
                            <a:srgbClr val="000000"/>
                          </a:solidFill>
                          <a:effectLst/>
                          <a:latin typeface="Arial" panose="020B0604020202020204" pitchFamily="34" charset="0"/>
                          <a:cs typeface="Arial" panose="020B0604020202020204" pitchFamily="34" charset="0"/>
                        </a:rPr>
                        <a:t>4</a:t>
                      </a:r>
                      <a:endParaRPr lang="lv-LV" sz="1100" b="1"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688791983"/>
                  </a:ext>
                </a:extLst>
              </a:tr>
            </a:tbl>
          </a:graphicData>
        </a:graphic>
      </p:graphicFrame>
      <p:graphicFrame>
        <p:nvGraphicFramePr>
          <p:cNvPr id="11" name="Table 10">
            <a:extLst>
              <a:ext uri="{FF2B5EF4-FFF2-40B4-BE49-F238E27FC236}">
                <a16:creationId xmlns:a16="http://schemas.microsoft.com/office/drawing/2014/main" id="{F475A0FB-6456-C7B0-8FAE-285BA548E33A}"/>
              </a:ext>
            </a:extLst>
          </p:cNvPr>
          <p:cNvGraphicFramePr>
            <a:graphicFrameLocks noGrp="1"/>
          </p:cNvGraphicFramePr>
          <p:nvPr/>
        </p:nvGraphicFramePr>
        <p:xfrm>
          <a:off x="729611" y="4715949"/>
          <a:ext cx="9137596" cy="529590"/>
        </p:xfrm>
        <a:graphic>
          <a:graphicData uri="http://schemas.openxmlformats.org/drawingml/2006/table">
            <a:tbl>
              <a:tblPr/>
              <a:tblGrid>
                <a:gridCol w="8273073">
                  <a:extLst>
                    <a:ext uri="{9D8B030D-6E8A-4147-A177-3AD203B41FA5}">
                      <a16:colId xmlns:a16="http://schemas.microsoft.com/office/drawing/2014/main" val="20000"/>
                    </a:ext>
                  </a:extLst>
                </a:gridCol>
                <a:gridCol w="864523">
                  <a:extLst>
                    <a:ext uri="{9D8B030D-6E8A-4147-A177-3AD203B41FA5}">
                      <a16:colId xmlns:a16="http://schemas.microsoft.com/office/drawing/2014/main" val="20001"/>
                    </a:ext>
                  </a:extLst>
                </a:gridCol>
              </a:tblGrid>
              <a:tr h="146679">
                <a:tc>
                  <a:txBody>
                    <a:bodyPr/>
                    <a:lstStyle/>
                    <a:p>
                      <a:pPr algn="just" fontAlgn="b"/>
                      <a:r>
                        <a:rPr lang="lv-LV" sz="1100" b="1" i="0" u="none" strike="noStrike" noProof="1">
                          <a:solidFill>
                            <a:schemeClr val="bg1"/>
                          </a:solidFill>
                          <a:effectLst/>
                          <a:latin typeface="Arial" panose="020B0604020202020204" pitchFamily="34" charset="0"/>
                          <a:cs typeface="Arial" panose="020B0604020202020204" pitchFamily="34" charset="0"/>
                        </a:rPr>
                        <a:t>Uzņēmuma reģistrēšana</a:t>
                      </a:r>
                      <a:endParaRPr lang="lv-LV" sz="1100" b="1" i="1" u="none" strike="noStrike" noProof="1">
                        <a:solidFill>
                          <a:schemeClr val="bg1"/>
                        </a:solidFill>
                        <a:effectLst/>
                        <a:latin typeface="Arial" panose="020B0604020202020204" pitchFamily="34" charset="0"/>
                        <a:cs typeface="Arial" panose="020B0604020202020204" pitchFamily="34" charset="0"/>
                      </a:endParaRPr>
                    </a:p>
                  </a:txBody>
                  <a:tcPr marL="36000" marR="9525"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4C826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lv-LV" altLang="en-US" sz="1100" b="1" i="0" u="none" strike="noStrike" cap="none" normalizeH="0" baseline="0" noProof="1">
                          <a:ln>
                            <a:noFill/>
                          </a:ln>
                          <a:solidFill>
                            <a:schemeClr val="bg1"/>
                          </a:solidFill>
                          <a:effectLst/>
                          <a:latin typeface="Arial" panose="020B0604020202020204" pitchFamily="34" charset="0"/>
                          <a:cs typeface="Arial" panose="020B0604020202020204" pitchFamily="34" charset="0"/>
                        </a:rPr>
                        <a:t>Skaits</a:t>
                      </a:r>
                    </a:p>
                  </a:txBody>
                  <a:tcPr marL="9525" marR="9525" marT="9519" marB="0"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4C8264"/>
                    </a:solidFill>
                  </a:tcPr>
                </a:tc>
                <a:extLst>
                  <a:ext uri="{0D108BD9-81ED-4DB2-BD59-A6C34878D82A}">
                    <a16:rowId xmlns:a16="http://schemas.microsoft.com/office/drawing/2014/main" val="4259529332"/>
                  </a:ext>
                </a:extLst>
              </a:tr>
              <a:tr h="146679">
                <a:tc>
                  <a:txBody>
                    <a:bodyPr/>
                    <a:lstStyle/>
                    <a:p>
                      <a:pPr algn="l" fontAlgn="b"/>
                      <a:r>
                        <a:rPr lang="en-GB" sz="1100" b="0" i="0" u="none" strike="noStrike" noProof="1">
                          <a:solidFill>
                            <a:srgbClr val="000000"/>
                          </a:solidFill>
                          <a:effectLst/>
                          <a:latin typeface="Arial" panose="020B0604020202020204" pitchFamily="34" charset="0"/>
                          <a:cs typeface="Arial" panose="020B0604020202020204" pitchFamily="34" charset="0"/>
                        </a:rPr>
                        <a:t>d</a:t>
                      </a:r>
                      <a:r>
                        <a:rPr lang="lv-LV" sz="1100" b="0" i="0" u="none" strike="noStrike" noProof="1">
                          <a:solidFill>
                            <a:srgbClr val="000000"/>
                          </a:solidFill>
                          <a:effectLst/>
                          <a:latin typeface="Arial" panose="020B0604020202020204" pitchFamily="34" charset="0"/>
                          <a:cs typeface="Arial" panose="020B0604020202020204" pitchFamily="34" charset="0"/>
                        </a:rPr>
                        <a:t>raudēju</a:t>
                      </a:r>
                    </a:p>
                  </a:txBody>
                  <a:tcPr marL="36000" marR="6350" marT="635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algn="ctr" fontAlgn="b"/>
                      <a:r>
                        <a:rPr lang="lv-LV" sz="1100" b="0" i="0" u="none" strike="noStrike" noProof="1">
                          <a:solidFill>
                            <a:srgbClr val="000000"/>
                          </a:solidFill>
                          <a:effectLst/>
                          <a:latin typeface="Arial" panose="020B0604020202020204" pitchFamily="34" charset="0"/>
                          <a:cs typeface="Arial" panose="020B0604020202020204" pitchFamily="34" charset="0"/>
                        </a:rPr>
                        <a:t>1</a:t>
                      </a: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65691878"/>
                  </a:ext>
                </a:extLst>
              </a:tr>
              <a:tr h="157125">
                <a:tc>
                  <a:txBody>
                    <a:bodyPr/>
                    <a:lstStyle/>
                    <a:p>
                      <a:pPr algn="r" fontAlgn="b"/>
                      <a:r>
                        <a:rPr lang="lv-LV" sz="1100" b="1" i="0" u="none" strike="noStrike" noProof="1">
                          <a:solidFill>
                            <a:srgbClr val="000000"/>
                          </a:solidFill>
                          <a:effectLst/>
                          <a:latin typeface="Arial" panose="020B0604020202020204" pitchFamily="34" charset="0"/>
                          <a:cs typeface="Arial" panose="020B0604020202020204" pitchFamily="34" charset="0"/>
                        </a:rPr>
                        <a:t>Kopā</a:t>
                      </a:r>
                    </a:p>
                  </a:txBody>
                  <a:tcPr marL="36000" marR="1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FFFFFF"/>
                    </a:solidFill>
                  </a:tcPr>
                </a:tc>
                <a:tc>
                  <a:txBody>
                    <a:bodyPr/>
                    <a:lstStyle/>
                    <a:p>
                      <a:pPr algn="ctr" fontAlgn="b"/>
                      <a:r>
                        <a:rPr lang="en-GB" sz="1100" b="1" i="0" u="none" strike="noStrike" noProof="1">
                          <a:solidFill>
                            <a:srgbClr val="000000"/>
                          </a:solidFill>
                          <a:effectLst/>
                          <a:latin typeface="Arial" panose="020B0604020202020204" pitchFamily="34" charset="0"/>
                          <a:cs typeface="Arial" panose="020B0604020202020204" pitchFamily="34" charset="0"/>
                        </a:rPr>
                        <a:t>1</a:t>
                      </a:r>
                      <a:endParaRPr lang="lv-LV" sz="1100" b="1"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688791983"/>
                  </a:ext>
                </a:extLst>
              </a:tr>
            </a:tbl>
          </a:graphicData>
        </a:graphic>
      </p:graphicFrame>
      <p:graphicFrame>
        <p:nvGraphicFramePr>
          <p:cNvPr id="12" name="Table 11">
            <a:extLst>
              <a:ext uri="{FF2B5EF4-FFF2-40B4-BE49-F238E27FC236}">
                <a16:creationId xmlns:a16="http://schemas.microsoft.com/office/drawing/2014/main" id="{35350B33-38D1-3633-D47F-FD52101117D7}"/>
              </a:ext>
            </a:extLst>
          </p:cNvPr>
          <p:cNvGraphicFramePr>
            <a:graphicFrameLocks noGrp="1"/>
          </p:cNvGraphicFramePr>
          <p:nvPr/>
        </p:nvGraphicFramePr>
        <p:xfrm>
          <a:off x="716680" y="5461323"/>
          <a:ext cx="9158840" cy="529590"/>
        </p:xfrm>
        <a:graphic>
          <a:graphicData uri="http://schemas.openxmlformats.org/drawingml/2006/table">
            <a:tbl>
              <a:tblPr/>
              <a:tblGrid>
                <a:gridCol w="8286004">
                  <a:extLst>
                    <a:ext uri="{9D8B030D-6E8A-4147-A177-3AD203B41FA5}">
                      <a16:colId xmlns:a16="http://schemas.microsoft.com/office/drawing/2014/main" val="20000"/>
                    </a:ext>
                  </a:extLst>
                </a:gridCol>
                <a:gridCol w="872836">
                  <a:extLst>
                    <a:ext uri="{9D8B030D-6E8A-4147-A177-3AD203B41FA5}">
                      <a16:colId xmlns:a16="http://schemas.microsoft.com/office/drawing/2014/main" val="20001"/>
                    </a:ext>
                  </a:extLst>
                </a:gridCol>
              </a:tblGrid>
              <a:tr h="146679">
                <a:tc>
                  <a:txBody>
                    <a:bodyPr/>
                    <a:lstStyle/>
                    <a:p>
                      <a:pPr algn="just" fontAlgn="b"/>
                      <a:r>
                        <a:rPr lang="lv-LV" sz="1100" b="1" i="0" u="none" strike="noStrike" noProof="1">
                          <a:solidFill>
                            <a:schemeClr val="bg1"/>
                          </a:solidFill>
                          <a:effectLst/>
                          <a:latin typeface="Arial" panose="020B0604020202020204" pitchFamily="34" charset="0"/>
                          <a:cs typeface="Arial" panose="020B0604020202020204" pitchFamily="34" charset="0"/>
                        </a:rPr>
                        <a:t>Jautājumu kārtošana Valsts ieņēmumu dienestā (VID)</a:t>
                      </a:r>
                      <a:endParaRPr lang="lv-LV" sz="1100" b="1" i="1" u="none" strike="noStrike" noProof="1">
                        <a:solidFill>
                          <a:schemeClr val="bg1"/>
                        </a:solidFill>
                        <a:effectLst/>
                        <a:latin typeface="Arial" panose="020B0604020202020204" pitchFamily="34" charset="0"/>
                        <a:cs typeface="Arial" panose="020B0604020202020204" pitchFamily="34" charset="0"/>
                      </a:endParaRPr>
                    </a:p>
                  </a:txBody>
                  <a:tcPr marL="36000" marR="9525" marT="9525"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4C826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lv-LV" altLang="en-US" sz="1100" b="1" i="0" u="none" strike="noStrike" cap="none" normalizeH="0" baseline="0" noProof="1">
                          <a:ln>
                            <a:noFill/>
                          </a:ln>
                          <a:solidFill>
                            <a:schemeClr val="bg1"/>
                          </a:solidFill>
                          <a:effectLst/>
                          <a:latin typeface="Arial" panose="020B0604020202020204" pitchFamily="34" charset="0"/>
                          <a:cs typeface="Arial" panose="020B0604020202020204" pitchFamily="34" charset="0"/>
                        </a:rPr>
                        <a:t>Skaits</a:t>
                      </a:r>
                    </a:p>
                  </a:txBody>
                  <a:tcPr marL="9525" marR="9525" marT="9519" marB="0"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4C8264"/>
                    </a:solidFill>
                  </a:tcPr>
                </a:tc>
                <a:extLst>
                  <a:ext uri="{0D108BD9-81ED-4DB2-BD59-A6C34878D82A}">
                    <a16:rowId xmlns:a16="http://schemas.microsoft.com/office/drawing/2014/main" val="4259529332"/>
                  </a:ext>
                </a:extLst>
              </a:tr>
              <a:tr h="146679">
                <a:tc>
                  <a:txBody>
                    <a:bodyPr/>
                    <a:lstStyle/>
                    <a:p>
                      <a:pPr algn="l" fontAlgn="b"/>
                      <a:r>
                        <a:rPr lang="lv-LV" sz="1100" b="0" i="0" u="none" strike="noStrike" noProof="1">
                          <a:solidFill>
                            <a:srgbClr val="000000"/>
                          </a:solidFill>
                          <a:effectLst/>
                          <a:latin typeface="Arial" panose="020B0604020202020204" pitchFamily="34" charset="0"/>
                          <a:cs typeface="Arial" panose="020B0604020202020204" pitchFamily="34" charset="0"/>
                        </a:rPr>
                        <a:t>negribu publicēt</a:t>
                      </a:r>
                    </a:p>
                  </a:txBody>
                  <a:tcPr marL="36000" marR="6350" marT="6350" marB="0" anchor="b">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algn="ctr" fontAlgn="b"/>
                      <a:r>
                        <a:rPr lang="lv-LV" sz="1100" b="0" i="0" u="none" strike="noStrike" noProof="1">
                          <a:solidFill>
                            <a:srgbClr val="000000"/>
                          </a:solidFill>
                          <a:effectLst/>
                          <a:latin typeface="Arial" panose="020B0604020202020204" pitchFamily="34" charset="0"/>
                          <a:cs typeface="Arial" panose="020B0604020202020204" pitchFamily="34" charset="0"/>
                        </a:rPr>
                        <a:t>1</a:t>
                      </a:r>
                    </a:p>
                  </a:txBody>
                  <a:tcPr marL="7620" marR="7620" marT="762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65691878"/>
                  </a:ext>
                </a:extLst>
              </a:tr>
              <a:tr h="157125">
                <a:tc>
                  <a:txBody>
                    <a:bodyPr/>
                    <a:lstStyle/>
                    <a:p>
                      <a:pPr algn="r" fontAlgn="b"/>
                      <a:r>
                        <a:rPr lang="lv-LV" sz="1100" b="1" i="0" u="none" strike="noStrike" noProof="1">
                          <a:solidFill>
                            <a:srgbClr val="000000"/>
                          </a:solidFill>
                          <a:effectLst/>
                          <a:latin typeface="Arial" panose="020B0604020202020204" pitchFamily="34" charset="0"/>
                          <a:cs typeface="Arial" panose="020B0604020202020204" pitchFamily="34" charset="0"/>
                        </a:rPr>
                        <a:t>Kopā</a:t>
                      </a:r>
                    </a:p>
                  </a:txBody>
                  <a:tcPr marL="36000" marR="18000"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FFFFFF"/>
                    </a:solidFill>
                  </a:tcPr>
                </a:tc>
                <a:tc>
                  <a:txBody>
                    <a:bodyPr/>
                    <a:lstStyle/>
                    <a:p>
                      <a:pPr algn="ctr" fontAlgn="b"/>
                      <a:r>
                        <a:rPr lang="en-GB" sz="1100" b="1" i="0" u="none" strike="noStrike" noProof="1">
                          <a:solidFill>
                            <a:srgbClr val="000000"/>
                          </a:solidFill>
                          <a:effectLst/>
                          <a:latin typeface="Arial" panose="020B0604020202020204" pitchFamily="34" charset="0"/>
                          <a:cs typeface="Arial" panose="020B0604020202020204" pitchFamily="34" charset="0"/>
                        </a:rPr>
                        <a:t>1</a:t>
                      </a:r>
                      <a:endParaRPr lang="lv-LV" sz="1100" b="1"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688791983"/>
                  </a:ext>
                </a:extLst>
              </a:tr>
            </a:tbl>
          </a:graphicData>
        </a:graphic>
      </p:graphicFrame>
      <p:sp>
        <p:nvSpPr>
          <p:cNvPr id="13" name="Text Box 10">
            <a:extLst>
              <a:ext uri="{FF2B5EF4-FFF2-40B4-BE49-F238E27FC236}">
                <a16:creationId xmlns:a16="http://schemas.microsoft.com/office/drawing/2014/main" id="{6DE2671B-5214-AF0F-6FF9-1275ABA4D590}"/>
              </a:ext>
            </a:extLst>
          </p:cNvPr>
          <p:cNvSpPr txBox="1">
            <a:spLocks noChangeArrowheads="1"/>
          </p:cNvSpPr>
          <p:nvPr/>
        </p:nvSpPr>
        <p:spPr bwMode="auto">
          <a:xfrm>
            <a:off x="10056440" y="56889"/>
            <a:ext cx="2052024"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noProof="1">
                <a:solidFill>
                  <a:srgbClr val="4C8264"/>
                </a:solidFill>
                <a:latin typeface="Arial" panose="020B0604020202020204" pitchFamily="34" charset="0"/>
                <a:cs typeface="Arial" panose="020B0604020202020204" pitchFamily="34" charset="0"/>
              </a:rPr>
              <a:t>Atbilžu varianta "Darīja kaut ko citu" atšifrējums:</a:t>
            </a:r>
          </a:p>
        </p:txBody>
      </p:sp>
    </p:spTree>
    <p:extLst>
      <p:ext uri="{BB962C8B-B14F-4D97-AF65-F5344CB8AC3E}">
        <p14:creationId xmlns:p14="http://schemas.microsoft.com/office/powerpoint/2010/main" val="13764942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59B75-2BCB-C7BB-381A-3034E6934BED}"/>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A8CC6798-C715-811A-AEBF-8C397FF2BDAA}"/>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1.2. </a:t>
            </a:r>
            <a:r>
              <a:rPr lang="lv-LV" sz="2400" b="1" dirty="0">
                <a:solidFill>
                  <a:srgbClr val="4C8264"/>
                </a:solidFill>
                <a:latin typeface="Arial" panose="020B0604020202020204" pitchFamily="34" charset="0"/>
                <a:cs typeface="Arial" panose="020B0604020202020204" pitchFamily="34" charset="0"/>
              </a:rPr>
              <a:t>Dažādu neoficiālu risinājumu izmantošana jautājumu kārtošanā</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1B25DAC0-F4E2-0FF0-E509-1F20FB2F20B4}"/>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a:t>
            </a:r>
            <a:r>
              <a:rPr lang="en-GB" sz="1300" i="1" noProof="1">
                <a:latin typeface="Arial" panose="020B0604020202020204" pitchFamily="34" charset="0"/>
                <a:cs typeface="Arial" panose="020B0604020202020204" pitchFamily="34" charset="0"/>
              </a:rPr>
              <a:t>0</a:t>
            </a:r>
            <a:r>
              <a:rPr lang="lv-LV" sz="1300" i="1" noProof="1">
                <a:latin typeface="Arial" panose="020B0604020202020204" pitchFamily="34" charset="0"/>
                <a:cs typeface="Arial" panose="020B0604020202020204" pitchFamily="34" charset="0"/>
              </a:rPr>
              <a:t>. Vai Jums nācās izmantot kādu/-us no uzskaitītajiem paņēmieniem, lai nokārtotu šo jautājumu?</a:t>
            </a:r>
          </a:p>
        </p:txBody>
      </p:sp>
      <p:sp>
        <p:nvSpPr>
          <p:cNvPr id="5" name="Text Box 10">
            <a:extLst>
              <a:ext uri="{FF2B5EF4-FFF2-40B4-BE49-F238E27FC236}">
                <a16:creationId xmlns:a16="http://schemas.microsoft.com/office/drawing/2014/main" id="{12CB29EA-194F-AA00-8176-0F536F4B2A53}"/>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a:t>
            </a:r>
            <a:r>
              <a:rPr lang="en-GB" altLang="lv-LV" sz="1400" b="1" noProof="1">
                <a:solidFill>
                  <a:srgbClr val="4C8264"/>
                </a:solidFill>
                <a:latin typeface="Arial" panose="020B0604020202020204" pitchFamily="34" charset="0"/>
                <a:cs typeface="Arial" panose="020B0604020202020204" pitchFamily="34" charset="0"/>
              </a:rPr>
              <a:t>2.–</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953A6CB1-447F-7EF5-E53C-1A477912D3B0}"/>
              </a:ext>
            </a:extLst>
          </p:cNvPr>
          <p:cNvSpPr txBox="1"/>
          <p:nvPr/>
        </p:nvSpPr>
        <p:spPr>
          <a:xfrm>
            <a:off x="99390" y="908283"/>
            <a:ext cx="5397170" cy="492443"/>
          </a:xfrm>
          <a:prstGeom prst="rect">
            <a:avLst/>
          </a:prstGeom>
          <a:noFill/>
        </p:spPr>
        <p:txBody>
          <a:bodyPr wrap="square" rtlCol="0">
            <a:spAutoFit/>
          </a:bodyPr>
          <a:lstStyle/>
          <a:p>
            <a:r>
              <a:rPr lang="lv-LV" sz="1300" b="1" noProof="1">
                <a:solidFill>
                  <a:srgbClr val="4C8264"/>
                </a:solidFill>
                <a:latin typeface="Arial" panose="020B0604020202020204" pitchFamily="34" charset="0"/>
                <a:cs typeface="Arial" panose="020B0604020202020204" pitchFamily="34" charset="0"/>
              </a:rPr>
              <a:t>Pēdējo 2 gadu laikā, risinot attiecīgos jautājumus,</a:t>
            </a:r>
          </a:p>
          <a:p>
            <a:r>
              <a:rPr lang="lv-LV" sz="1300" b="1" noProof="1">
                <a:solidFill>
                  <a:srgbClr val="4C8264"/>
                </a:solidFill>
                <a:latin typeface="Arial" panose="020B0604020202020204" pitchFamily="34" charset="0"/>
                <a:cs typeface="Arial" panose="020B0604020202020204" pitchFamily="34" charset="0"/>
              </a:rPr>
              <a:t>izmantoja kādus neoficiālus maksājumus, dāvanas vai pazīšanos</a:t>
            </a:r>
          </a:p>
        </p:txBody>
      </p:sp>
      <p:graphicFrame>
        <p:nvGraphicFramePr>
          <p:cNvPr id="7" name="Chart 6">
            <a:extLst>
              <a:ext uri="{FF2B5EF4-FFF2-40B4-BE49-F238E27FC236}">
                <a16:creationId xmlns:a16="http://schemas.microsoft.com/office/drawing/2014/main" id="{115EA52B-8ECA-40C8-A6D3-F615F5F0973D}"/>
              </a:ext>
            </a:extLst>
          </p:cNvPr>
          <p:cNvGraphicFramePr>
            <a:graphicFrameLocks/>
          </p:cNvGraphicFramePr>
          <p:nvPr/>
        </p:nvGraphicFramePr>
        <p:xfrm>
          <a:off x="848769" y="1345662"/>
          <a:ext cx="5753100" cy="4260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5A90359-13D5-43CE-8502-3ADABC4AEA17}"/>
              </a:ext>
            </a:extLst>
          </p:cNvPr>
          <p:cNvGraphicFramePr>
            <a:graphicFrameLocks/>
          </p:cNvGraphicFramePr>
          <p:nvPr/>
        </p:nvGraphicFramePr>
        <p:xfrm>
          <a:off x="6576469" y="1168400"/>
          <a:ext cx="4622800" cy="432635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0">
            <a:extLst>
              <a:ext uri="{FF2B5EF4-FFF2-40B4-BE49-F238E27FC236}">
                <a16:creationId xmlns:a16="http://schemas.microsoft.com/office/drawing/2014/main" id="{ECEDE6F7-7D9D-D843-2A90-3184988589FD}"/>
              </a:ext>
            </a:extLst>
          </p:cNvPr>
          <p:cNvSpPr txBox="1">
            <a:spLocks noChangeArrowheads="1"/>
          </p:cNvSpPr>
          <p:nvPr/>
        </p:nvSpPr>
        <p:spPr bwMode="auto">
          <a:xfrm>
            <a:off x="477078" y="5463441"/>
            <a:ext cx="1069450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Bāze: respondenti, kuri ir saskārušies ar attiecīgo jautājumu (</a:t>
            </a:r>
            <a:r>
              <a:rPr lang="en-GB" altLang="en-US" sz="1000" i="1" u="sng" noProof="1">
                <a:latin typeface="Arial" panose="020B0604020202020204" pitchFamily="34" charset="0"/>
                <a:cs typeface="Arial" panose="020B0604020202020204" pitchFamily="34" charset="0"/>
              </a:rPr>
              <a:t>ar būvniecību saistītu jautājumu kārtošana</a:t>
            </a:r>
            <a:r>
              <a:rPr lang="lv-LV" altLang="en-US" sz="1000" i="1" noProof="1">
                <a:latin typeface="Arial" panose="020B0604020202020204" pitchFamily="34" charset="0"/>
                <a:cs typeface="Arial" panose="020B0604020202020204" pitchFamily="34" charset="0"/>
              </a:rPr>
              <a:t>:</a:t>
            </a:r>
            <a:r>
              <a:rPr lang="en-GB" altLang="en-US" sz="1000" i="1" noProof="1">
                <a:latin typeface="Arial" panose="020B0604020202020204" pitchFamily="34" charset="0"/>
                <a:cs typeface="Arial" panose="020B0604020202020204" pitchFamily="34" charset="0"/>
              </a:rPr>
              <a:t> </a:t>
            </a:r>
            <a:r>
              <a:rPr lang="lv-LV" altLang="en-US" sz="1000" i="1" noProof="1">
                <a:latin typeface="Arial" panose="020B0604020202020204" pitchFamily="34" charset="0"/>
                <a:cs typeface="Arial" panose="020B0604020202020204" pitchFamily="34" charset="0"/>
              </a:rPr>
              <a:t>2022., n=</a:t>
            </a:r>
            <a:r>
              <a:rPr lang="en-GB" altLang="en-US" sz="1000" i="1" noProof="1">
                <a:latin typeface="Arial" panose="020B0604020202020204" pitchFamily="34" charset="0"/>
                <a:cs typeface="Arial" panose="020B0604020202020204" pitchFamily="34" charset="0"/>
              </a:rPr>
              <a:t>177</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151</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171</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251</a:t>
            </a:r>
            <a:r>
              <a:rPr lang="lv-LV" altLang="en-US" sz="1000" i="1" noProof="1">
                <a:latin typeface="Arial" panose="020B0604020202020204" pitchFamily="34" charset="0"/>
                <a:cs typeface="Arial" panose="020B0604020202020204" pitchFamily="34" charset="0"/>
              </a:rPr>
              <a:t>; </a:t>
            </a:r>
            <a:r>
              <a:rPr lang="en-GB" altLang="en-US" sz="1000" i="1" u="sng" noProof="1">
                <a:latin typeface="Arial" panose="020B0604020202020204" pitchFamily="34" charset="0"/>
                <a:cs typeface="Arial" panose="020B0604020202020204" pitchFamily="34" charset="0"/>
              </a:rPr>
              <a:t>nekustamā īpašuma lietu kārtošana</a:t>
            </a:r>
            <a:r>
              <a:rPr lang="lv-LV" altLang="en-US" sz="1000" i="1" noProof="1">
                <a:latin typeface="Arial" panose="020B0604020202020204" pitchFamily="34" charset="0"/>
                <a:cs typeface="Arial" panose="020B0604020202020204" pitchFamily="34" charset="0"/>
              </a:rPr>
              <a:t>: 2022., n=</a:t>
            </a:r>
            <a:r>
              <a:rPr lang="en-GB" altLang="en-US" sz="1000" i="1" noProof="1">
                <a:latin typeface="Arial" panose="020B0604020202020204" pitchFamily="34" charset="0"/>
                <a:cs typeface="Arial" panose="020B0604020202020204" pitchFamily="34" charset="0"/>
              </a:rPr>
              <a:t>163</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130</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167</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220</a:t>
            </a:r>
            <a:r>
              <a:rPr lang="lv-LV" altLang="en-US" sz="1000" i="1" noProof="1">
                <a:latin typeface="Arial" panose="020B0604020202020204" pitchFamily="34" charset="0"/>
                <a:cs typeface="Arial" panose="020B0604020202020204" pitchFamily="34" charset="0"/>
              </a:rPr>
              <a:t>; </a:t>
            </a:r>
            <a:r>
              <a:rPr lang="en-GB" altLang="en-US" sz="1000" i="1" u="sng" noProof="1">
                <a:latin typeface="Arial" panose="020B0604020202020204" pitchFamily="34" charset="0"/>
                <a:cs typeface="Arial" panose="020B0604020202020204" pitchFamily="34" charset="0"/>
              </a:rPr>
              <a:t>atļauju licenču saņemšana</a:t>
            </a:r>
            <a:r>
              <a:rPr lang="lv-LV" altLang="en-US" sz="1000" i="1" noProof="1">
                <a:latin typeface="Arial" panose="020B0604020202020204" pitchFamily="34" charset="0"/>
                <a:cs typeface="Arial" panose="020B0604020202020204" pitchFamily="34" charset="0"/>
              </a:rPr>
              <a:t>:</a:t>
            </a:r>
            <a:r>
              <a:rPr lang="en-GB" altLang="en-US" sz="1000" i="1" noProof="1">
                <a:latin typeface="Arial" panose="020B0604020202020204" pitchFamily="34" charset="0"/>
                <a:cs typeface="Arial" panose="020B0604020202020204" pitchFamily="34" charset="0"/>
              </a:rPr>
              <a:t> </a:t>
            </a:r>
            <a:r>
              <a:rPr lang="lv-LV" altLang="en-US" sz="1000" i="1" noProof="1">
                <a:latin typeface="Arial" panose="020B0604020202020204" pitchFamily="34" charset="0"/>
                <a:cs typeface="Arial" panose="020B0604020202020204" pitchFamily="34" charset="0"/>
              </a:rPr>
              <a:t>2022., n=</a:t>
            </a:r>
            <a:r>
              <a:rPr lang="en-GB" altLang="en-US" sz="1000" i="1" noProof="1">
                <a:latin typeface="Arial" panose="020B0604020202020204" pitchFamily="34" charset="0"/>
                <a:cs typeface="Arial" panose="020B0604020202020204" pitchFamily="34" charset="0"/>
              </a:rPr>
              <a:t>191</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159</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158</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262</a:t>
            </a:r>
            <a:r>
              <a:rPr lang="lv-LV" altLang="en-US" sz="1000" i="1" noProof="1">
                <a:latin typeface="Arial" panose="020B0604020202020204" pitchFamily="34" charset="0"/>
                <a:cs typeface="Arial" panose="020B0604020202020204" pitchFamily="34" charset="0"/>
              </a:rPr>
              <a:t>; </a:t>
            </a:r>
            <a:r>
              <a:rPr lang="en-GB" altLang="en-US" sz="1000" i="1" u="sng" noProof="1">
                <a:latin typeface="Arial" panose="020B0604020202020204" pitchFamily="34" charset="0"/>
                <a:cs typeface="Arial" panose="020B0604020202020204" pitchFamily="34" charset="0"/>
              </a:rPr>
              <a:t>inspekcijas vai citas kontrolējošās iestādes</a:t>
            </a:r>
            <a:r>
              <a:rPr lang="lv-LV" altLang="en-US" sz="1000" i="1" noProof="1">
                <a:latin typeface="Arial" panose="020B0604020202020204" pitchFamily="34" charset="0"/>
                <a:cs typeface="Arial" panose="020B0604020202020204" pitchFamily="34" charset="0"/>
              </a:rPr>
              <a:t>: 2022., n=</a:t>
            </a:r>
            <a:r>
              <a:rPr lang="en-GB" altLang="en-US" sz="1000" i="1" noProof="1">
                <a:latin typeface="Arial" panose="020B0604020202020204" pitchFamily="34" charset="0"/>
                <a:cs typeface="Arial" panose="020B0604020202020204" pitchFamily="34" charset="0"/>
              </a:rPr>
              <a:t>226</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241</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223</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270</a:t>
            </a:r>
            <a:r>
              <a:rPr lang="lv-LV" altLang="en-US" sz="1000" i="1" noProof="1">
                <a:latin typeface="Arial" panose="020B0604020202020204" pitchFamily="34" charset="0"/>
                <a:cs typeface="Arial" panose="020B0604020202020204" pitchFamily="34" charset="0"/>
              </a:rPr>
              <a:t>; </a:t>
            </a:r>
            <a:r>
              <a:rPr lang="en-GB" altLang="en-US" sz="1000" i="1" u="sng" noProof="1">
                <a:latin typeface="Arial" panose="020B0604020202020204" pitchFamily="34" charset="0"/>
                <a:cs typeface="Arial" panose="020B0604020202020204" pitchFamily="34" charset="0"/>
              </a:rPr>
              <a:t>valsts vai pašvaldības pasūtījumu iegūšana</a:t>
            </a:r>
            <a:r>
              <a:rPr lang="lv-LV" altLang="en-US" sz="1000" i="1" noProof="1">
                <a:latin typeface="Arial" panose="020B0604020202020204" pitchFamily="34" charset="0"/>
                <a:cs typeface="Arial" panose="020B0604020202020204" pitchFamily="34" charset="0"/>
              </a:rPr>
              <a:t>: 2022., n=</a:t>
            </a:r>
            <a:r>
              <a:rPr lang="en-GB" altLang="en-US" sz="1000" i="1" noProof="1">
                <a:latin typeface="Arial" panose="020B0604020202020204" pitchFamily="34" charset="0"/>
                <a:cs typeface="Arial" panose="020B0604020202020204" pitchFamily="34" charset="0"/>
              </a:rPr>
              <a:t>94</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75</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91</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204</a:t>
            </a:r>
            <a:r>
              <a:rPr lang="lv-LV" altLang="en-US" sz="1000" i="1" noProof="1">
                <a:latin typeface="Arial" panose="020B0604020202020204" pitchFamily="34" charset="0"/>
                <a:cs typeface="Arial" panose="020B0604020202020204" pitchFamily="34" charset="0"/>
              </a:rPr>
              <a:t>; </a:t>
            </a:r>
            <a:r>
              <a:rPr lang="en-GB" altLang="en-US" sz="1000" i="1" u="sng" noProof="1">
                <a:latin typeface="Arial" panose="020B0604020202020204" pitchFamily="34" charset="0"/>
                <a:cs typeface="Arial" panose="020B0604020202020204" pitchFamily="34" charset="0"/>
              </a:rPr>
              <a:t>jautājumu kārtošana saistībā ar Eiropas Savienības struktūrfondiem</a:t>
            </a:r>
            <a:r>
              <a:rPr lang="lv-LV" altLang="en-US" sz="1000" i="1" noProof="1">
                <a:latin typeface="Arial" panose="020B0604020202020204" pitchFamily="34" charset="0"/>
                <a:cs typeface="Arial" panose="020B0604020202020204" pitchFamily="34" charset="0"/>
              </a:rPr>
              <a:t>: 2022., n=</a:t>
            </a:r>
            <a:r>
              <a:rPr lang="en-GB" altLang="en-US" sz="1000" i="1" noProof="1">
                <a:latin typeface="Arial" panose="020B0604020202020204" pitchFamily="34" charset="0"/>
                <a:cs typeface="Arial" panose="020B0604020202020204" pitchFamily="34" charset="0"/>
              </a:rPr>
              <a:t>118</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101</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125</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176</a:t>
            </a:r>
            <a:r>
              <a:rPr lang="lv-LV" altLang="en-US" sz="1000" i="1" noProof="1">
                <a:latin typeface="Arial" panose="020B0604020202020204" pitchFamily="34" charset="0"/>
                <a:cs typeface="Arial" panose="020B0604020202020204" pitchFamily="34" charset="0"/>
              </a:rPr>
              <a:t>; </a:t>
            </a:r>
            <a:r>
              <a:rPr lang="en-GB" altLang="en-US" sz="1000" i="1" u="sng" noProof="1">
                <a:latin typeface="Arial" panose="020B0604020202020204" pitchFamily="34" charset="0"/>
                <a:cs typeface="Arial" panose="020B0604020202020204" pitchFamily="34" charset="0"/>
              </a:rPr>
              <a:t>uzņēmumu reģistrēšana</a:t>
            </a:r>
            <a:r>
              <a:rPr lang="lv-LV" altLang="en-US" sz="1000" i="1" noProof="1">
                <a:latin typeface="Arial" panose="020B0604020202020204" pitchFamily="34" charset="0"/>
                <a:cs typeface="Arial" panose="020B0604020202020204" pitchFamily="34" charset="0"/>
              </a:rPr>
              <a:t>: 2022., n=</a:t>
            </a:r>
            <a:r>
              <a:rPr lang="en-GB" altLang="en-US" sz="1000" i="1" noProof="1">
                <a:latin typeface="Arial" panose="020B0604020202020204" pitchFamily="34" charset="0"/>
                <a:cs typeface="Arial" panose="020B0604020202020204" pitchFamily="34" charset="0"/>
              </a:rPr>
              <a:t>106</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83</a:t>
            </a:r>
            <a:r>
              <a:rPr lang="lv-LV" altLang="en-US" sz="1000" i="1" noProof="1">
                <a:latin typeface="Arial" panose="020B0604020202020204" pitchFamily="34" charset="0"/>
                <a:cs typeface="Arial" panose="020B0604020202020204" pitchFamily="34" charset="0"/>
              </a:rPr>
              <a:t>;</a:t>
            </a:r>
            <a:br>
              <a:rPr lang="en-GB" altLang="en-US" sz="1000" i="1" noProof="1">
                <a:latin typeface="Arial" panose="020B0604020202020204" pitchFamily="34" charset="0"/>
                <a:cs typeface="Arial" panose="020B0604020202020204" pitchFamily="34" charset="0"/>
              </a:rPr>
            </a:br>
            <a:r>
              <a:rPr lang="lv-LV" altLang="en-US" sz="1000" i="1" noProof="1">
                <a:latin typeface="Arial" panose="020B0604020202020204" pitchFamily="34" charset="0"/>
                <a:cs typeface="Arial" panose="020B0604020202020204" pitchFamily="34" charset="0"/>
              </a:rPr>
              <a:t>2024., n=</a:t>
            </a:r>
            <a:r>
              <a:rPr lang="en-GB" altLang="en-US" sz="1000" i="1" noProof="1">
                <a:latin typeface="Arial" panose="020B0604020202020204" pitchFamily="34" charset="0"/>
                <a:cs typeface="Arial" panose="020B0604020202020204" pitchFamily="34" charset="0"/>
              </a:rPr>
              <a:t>83;</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103</a:t>
            </a:r>
            <a:r>
              <a:rPr lang="lv-LV" altLang="en-US" sz="1000" i="1" noProof="1">
                <a:latin typeface="Arial" panose="020B0604020202020204" pitchFamily="34" charset="0"/>
                <a:cs typeface="Arial" panose="020B0604020202020204" pitchFamily="34" charset="0"/>
              </a:rPr>
              <a:t>; </a:t>
            </a:r>
            <a:r>
              <a:rPr lang="en-GB" altLang="en-US" sz="1000" i="1" u="sng" noProof="1">
                <a:latin typeface="Arial" panose="020B0604020202020204" pitchFamily="34" charset="0"/>
                <a:cs typeface="Arial" panose="020B0604020202020204" pitchFamily="34" charset="0"/>
              </a:rPr>
              <a:t>jautājumu kārtošana tiesā</a:t>
            </a:r>
            <a:r>
              <a:rPr lang="lv-LV" altLang="en-US" sz="1000" i="1" noProof="1">
                <a:latin typeface="Arial" panose="020B0604020202020204" pitchFamily="34" charset="0"/>
                <a:cs typeface="Arial" panose="020B0604020202020204" pitchFamily="34" charset="0"/>
              </a:rPr>
              <a:t>: 2022., n=</a:t>
            </a:r>
            <a:r>
              <a:rPr lang="en-GB" altLang="en-US" sz="1000" i="1" noProof="1">
                <a:latin typeface="Arial" panose="020B0604020202020204" pitchFamily="34" charset="0"/>
                <a:cs typeface="Arial" panose="020B0604020202020204" pitchFamily="34" charset="0"/>
              </a:rPr>
              <a:t>85</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77</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86</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127</a:t>
            </a:r>
            <a:r>
              <a:rPr lang="lv-LV" altLang="en-US" sz="1000" i="1" noProof="1">
                <a:latin typeface="Arial" panose="020B0604020202020204" pitchFamily="34" charset="0"/>
                <a:cs typeface="Arial" panose="020B0604020202020204" pitchFamily="34" charset="0"/>
              </a:rPr>
              <a:t>;  </a:t>
            </a:r>
            <a:r>
              <a:rPr lang="en-GB" altLang="en-US" sz="1000" i="1" u="sng" noProof="1">
                <a:latin typeface="Arial" panose="020B0604020202020204" pitchFamily="34" charset="0"/>
                <a:cs typeface="Arial" panose="020B0604020202020204" pitchFamily="34" charset="0"/>
              </a:rPr>
              <a:t>saskarsme ar Valsts policiju</a:t>
            </a:r>
            <a:r>
              <a:rPr lang="lv-LV" altLang="en-US" sz="1000" i="1" noProof="1">
                <a:latin typeface="Arial" panose="020B0604020202020204" pitchFamily="34" charset="0"/>
                <a:cs typeface="Arial" panose="020B0604020202020204" pitchFamily="34" charset="0"/>
              </a:rPr>
              <a:t>: 2022., n=</a:t>
            </a:r>
            <a:r>
              <a:rPr lang="en-GB" altLang="en-US" sz="1000" i="1" noProof="1">
                <a:latin typeface="Arial" panose="020B0604020202020204" pitchFamily="34" charset="0"/>
                <a:cs typeface="Arial" panose="020B0604020202020204" pitchFamily="34" charset="0"/>
              </a:rPr>
              <a:t>123</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100</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93</a:t>
            </a:r>
            <a:r>
              <a:rPr lang="lv-LV" altLang="en-US" sz="1000" i="1" noProof="1">
                <a:latin typeface="Arial" panose="020B0604020202020204" pitchFamily="34" charset="0"/>
                <a:cs typeface="Arial" panose="020B0604020202020204" pitchFamily="34" charset="0"/>
              </a:rPr>
              <a:t>;</a:t>
            </a:r>
            <a:br>
              <a:rPr lang="en-GB" altLang="en-US" sz="1000" i="1" noProof="1">
                <a:latin typeface="Arial" panose="020B0604020202020204" pitchFamily="34" charset="0"/>
                <a:cs typeface="Arial" panose="020B0604020202020204" pitchFamily="34" charset="0"/>
              </a:rPr>
            </a:br>
            <a:r>
              <a:rPr lang="lv-LV" altLang="en-US" sz="1000" i="1" noProof="1">
                <a:latin typeface="Arial" panose="020B0604020202020204" pitchFamily="34" charset="0"/>
                <a:cs typeface="Arial" panose="020B0604020202020204" pitchFamily="34" charset="0"/>
              </a:rPr>
              <a:t>2025., n=</a:t>
            </a:r>
            <a:r>
              <a:rPr lang="en-GB" altLang="en-US" sz="1000" i="1" noProof="1">
                <a:latin typeface="Arial" panose="020B0604020202020204" pitchFamily="34" charset="0"/>
                <a:cs typeface="Arial" panose="020B0604020202020204" pitchFamily="34" charset="0"/>
              </a:rPr>
              <a:t>169</a:t>
            </a:r>
            <a:r>
              <a:rPr lang="lv-LV" altLang="en-US" sz="1000" i="1" noProof="1">
                <a:latin typeface="Arial" panose="020B0604020202020204" pitchFamily="34" charset="0"/>
                <a:cs typeface="Arial" panose="020B0604020202020204" pitchFamily="34" charset="0"/>
              </a:rPr>
              <a:t>; </a:t>
            </a:r>
            <a:r>
              <a:rPr lang="en-GB" altLang="en-US" sz="1000" i="1" u="sng" noProof="1">
                <a:latin typeface="Arial" panose="020B0604020202020204" pitchFamily="34" charset="0"/>
                <a:cs typeface="Arial" panose="020B0604020202020204" pitchFamily="34" charset="0"/>
              </a:rPr>
              <a:t>saskarsme ar Satiksmes uzraudzības un koordinācijas biroju (Ceļu policija)</a:t>
            </a:r>
            <a:r>
              <a:rPr lang="lv-LV" altLang="en-US" sz="1000" i="1" noProof="1">
                <a:latin typeface="Arial" panose="020B0604020202020204" pitchFamily="34" charset="0"/>
                <a:cs typeface="Arial" panose="020B0604020202020204" pitchFamily="34" charset="0"/>
              </a:rPr>
              <a:t>: 2022., n=</a:t>
            </a:r>
            <a:r>
              <a:rPr lang="en-GB" altLang="en-US" sz="1000" i="1" noProof="1">
                <a:latin typeface="Arial" panose="020B0604020202020204" pitchFamily="34" charset="0"/>
                <a:cs typeface="Arial" panose="020B0604020202020204" pitchFamily="34" charset="0"/>
              </a:rPr>
              <a:t>127</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98</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118</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195</a:t>
            </a:r>
            <a:r>
              <a:rPr lang="lv-LV" altLang="en-US" sz="1000" i="1" noProof="1">
                <a:latin typeface="Arial" panose="020B0604020202020204" pitchFamily="34" charset="0"/>
                <a:cs typeface="Arial" panose="020B0604020202020204" pitchFamily="34" charset="0"/>
              </a:rPr>
              <a:t>; </a:t>
            </a:r>
            <a:r>
              <a:rPr lang="en-GB" altLang="en-US" sz="1000" i="1" u="sng" noProof="1">
                <a:latin typeface="Arial" panose="020B0604020202020204" pitchFamily="34" charset="0"/>
                <a:cs typeface="Arial" panose="020B0604020202020204" pitchFamily="34" charset="0"/>
              </a:rPr>
              <a:t>uzturēšanās atļauju, izsaukumu kārtošana</a:t>
            </a:r>
            <a:r>
              <a:rPr lang="lv-LV" altLang="en-US" sz="1000" i="1" noProof="1">
                <a:latin typeface="Arial" panose="020B0604020202020204" pitchFamily="34" charset="0"/>
                <a:cs typeface="Arial" panose="020B0604020202020204" pitchFamily="34" charset="0"/>
              </a:rPr>
              <a:t>: 2022., n=</a:t>
            </a:r>
            <a:r>
              <a:rPr lang="en-GB" altLang="en-US" sz="1000" i="1" noProof="1">
                <a:latin typeface="Arial" panose="020B0604020202020204" pitchFamily="34" charset="0"/>
                <a:cs typeface="Arial" panose="020B0604020202020204" pitchFamily="34" charset="0"/>
              </a:rPr>
              <a:t>51</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30</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32</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66</a:t>
            </a:r>
            <a:r>
              <a:rPr lang="lv-LV" altLang="en-US" sz="1000" i="1" noProof="1">
                <a:latin typeface="Arial" panose="020B0604020202020204" pitchFamily="34" charset="0"/>
                <a:cs typeface="Arial" panose="020B0604020202020204" pitchFamily="34" charset="0"/>
              </a:rPr>
              <a:t>; </a:t>
            </a:r>
            <a:r>
              <a:rPr lang="en-GB" altLang="en-US" sz="1000" i="1" u="sng" noProof="1">
                <a:latin typeface="Arial" panose="020B0604020202020204" pitchFamily="34" charset="0"/>
                <a:cs typeface="Arial" panose="020B0604020202020204" pitchFamily="34" charset="0"/>
              </a:rPr>
              <a:t>jautājumu kārtošana Valsts ieņēmumu dienestā (VID)</a:t>
            </a:r>
            <a:r>
              <a:rPr lang="lv-LV" altLang="en-US" sz="1000" i="1" noProof="1">
                <a:latin typeface="Arial" panose="020B0604020202020204" pitchFamily="34" charset="0"/>
                <a:cs typeface="Arial" panose="020B0604020202020204" pitchFamily="34" charset="0"/>
              </a:rPr>
              <a:t>: 2022., n=</a:t>
            </a:r>
            <a:r>
              <a:rPr lang="en-GB" altLang="en-US" sz="1000" i="1" noProof="1">
                <a:latin typeface="Arial" panose="020B0604020202020204" pitchFamily="34" charset="0"/>
                <a:cs typeface="Arial" panose="020B0604020202020204" pitchFamily="34" charset="0"/>
              </a:rPr>
              <a:t>313</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299</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296</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326;</a:t>
            </a:r>
            <a:br>
              <a:rPr lang="en-GB" altLang="en-US" sz="1000" i="1" noProof="1">
                <a:latin typeface="Arial" panose="020B0604020202020204" pitchFamily="34" charset="0"/>
                <a:cs typeface="Arial" panose="020B0604020202020204" pitchFamily="34" charset="0"/>
              </a:rPr>
            </a:br>
            <a:r>
              <a:rPr lang="en-GB" altLang="en-US" sz="1000" i="1" u="sng" noProof="1">
                <a:latin typeface="Arial" panose="020B0604020202020204" pitchFamily="34" charset="0"/>
                <a:cs typeface="Arial" panose="020B0604020202020204" pitchFamily="34" charset="0"/>
              </a:rPr>
              <a:t>darījumi muitā</a:t>
            </a:r>
            <a:r>
              <a:rPr lang="lv-LV" altLang="en-US" sz="1000" i="1" noProof="1">
                <a:latin typeface="Arial" panose="020B0604020202020204" pitchFamily="34" charset="0"/>
                <a:cs typeface="Arial" panose="020B0604020202020204" pitchFamily="34" charset="0"/>
              </a:rPr>
              <a:t>: 2022., n=</a:t>
            </a:r>
            <a:r>
              <a:rPr lang="en-GB" altLang="en-US" sz="1000" i="1" noProof="1">
                <a:latin typeface="Arial" panose="020B0604020202020204" pitchFamily="34" charset="0"/>
                <a:cs typeface="Arial" panose="020B0604020202020204" pitchFamily="34" charset="0"/>
              </a:rPr>
              <a:t>85</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71</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83;</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134; </a:t>
            </a:r>
            <a:r>
              <a:rPr lang="en-GB" altLang="en-US" sz="1000" i="1" u="sng" noProof="1">
                <a:latin typeface="Arial" panose="020B0604020202020204" pitchFamily="34" charset="0"/>
                <a:cs typeface="Arial" panose="020B0604020202020204" pitchFamily="34" charset="0"/>
              </a:rPr>
              <a:t>autotransporta reģistrācija vai tehniskā apskate (CSDD)</a:t>
            </a:r>
            <a:r>
              <a:rPr lang="lv-LV" altLang="en-US" sz="1000" i="1" noProof="1">
                <a:latin typeface="Arial" panose="020B0604020202020204" pitchFamily="34" charset="0"/>
                <a:cs typeface="Arial" panose="020B0604020202020204" pitchFamily="34" charset="0"/>
              </a:rPr>
              <a:t>: 2022., n=</a:t>
            </a:r>
            <a:r>
              <a:rPr lang="en-GB" altLang="en-US" sz="1000" i="1" noProof="1">
                <a:latin typeface="Arial" panose="020B0604020202020204" pitchFamily="34" charset="0"/>
                <a:cs typeface="Arial" panose="020B0604020202020204" pitchFamily="34" charset="0"/>
              </a:rPr>
              <a:t>307</a:t>
            </a:r>
            <a:r>
              <a:rPr lang="lv-LV" altLang="en-US" sz="1000" i="1" noProof="1">
                <a:latin typeface="Arial" panose="020B0604020202020204" pitchFamily="34" charset="0"/>
                <a:cs typeface="Arial" panose="020B0604020202020204" pitchFamily="34" charset="0"/>
              </a:rPr>
              <a:t>; 2023., n=</a:t>
            </a:r>
            <a:r>
              <a:rPr lang="en-GB" altLang="en-US" sz="1000" i="1" noProof="1">
                <a:latin typeface="Arial" panose="020B0604020202020204" pitchFamily="34" charset="0"/>
                <a:cs typeface="Arial" panose="020B0604020202020204" pitchFamily="34" charset="0"/>
              </a:rPr>
              <a:t>252</a:t>
            </a:r>
            <a:r>
              <a:rPr lang="lv-LV" altLang="en-US" sz="1000" i="1" noProof="1">
                <a:latin typeface="Arial" panose="020B0604020202020204" pitchFamily="34" charset="0"/>
                <a:cs typeface="Arial" panose="020B0604020202020204" pitchFamily="34" charset="0"/>
              </a:rPr>
              <a:t>; 2024., n=</a:t>
            </a:r>
            <a:r>
              <a:rPr lang="en-GB" altLang="en-US" sz="1000" i="1" noProof="1">
                <a:latin typeface="Arial" panose="020B0604020202020204" pitchFamily="34" charset="0"/>
                <a:cs typeface="Arial" panose="020B0604020202020204" pitchFamily="34" charset="0"/>
              </a:rPr>
              <a:t>323</a:t>
            </a:r>
            <a:r>
              <a:rPr lang="lv-LV" altLang="en-US" sz="1000" i="1" noProof="1">
                <a:latin typeface="Arial" panose="020B0604020202020204" pitchFamily="34" charset="0"/>
                <a:cs typeface="Arial" panose="020B0604020202020204" pitchFamily="34" charset="0"/>
              </a:rPr>
              <a:t>; 2025., n=</a:t>
            </a:r>
            <a:r>
              <a:rPr lang="en-GB" altLang="en-US" sz="1000" i="1" noProof="1">
                <a:latin typeface="Arial" panose="020B0604020202020204" pitchFamily="34" charset="0"/>
                <a:cs typeface="Arial" panose="020B0604020202020204" pitchFamily="34" charset="0"/>
              </a:rPr>
              <a:t>367</a:t>
            </a:r>
            <a:r>
              <a:rPr lang="lv-LV" altLang="en-US" sz="1000" i="1" noProof="1">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01238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2DE72-D315-2FF4-9B8B-BD6B48B5FDFA}"/>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A99E5BF4-9E94-3982-F57D-364F68A45491}"/>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1.2. </a:t>
            </a:r>
            <a:r>
              <a:rPr lang="lv-LV" sz="2400" b="1" dirty="0">
                <a:solidFill>
                  <a:srgbClr val="4C8264"/>
                </a:solidFill>
                <a:latin typeface="Arial" panose="020B0604020202020204" pitchFamily="34" charset="0"/>
                <a:cs typeface="Arial" panose="020B0604020202020204" pitchFamily="34" charset="0"/>
              </a:rPr>
              <a:t>Dažādu neoficiālu risinājumu izmantošana jautājumu kārtošanā</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04F5622-3709-4662-DC62-40D0E414396B}"/>
              </a:ext>
            </a:extLst>
          </p:cNvPr>
          <p:cNvSpPr txBox="1"/>
          <p:nvPr/>
        </p:nvSpPr>
        <p:spPr>
          <a:xfrm>
            <a:off x="670560" y="913034"/>
            <a:ext cx="4165600" cy="338554"/>
          </a:xfrm>
          <a:prstGeom prst="rect">
            <a:avLst/>
          </a:prstGeom>
          <a:noFill/>
        </p:spPr>
        <p:txBody>
          <a:bodyPr wrap="square" rtlCol="0">
            <a:spAutoFit/>
          </a:bodyPr>
          <a:lstStyle/>
          <a:p>
            <a:pPr algn="ctr"/>
            <a:r>
              <a:rPr lang="lv-LV" sz="1600" b="1" dirty="0">
                <a:solidFill>
                  <a:srgbClr val="4C8264"/>
                </a:solidFill>
                <a:latin typeface="Arial" panose="020B0604020202020204" pitchFamily="34" charset="0"/>
                <a:cs typeface="Arial" panose="020B0604020202020204" pitchFamily="34" charset="0"/>
              </a:rPr>
              <a:t>Pēdējo 2 gadu laikā, risinot</a:t>
            </a:r>
            <a:r>
              <a:rPr lang="en-GB" sz="1600" b="1" dirty="0">
                <a:solidFill>
                  <a:srgbClr val="4C8264"/>
                </a:solidFill>
                <a:latin typeface="Arial" panose="020B0604020202020204" pitchFamily="34" charset="0"/>
                <a:cs typeface="Arial" panose="020B0604020202020204" pitchFamily="34" charset="0"/>
              </a:rPr>
              <a:t> </a:t>
            </a:r>
            <a:r>
              <a:rPr lang="lv-LV" sz="1600" b="1" dirty="0">
                <a:solidFill>
                  <a:srgbClr val="4C8264"/>
                </a:solidFill>
                <a:latin typeface="Arial" panose="020B0604020202020204" pitchFamily="34" charset="0"/>
                <a:cs typeface="Arial" panose="020B0604020202020204" pitchFamily="34" charset="0"/>
              </a:rPr>
              <a:t>jautājumus:</a:t>
            </a:r>
          </a:p>
        </p:txBody>
      </p:sp>
      <p:sp>
        <p:nvSpPr>
          <p:cNvPr id="9" name="Text Box 10">
            <a:extLst>
              <a:ext uri="{FF2B5EF4-FFF2-40B4-BE49-F238E27FC236}">
                <a16:creationId xmlns:a16="http://schemas.microsoft.com/office/drawing/2014/main" id="{1664F1FA-4F4D-92A0-95FE-AB39D39372B2}"/>
              </a:ext>
            </a:extLst>
          </p:cNvPr>
          <p:cNvSpPr txBox="1">
            <a:spLocks noChangeArrowheads="1"/>
          </p:cNvSpPr>
          <p:nvPr/>
        </p:nvSpPr>
        <p:spPr bwMode="auto">
          <a:xfrm>
            <a:off x="7924799" y="5957363"/>
            <a:ext cx="2668629" cy="25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
        <p:nvSpPr>
          <p:cNvPr id="4" name="Text Box 9">
            <a:extLst>
              <a:ext uri="{FF2B5EF4-FFF2-40B4-BE49-F238E27FC236}">
                <a16:creationId xmlns:a16="http://schemas.microsoft.com/office/drawing/2014/main" id="{F8FA8D35-1248-5D74-B641-AD3319F416CD}"/>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a:t>
            </a:r>
            <a:r>
              <a:rPr lang="en-GB" sz="1300" i="1" noProof="1">
                <a:latin typeface="Arial" panose="020B0604020202020204" pitchFamily="34" charset="0"/>
                <a:cs typeface="Arial" panose="020B0604020202020204" pitchFamily="34" charset="0"/>
              </a:rPr>
              <a:t>0</a:t>
            </a:r>
            <a:r>
              <a:rPr lang="lv-LV" sz="1300" i="1" noProof="1">
                <a:latin typeface="Arial" panose="020B0604020202020204" pitchFamily="34" charset="0"/>
                <a:cs typeface="Arial" panose="020B0604020202020204" pitchFamily="34" charset="0"/>
              </a:rPr>
              <a:t>. Vai Jums nācās izmantot kādu/-us no uzskaitītajiem paņēmieniem, lai nokārtotu šo jautājumu?</a:t>
            </a:r>
          </a:p>
        </p:txBody>
      </p:sp>
      <p:graphicFrame>
        <p:nvGraphicFramePr>
          <p:cNvPr id="12" name="Chart 11">
            <a:extLst>
              <a:ext uri="{FF2B5EF4-FFF2-40B4-BE49-F238E27FC236}">
                <a16:creationId xmlns:a16="http://schemas.microsoft.com/office/drawing/2014/main" id="{45B33231-ABA4-88CE-C619-B649004DF45B}"/>
              </a:ext>
            </a:extLst>
          </p:cNvPr>
          <p:cNvGraphicFramePr>
            <a:graphicFrameLocks/>
          </p:cNvGraphicFramePr>
          <p:nvPr/>
        </p:nvGraphicFramePr>
        <p:xfrm>
          <a:off x="436880" y="1707514"/>
          <a:ext cx="4876800" cy="46018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77DAFF1-CA02-32AA-2730-9295025D93C1}"/>
              </a:ext>
            </a:extLst>
          </p:cNvPr>
          <p:cNvGraphicFramePr>
            <a:graphicFrameLocks/>
          </p:cNvGraphicFramePr>
          <p:nvPr/>
        </p:nvGraphicFramePr>
        <p:xfrm>
          <a:off x="5923280" y="2205354"/>
          <a:ext cx="6106160" cy="358584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Box 10">
            <a:extLst>
              <a:ext uri="{FF2B5EF4-FFF2-40B4-BE49-F238E27FC236}">
                <a16:creationId xmlns:a16="http://schemas.microsoft.com/office/drawing/2014/main" id="{ADE9CA74-E6DB-DB23-2EFF-BE2A22090B8A}"/>
              </a:ext>
            </a:extLst>
          </p:cNvPr>
          <p:cNvSpPr txBox="1">
            <a:spLocks noChangeArrowheads="1"/>
          </p:cNvSpPr>
          <p:nvPr/>
        </p:nvSpPr>
        <p:spPr bwMode="auto">
          <a:xfrm>
            <a:off x="168772" y="1397912"/>
            <a:ext cx="2990988" cy="52322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400" b="1" dirty="0">
                <a:solidFill>
                  <a:srgbClr val="4C8264"/>
                </a:solidFill>
                <a:latin typeface="Arial" panose="020B0604020202020204" pitchFamily="34" charset="0"/>
                <a:cs typeface="Arial" panose="020B0604020202020204" pitchFamily="34" charset="0"/>
              </a:rPr>
              <a:t>2025. gada </a:t>
            </a:r>
            <a:r>
              <a:rPr lang="en-GB" sz="1400" b="1" noProof="1">
                <a:solidFill>
                  <a:srgbClr val="4C8264"/>
                </a:solidFill>
                <a:latin typeface="Arial" panose="020B0604020202020204" pitchFamily="34" charset="0"/>
                <a:cs typeface="Arial" panose="020B0604020202020204" pitchFamily="34" charset="0"/>
              </a:rPr>
              <a:t>r</a:t>
            </a:r>
            <a:r>
              <a:rPr lang="lv-LV" sz="1400" b="1" noProof="1">
                <a:solidFill>
                  <a:srgbClr val="4C8264"/>
                </a:solidFill>
                <a:latin typeface="Arial" panose="020B0604020202020204" pitchFamily="34" charset="0"/>
                <a:cs typeface="Arial" panose="020B0604020202020204" pitchFamily="34" charset="0"/>
              </a:rPr>
              <a:t>ezultāti</a:t>
            </a:r>
            <a:br>
              <a:rPr lang="en-GB" sz="1400" b="1" noProof="1">
                <a:solidFill>
                  <a:srgbClr val="4C8264"/>
                </a:solidFill>
                <a:latin typeface="Arial" panose="020B0604020202020204" pitchFamily="34" charset="0"/>
                <a:cs typeface="Arial" panose="020B0604020202020204" pitchFamily="34" charset="0"/>
              </a:rPr>
            </a:br>
            <a:r>
              <a:rPr lang="lv-LV" sz="1400" b="1" noProof="1">
                <a:solidFill>
                  <a:srgbClr val="4C8264"/>
                </a:solidFill>
                <a:latin typeface="Arial" panose="020B0604020202020204" pitchFamily="34" charset="0"/>
                <a:cs typeface="Arial" panose="020B0604020202020204" pitchFamily="34" charset="0"/>
              </a:rPr>
              <a:t>sociāldemogrāfiskajās grupās</a:t>
            </a:r>
          </a:p>
        </p:txBody>
      </p:sp>
      <p:sp>
        <p:nvSpPr>
          <p:cNvPr id="3" name="Text Box 10">
            <a:extLst>
              <a:ext uri="{FF2B5EF4-FFF2-40B4-BE49-F238E27FC236}">
                <a16:creationId xmlns:a16="http://schemas.microsoft.com/office/drawing/2014/main" id="{1E815CBD-63E0-74C9-E416-EEA7D7E2F607}"/>
              </a:ext>
            </a:extLst>
          </p:cNvPr>
          <p:cNvSpPr txBox="1">
            <a:spLocks noChangeArrowheads="1"/>
          </p:cNvSpPr>
          <p:nvPr/>
        </p:nvSpPr>
        <p:spPr bwMode="auto">
          <a:xfrm>
            <a:off x="5551432" y="1397912"/>
            <a:ext cx="2052024" cy="52322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 </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a:t>
            </a:r>
            <a:r>
              <a:rPr lang="en-GB" altLang="lv-LV" sz="1400" b="1" noProof="1">
                <a:solidFill>
                  <a:srgbClr val="4C8264"/>
                </a:solidFill>
                <a:latin typeface="Arial" panose="020B0604020202020204" pitchFamily="34" charset="0"/>
                <a:cs typeface="Arial" panose="020B0604020202020204" pitchFamily="34" charset="0"/>
              </a:rPr>
              <a:t>–</a:t>
            </a:r>
            <a:r>
              <a:rPr lang="lv-LV" altLang="lv-LV" sz="1400" b="1" noProof="1">
                <a:solidFill>
                  <a:srgbClr val="4C8264"/>
                </a:solidFill>
                <a:latin typeface="Arial" panose="020B0604020202020204" pitchFamily="34" charset="0"/>
                <a:cs typeface="Arial" panose="020B0604020202020204" pitchFamily="34" charset="0"/>
              </a:rPr>
              <a:t>2025.</a:t>
            </a:r>
            <a:endParaRPr lang="en-GB" altLang="lv-LV" sz="1400" b="1" noProof="1">
              <a:solidFill>
                <a:srgbClr val="4C8264"/>
              </a:solidFill>
              <a:latin typeface="Arial" panose="020B0604020202020204" pitchFamily="34" charset="0"/>
              <a:cs typeface="Arial" panose="020B0604020202020204" pitchFamily="34" charset="0"/>
            </a:endParaRPr>
          </a:p>
        </p:txBody>
      </p:sp>
      <p:sp>
        <p:nvSpPr>
          <p:cNvPr id="5" name="Text Box 10">
            <a:extLst>
              <a:ext uri="{FF2B5EF4-FFF2-40B4-BE49-F238E27FC236}">
                <a16:creationId xmlns:a16="http://schemas.microsoft.com/office/drawing/2014/main" id="{3BCB70F6-3757-E230-191A-4CC72017072E}"/>
              </a:ext>
            </a:extLst>
          </p:cNvPr>
          <p:cNvSpPr txBox="1">
            <a:spLocks noChangeArrowheads="1"/>
          </p:cNvSpPr>
          <p:nvPr/>
        </p:nvSpPr>
        <p:spPr bwMode="auto">
          <a:xfrm>
            <a:off x="1696719" y="6404622"/>
            <a:ext cx="350520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respondenti attiecīgajās grupās (skat. "n=" grafikā)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470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EB8E0-C59D-7EF9-3F8C-29503BF219D8}"/>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C2C1ED7F-DBCA-4D12-88D6-3787ED38F084}"/>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1.2. </a:t>
            </a:r>
            <a:r>
              <a:rPr lang="lv-LV" sz="2400" b="1" dirty="0">
                <a:solidFill>
                  <a:srgbClr val="4C8264"/>
                </a:solidFill>
                <a:latin typeface="Arial" panose="020B0604020202020204" pitchFamily="34" charset="0"/>
                <a:cs typeface="Arial" panose="020B0604020202020204" pitchFamily="34" charset="0"/>
              </a:rPr>
              <a:t>Dažādu neoficiālu risinājumu izmantošana jautājumu kārtošanā</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CF0CB86E-50D1-1701-FB68-F82057CAAEE5}"/>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K11. Lūdzu, sniedziet atbildes uz sekojošiem jautājumiem par neoficiālu maksājumu un pazīšanās izmantošanu.</a:t>
            </a:r>
          </a:p>
        </p:txBody>
      </p:sp>
      <p:sp>
        <p:nvSpPr>
          <p:cNvPr id="21" name="Text Box 10">
            <a:extLst>
              <a:ext uri="{FF2B5EF4-FFF2-40B4-BE49-F238E27FC236}">
                <a16:creationId xmlns:a16="http://schemas.microsoft.com/office/drawing/2014/main" id="{8F1571A2-1844-090D-8D3C-827B8A29AC9C}"/>
              </a:ext>
            </a:extLst>
          </p:cNvPr>
          <p:cNvSpPr txBox="1">
            <a:spLocks noChangeArrowheads="1"/>
          </p:cNvSpPr>
          <p:nvPr/>
        </p:nvSpPr>
        <p:spPr bwMode="auto">
          <a:xfrm>
            <a:off x="2382300" y="6252009"/>
            <a:ext cx="7416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en-GB"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
        <p:nvSpPr>
          <p:cNvPr id="11" name="Text Box 10">
            <a:extLst>
              <a:ext uri="{FF2B5EF4-FFF2-40B4-BE49-F238E27FC236}">
                <a16:creationId xmlns:a16="http://schemas.microsoft.com/office/drawing/2014/main" id="{A02C300D-AEC1-A99E-C2A3-196D2E07C5CC}"/>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a:t>
            </a:r>
            <a:r>
              <a:rPr lang="en-GB" altLang="lv-LV" sz="1400" b="1" noProof="1">
                <a:solidFill>
                  <a:srgbClr val="4C8264"/>
                </a:solidFill>
                <a:latin typeface="Arial" panose="020B0604020202020204" pitchFamily="34" charset="0"/>
                <a:cs typeface="Arial" panose="020B0604020202020204" pitchFamily="34" charset="0"/>
              </a:rPr>
              <a:t>.–</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p>
        </p:txBody>
      </p:sp>
      <p:graphicFrame>
        <p:nvGraphicFramePr>
          <p:cNvPr id="15" name="Chart 14">
            <a:extLst>
              <a:ext uri="{FF2B5EF4-FFF2-40B4-BE49-F238E27FC236}">
                <a16:creationId xmlns:a16="http://schemas.microsoft.com/office/drawing/2014/main" id="{4108C1D6-379A-4A3F-A37C-2313AE59FF25}"/>
              </a:ext>
            </a:extLst>
          </p:cNvPr>
          <p:cNvGraphicFramePr>
            <a:graphicFrameLocks/>
          </p:cNvGraphicFramePr>
          <p:nvPr/>
        </p:nvGraphicFramePr>
        <p:xfrm>
          <a:off x="2932221" y="929292"/>
          <a:ext cx="6718300" cy="504951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a:extLst>
              <a:ext uri="{FF2B5EF4-FFF2-40B4-BE49-F238E27FC236}">
                <a16:creationId xmlns:a16="http://schemas.microsoft.com/office/drawing/2014/main" id="{68C6B622-F006-E127-74E8-5EDAE9EC5471}"/>
              </a:ext>
            </a:extLst>
          </p:cNvPr>
          <p:cNvSpPr txBox="1"/>
          <p:nvPr/>
        </p:nvSpPr>
        <p:spPr>
          <a:xfrm>
            <a:off x="1840021" y="1488092"/>
            <a:ext cx="2076450" cy="10033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000" b="1" kern="1200">
                <a:solidFill>
                  <a:sysClr val="windowText" lastClr="000000"/>
                </a:solidFill>
                <a:latin typeface="Arial" panose="020B0604020202020204" pitchFamily="34" charset="0"/>
                <a:cs typeface="Arial" panose="020B0604020202020204" pitchFamily="34" charset="0"/>
              </a:rPr>
              <a:t>I</a:t>
            </a:r>
            <a:r>
              <a:rPr lang="lv-LV" sz="1000" b="1" kern="1200">
                <a:solidFill>
                  <a:sysClr val="windowText" lastClr="000000"/>
                </a:solidFill>
                <a:latin typeface="Arial" panose="020B0604020202020204" pitchFamily="34" charset="0"/>
                <a:cs typeface="Arial" panose="020B0604020202020204" pitchFamily="34" charset="0"/>
              </a:rPr>
              <a:t>zmanto</a:t>
            </a:r>
            <a:r>
              <a:rPr lang="en-GB" sz="1000" b="1" kern="1200">
                <a:solidFill>
                  <a:sysClr val="windowText" lastClr="000000"/>
                </a:solidFill>
                <a:latin typeface="Arial" panose="020B0604020202020204" pitchFamily="34" charset="0"/>
                <a:cs typeface="Arial" panose="020B0604020202020204" pitchFamily="34" charset="0"/>
              </a:rPr>
              <a:t>tas</a:t>
            </a:r>
            <a:r>
              <a:rPr lang="lv-LV" sz="1000" b="1" kern="1200">
                <a:solidFill>
                  <a:sysClr val="windowText" lastClr="000000"/>
                </a:solidFill>
                <a:latin typeface="Arial" panose="020B0604020202020204" pitchFamily="34" charset="0"/>
                <a:cs typeface="Arial" panose="020B0604020202020204" pitchFamily="34" charset="0"/>
              </a:rPr>
              <a:t> pazīšan</a:t>
            </a:r>
            <a:r>
              <a:rPr lang="en-GB" sz="1000" b="1" kern="1200">
                <a:solidFill>
                  <a:sysClr val="windowText" lastClr="000000"/>
                </a:solidFill>
                <a:latin typeface="Arial" panose="020B0604020202020204" pitchFamily="34" charset="0"/>
                <a:cs typeface="Arial" panose="020B0604020202020204" pitchFamily="34" charset="0"/>
              </a:rPr>
              <a:t>ās</a:t>
            </a:r>
            <a:r>
              <a:rPr lang="lv-LV" sz="1000" b="1" kern="1200">
                <a:solidFill>
                  <a:sysClr val="windowText" lastClr="000000"/>
                </a:solidFill>
                <a:latin typeface="Arial" panose="020B0604020202020204" pitchFamily="34" charset="0"/>
                <a:cs typeface="Arial" panose="020B0604020202020204" pitchFamily="34" charset="0"/>
              </a:rPr>
              <a:t>, lai vienkāršāk un ērtāk saņemtu atļaujas, izziņas, pasūtījumus no valsts vai pašvaldības iestādēm vai atrisinātu kādu citu jautājumu šajās iestādēs</a:t>
            </a:r>
          </a:p>
        </p:txBody>
      </p:sp>
      <p:sp>
        <p:nvSpPr>
          <p:cNvPr id="17" name="TextBox 1">
            <a:extLst>
              <a:ext uri="{FF2B5EF4-FFF2-40B4-BE49-F238E27FC236}">
                <a16:creationId xmlns:a16="http://schemas.microsoft.com/office/drawing/2014/main" id="{987CD0B9-502C-4A87-AA20-1515F99DAE27}"/>
              </a:ext>
            </a:extLst>
          </p:cNvPr>
          <p:cNvSpPr txBox="1"/>
          <p:nvPr/>
        </p:nvSpPr>
        <p:spPr>
          <a:xfrm>
            <a:off x="1840021" y="4593242"/>
            <a:ext cx="2241550" cy="1117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000" b="1" kern="1200">
                <a:solidFill>
                  <a:sysClr val="windowText" lastClr="000000"/>
                </a:solidFill>
                <a:latin typeface="Arial" panose="020B0604020202020204" pitchFamily="34" charset="0"/>
                <a:cs typeface="Arial" panose="020B0604020202020204" pitchFamily="34" charset="0"/>
              </a:rPr>
              <a:t>Veikti </a:t>
            </a:r>
            <a:r>
              <a:rPr lang="lv-LV" sz="1000" b="1" kern="1200">
                <a:solidFill>
                  <a:sysClr val="windowText" lastClr="000000"/>
                </a:solidFill>
                <a:latin typeface="Arial" panose="020B0604020202020204" pitchFamily="34" charset="0"/>
                <a:cs typeface="Arial" panose="020B0604020202020204" pitchFamily="34" charset="0"/>
              </a:rPr>
              <a:t>neoficiāl</a:t>
            </a:r>
            <a:r>
              <a:rPr lang="en-GB" sz="1000" b="1" kern="1200">
                <a:solidFill>
                  <a:sysClr val="windowText" lastClr="000000"/>
                </a:solidFill>
                <a:latin typeface="Arial" panose="020B0604020202020204" pitchFamily="34" charset="0"/>
                <a:cs typeface="Arial" panose="020B0604020202020204" pitchFamily="34" charset="0"/>
              </a:rPr>
              <a:t>i</a:t>
            </a:r>
            <a:r>
              <a:rPr lang="lv-LV" sz="1000" b="1" kern="1200">
                <a:solidFill>
                  <a:sysClr val="windowText" lastClr="000000"/>
                </a:solidFill>
                <a:latin typeface="Arial" panose="020B0604020202020204" pitchFamily="34" charset="0"/>
                <a:cs typeface="Arial" panose="020B0604020202020204" pitchFamily="34" charset="0"/>
              </a:rPr>
              <a:t> maksājum</a:t>
            </a:r>
            <a:r>
              <a:rPr lang="en-GB" sz="1000" b="1" kern="1200">
                <a:solidFill>
                  <a:sysClr val="windowText" lastClr="000000"/>
                </a:solidFill>
                <a:latin typeface="Arial" panose="020B0604020202020204" pitchFamily="34" charset="0"/>
                <a:cs typeface="Arial" panose="020B0604020202020204" pitchFamily="34" charset="0"/>
              </a:rPr>
              <a:t>i</a:t>
            </a:r>
            <a:r>
              <a:rPr lang="lv-LV" sz="1000" b="1" kern="1200">
                <a:solidFill>
                  <a:sysClr val="windowText" lastClr="000000"/>
                </a:solidFill>
                <a:latin typeface="Arial" panose="020B0604020202020204" pitchFamily="34" charset="0"/>
                <a:cs typeface="Arial" panose="020B0604020202020204" pitchFamily="34" charset="0"/>
              </a:rPr>
              <a:t> valsts vai pašvaldības amatpersonām, lai vienkāršāk un ērtāk saņemtu atļaujas, izziņas, pasūtījumus vai atrisinātu kādu citu jautājumu šajās iestādēs</a:t>
            </a:r>
          </a:p>
        </p:txBody>
      </p:sp>
      <p:sp>
        <p:nvSpPr>
          <p:cNvPr id="18" name="TextBox 1">
            <a:extLst>
              <a:ext uri="{FF2B5EF4-FFF2-40B4-BE49-F238E27FC236}">
                <a16:creationId xmlns:a16="http://schemas.microsoft.com/office/drawing/2014/main" id="{98CE6F95-8563-41B9-A745-FBD8055F16A7}"/>
              </a:ext>
            </a:extLst>
          </p:cNvPr>
          <p:cNvSpPr txBox="1"/>
          <p:nvPr/>
        </p:nvSpPr>
        <p:spPr>
          <a:xfrm>
            <a:off x="1840021" y="3031142"/>
            <a:ext cx="2108200" cy="10033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000" b="1" kern="1200">
                <a:solidFill>
                  <a:sysClr val="windowText" lastClr="000000"/>
                </a:solidFill>
                <a:latin typeface="Arial" panose="020B0604020202020204" pitchFamily="34" charset="0"/>
                <a:cs typeface="Arial" panose="020B0604020202020204" pitchFamily="34" charset="0"/>
              </a:rPr>
              <a:t>Dotas </a:t>
            </a:r>
            <a:r>
              <a:rPr lang="lv-LV" sz="1000" b="1" kern="1200">
                <a:solidFill>
                  <a:sysClr val="windowText" lastClr="000000"/>
                </a:solidFill>
                <a:latin typeface="Arial" panose="020B0604020202020204" pitchFamily="34" charset="0"/>
                <a:cs typeface="Arial" panose="020B0604020202020204" pitchFamily="34" charset="0"/>
              </a:rPr>
              <a:t>dāvanas valsts vai pašvaldības amatpersonām,</a:t>
            </a:r>
            <a:br>
              <a:rPr lang="en-GB" sz="1000" b="1" kern="1200">
                <a:solidFill>
                  <a:sysClr val="windowText" lastClr="000000"/>
                </a:solidFill>
                <a:latin typeface="Arial" panose="020B0604020202020204" pitchFamily="34" charset="0"/>
                <a:cs typeface="Arial" panose="020B0604020202020204" pitchFamily="34" charset="0"/>
              </a:rPr>
            </a:br>
            <a:r>
              <a:rPr lang="lv-LV" sz="1000" b="1" kern="1200">
                <a:solidFill>
                  <a:sysClr val="windowText" lastClr="000000"/>
                </a:solidFill>
                <a:latin typeface="Arial" panose="020B0604020202020204" pitchFamily="34" charset="0"/>
                <a:cs typeface="Arial" panose="020B0604020202020204" pitchFamily="34" charset="0"/>
              </a:rPr>
              <a:t>lai vienkāršāk un ērtāk saņemtu atļaujas, izziņas, pasūtījumus vai atrisinātu kādu citu jautājumu šajās iestādēs</a:t>
            </a:r>
          </a:p>
        </p:txBody>
      </p:sp>
      <p:cxnSp>
        <p:nvCxnSpPr>
          <p:cNvPr id="19" name="Straight Connector 18">
            <a:extLst>
              <a:ext uri="{FF2B5EF4-FFF2-40B4-BE49-F238E27FC236}">
                <a16:creationId xmlns:a16="http://schemas.microsoft.com/office/drawing/2014/main" id="{552A636F-E3B7-17E4-1469-E4911465CF1C}"/>
              </a:ext>
            </a:extLst>
          </p:cNvPr>
          <p:cNvCxnSpPr/>
          <p:nvPr/>
        </p:nvCxnSpPr>
        <p:spPr>
          <a:xfrm>
            <a:off x="1865421" y="4307492"/>
            <a:ext cx="7562850" cy="0"/>
          </a:xfrm>
          <a:prstGeom prst="line">
            <a:avLst/>
          </a:prstGeom>
          <a:noFill/>
          <a:ln w="6350" cap="flat" cmpd="sng" algn="ctr">
            <a:solidFill>
              <a:srgbClr val="84AC94"/>
            </a:solidFill>
            <a:prstDash val="solid"/>
            <a:miter lim="800000"/>
          </a:ln>
          <a:effectLst/>
        </p:spPr>
      </p:cxnSp>
      <p:cxnSp>
        <p:nvCxnSpPr>
          <p:cNvPr id="20" name="Straight Connector 19">
            <a:extLst>
              <a:ext uri="{FF2B5EF4-FFF2-40B4-BE49-F238E27FC236}">
                <a16:creationId xmlns:a16="http://schemas.microsoft.com/office/drawing/2014/main" id="{9DB2C24D-C414-41FB-B004-08E0176AF31B}"/>
              </a:ext>
            </a:extLst>
          </p:cNvPr>
          <p:cNvCxnSpPr/>
          <p:nvPr/>
        </p:nvCxnSpPr>
        <p:spPr>
          <a:xfrm>
            <a:off x="1840021" y="2783492"/>
            <a:ext cx="7562850" cy="0"/>
          </a:xfrm>
          <a:prstGeom prst="line">
            <a:avLst/>
          </a:prstGeom>
          <a:noFill/>
          <a:ln w="6350" cap="flat" cmpd="sng" algn="ctr">
            <a:solidFill>
              <a:srgbClr val="84AC94"/>
            </a:solidFill>
            <a:prstDash val="solid"/>
            <a:miter lim="800000"/>
          </a:ln>
          <a:effectLst/>
        </p:spPr>
      </p:cxnSp>
    </p:spTree>
    <p:extLst>
      <p:ext uri="{BB962C8B-B14F-4D97-AF65-F5344CB8AC3E}">
        <p14:creationId xmlns:p14="http://schemas.microsoft.com/office/powerpoint/2010/main" val="18080144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963A4-A97D-B1C6-324C-F1A504871939}"/>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8C2FAD51-64FA-1E18-8AD6-EF7A5437EA90}"/>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a:t>
            </a:r>
            <a:r>
              <a:rPr lang="en-GB" altLang="lv-LV" sz="2400" b="1" noProof="1">
                <a:solidFill>
                  <a:srgbClr val="4C8264"/>
                </a:solidFill>
                <a:latin typeface="Arial" panose="020B0604020202020204" pitchFamily="34" charset="0"/>
                <a:cs typeface="Arial" panose="020B0604020202020204" pitchFamily="34" charset="0"/>
              </a:rPr>
              <a:t>3</a:t>
            </a:r>
            <a:r>
              <a:rPr lang="lv-LV" altLang="lv-LV" sz="2400" b="1" noProof="1">
                <a:solidFill>
                  <a:srgbClr val="4C8264"/>
                </a:solidFill>
                <a:latin typeface="Arial" panose="020B0604020202020204" pitchFamily="34" charset="0"/>
                <a:cs typeface="Arial" panose="020B0604020202020204" pitchFamily="34" charset="0"/>
              </a:rPr>
              <a:t>. </a:t>
            </a:r>
            <a:r>
              <a:rPr lang="lv-LV" sz="2400" b="1" noProof="1">
                <a:solidFill>
                  <a:srgbClr val="4C8264"/>
                </a:solidFill>
                <a:latin typeface="Arial" panose="020B0604020202020204" pitchFamily="34" charset="0"/>
                <a:cs typeface="Arial" panose="020B0604020202020204" pitchFamily="34" charset="0"/>
              </a:rPr>
              <a:t>Korupcijas pazīmes publiskajos iepirkumos</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F5D5B71C-A4A2-43E6-0242-CEBAB40208E9}"/>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K12. Vai pēdējo divu gadu laikā Jūsu uzņēmums ir piedalījies publiskā iepirkuma procedūrā valsts vai pašvaldību iestādē?</a:t>
            </a:r>
          </a:p>
        </p:txBody>
      </p:sp>
      <p:sp>
        <p:nvSpPr>
          <p:cNvPr id="5" name="Text Box 10">
            <a:extLst>
              <a:ext uri="{FF2B5EF4-FFF2-40B4-BE49-F238E27FC236}">
                <a16:creationId xmlns:a16="http://schemas.microsoft.com/office/drawing/2014/main" id="{5D4902BA-4FA4-4C7A-1CC2-F20AEDBBEB00}"/>
              </a:ext>
            </a:extLst>
          </p:cNvPr>
          <p:cNvSpPr txBox="1">
            <a:spLocks noChangeArrowheads="1"/>
          </p:cNvSpPr>
          <p:nvPr/>
        </p:nvSpPr>
        <p:spPr bwMode="auto">
          <a:xfrm>
            <a:off x="10056440" y="272332"/>
            <a:ext cx="2052024" cy="30777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Kopējie rezultāti</a:t>
            </a:r>
            <a:endParaRPr lang="en-GB" altLang="lv-LV" sz="1400" b="1" noProof="1">
              <a:solidFill>
                <a:srgbClr val="4C8264"/>
              </a:solidFill>
              <a:latin typeface="Arial" panose="020B0604020202020204" pitchFamily="34" charset="0"/>
              <a:cs typeface="Arial" panose="020B0604020202020204" pitchFamily="34" charset="0"/>
            </a:endParaRPr>
          </a:p>
        </p:txBody>
      </p:sp>
      <p:sp>
        <p:nvSpPr>
          <p:cNvPr id="21" name="Text Box 10">
            <a:extLst>
              <a:ext uri="{FF2B5EF4-FFF2-40B4-BE49-F238E27FC236}">
                <a16:creationId xmlns:a16="http://schemas.microsoft.com/office/drawing/2014/main" id="{6D58DF24-8E95-A688-7CD3-A02313519EC3}"/>
              </a:ext>
            </a:extLst>
          </p:cNvPr>
          <p:cNvSpPr txBox="1">
            <a:spLocks noChangeArrowheads="1"/>
          </p:cNvSpPr>
          <p:nvPr/>
        </p:nvSpPr>
        <p:spPr bwMode="auto">
          <a:xfrm>
            <a:off x="2372140" y="6028489"/>
            <a:ext cx="7416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en-GB"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FE81886C-666D-4728-8DF0-4E51B2106C06}"/>
              </a:ext>
            </a:extLst>
          </p:cNvPr>
          <p:cNvGraphicFramePr>
            <a:graphicFrameLocks/>
          </p:cNvGraphicFramePr>
          <p:nvPr/>
        </p:nvGraphicFramePr>
        <p:xfrm>
          <a:off x="2097173" y="1310640"/>
          <a:ext cx="7125335" cy="3982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93375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CD1D3-2703-92CE-AA5F-85F31412549C}"/>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0981E6D9-2EC5-765D-5727-9EADE4BFDC03}"/>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a:t>
            </a:r>
            <a:r>
              <a:rPr lang="en-GB" altLang="lv-LV" sz="2400" b="1" noProof="1">
                <a:solidFill>
                  <a:srgbClr val="4C8264"/>
                </a:solidFill>
                <a:latin typeface="Arial" panose="020B0604020202020204" pitchFamily="34" charset="0"/>
                <a:cs typeface="Arial" panose="020B0604020202020204" pitchFamily="34" charset="0"/>
              </a:rPr>
              <a:t>3</a:t>
            </a:r>
            <a:r>
              <a:rPr lang="lv-LV" altLang="lv-LV" sz="2400" b="1" noProof="1">
                <a:solidFill>
                  <a:srgbClr val="4C8264"/>
                </a:solidFill>
                <a:latin typeface="Arial" panose="020B0604020202020204" pitchFamily="34" charset="0"/>
                <a:cs typeface="Arial" panose="020B0604020202020204" pitchFamily="34" charset="0"/>
              </a:rPr>
              <a:t>. </a:t>
            </a:r>
            <a:r>
              <a:rPr lang="lv-LV" sz="2400" b="1" noProof="1">
                <a:solidFill>
                  <a:srgbClr val="4C8264"/>
                </a:solidFill>
                <a:latin typeface="Arial" panose="020B0604020202020204" pitchFamily="34" charset="0"/>
                <a:cs typeface="Arial" panose="020B0604020202020204" pitchFamily="34" charset="0"/>
              </a:rPr>
              <a:t>Korupcijas pazīmes publiskajos iepirkumos</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908BC956-5B59-7C70-07DA-A28CD9598F4A}"/>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K12.1. Vai, Jūsuprāt, korupcijas esamība ir ietekmējusi Jūsu panākumus, piedaloties publiskā iepirkuma procedūrā</a:t>
            </a:r>
            <a:br>
              <a:rPr lang="en-GB" sz="1300" i="1" noProof="1">
                <a:latin typeface="Arial" panose="020B0604020202020204" pitchFamily="34" charset="0"/>
                <a:cs typeface="Arial" panose="020B0604020202020204" pitchFamily="34" charset="0"/>
              </a:rPr>
            </a:br>
            <a:r>
              <a:rPr lang="lv-LV" sz="1300" i="1" noProof="1">
                <a:latin typeface="Arial" panose="020B0604020202020204" pitchFamily="34" charset="0"/>
                <a:cs typeface="Arial" panose="020B0604020202020204" pitchFamily="34" charset="0"/>
              </a:rPr>
              <a:t>valsts vai pašvaldību iestādē?</a:t>
            </a:r>
          </a:p>
        </p:txBody>
      </p:sp>
      <p:sp>
        <p:nvSpPr>
          <p:cNvPr id="5" name="Text Box 10">
            <a:extLst>
              <a:ext uri="{FF2B5EF4-FFF2-40B4-BE49-F238E27FC236}">
                <a16:creationId xmlns:a16="http://schemas.microsoft.com/office/drawing/2014/main" id="{938102F8-3C9A-46DB-4192-ED7F0808D5EE}"/>
              </a:ext>
            </a:extLst>
          </p:cNvPr>
          <p:cNvSpPr txBox="1">
            <a:spLocks noChangeArrowheads="1"/>
          </p:cNvSpPr>
          <p:nvPr/>
        </p:nvSpPr>
        <p:spPr bwMode="auto">
          <a:xfrm>
            <a:off x="10056440" y="272332"/>
            <a:ext cx="2052024" cy="30777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Kopējie rezultāti</a:t>
            </a:r>
            <a:endParaRPr lang="en-GB" altLang="lv-LV" sz="1400" b="1" noProof="1">
              <a:solidFill>
                <a:srgbClr val="4C8264"/>
              </a:solidFill>
              <a:latin typeface="Arial" panose="020B0604020202020204" pitchFamily="34" charset="0"/>
              <a:cs typeface="Arial" panose="020B0604020202020204" pitchFamily="34" charset="0"/>
            </a:endParaRPr>
          </a:p>
        </p:txBody>
      </p:sp>
      <p:sp>
        <p:nvSpPr>
          <p:cNvPr id="2" name="Text Box 10">
            <a:extLst>
              <a:ext uri="{FF2B5EF4-FFF2-40B4-BE49-F238E27FC236}">
                <a16:creationId xmlns:a16="http://schemas.microsoft.com/office/drawing/2014/main" id="{0AD6EFB7-F102-EE0E-B3C6-71933E646EF4}"/>
              </a:ext>
            </a:extLst>
          </p:cNvPr>
          <p:cNvSpPr txBox="1">
            <a:spLocks noChangeArrowheads="1"/>
          </p:cNvSpPr>
          <p:nvPr/>
        </p:nvSpPr>
        <p:spPr bwMode="auto">
          <a:xfrm>
            <a:off x="1645920" y="5956542"/>
            <a:ext cx="89042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en-GB" altLang="en-US" sz="1000" i="1" noProof="1">
                <a:latin typeface="Arial" panose="020B0604020202020204" pitchFamily="34" charset="0"/>
                <a:cs typeface="Arial" panose="020B0604020202020204" pitchFamily="34" charset="0"/>
              </a:rPr>
              <a:t>Bāze: </a:t>
            </a:r>
            <a:r>
              <a:rPr lang="lv-LV" altLang="en-US" sz="1000" i="1" noProof="1">
                <a:latin typeface="Arial" panose="020B0604020202020204" pitchFamily="34" charset="0"/>
                <a:cs typeface="Arial" panose="020B0604020202020204" pitchFamily="34" charset="0"/>
              </a:rPr>
              <a:t>respondenti, kuru uzņēmums pēdējo divu gadu laikā ir piedalījies publiskā iepirkuma procedūrā valsts vai pašvaldību iestādē</a:t>
            </a:r>
            <a:r>
              <a:rPr lang="en-GB" altLang="en-US" sz="1000" i="1" noProof="1">
                <a:latin typeface="Arial" panose="020B0604020202020204" pitchFamily="34" charset="0"/>
                <a:cs typeface="Arial" panose="020B0604020202020204" pitchFamily="34" charset="0"/>
              </a:rPr>
              <a:t> (skat. "n=" grafikā)</a:t>
            </a:r>
            <a:endParaRPr lang="lv-LV" altLang="en-US" sz="1000" i="1" noProof="1">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D21AE20A-3D56-451C-A396-5C4C5D64431F}"/>
              </a:ext>
            </a:extLst>
          </p:cNvPr>
          <p:cNvGraphicFramePr>
            <a:graphicFrameLocks/>
          </p:cNvGraphicFramePr>
          <p:nvPr/>
        </p:nvGraphicFramePr>
        <p:xfrm>
          <a:off x="2426652" y="1593215"/>
          <a:ext cx="6952615" cy="3834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202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C26D88-373F-FE93-0928-A483F63C9CAD}"/>
              </a:ext>
            </a:extLst>
          </p:cNvPr>
          <p:cNvSpPr txBox="1"/>
          <p:nvPr/>
        </p:nvSpPr>
        <p:spPr>
          <a:xfrm>
            <a:off x="11029507" y="6351104"/>
            <a:ext cx="1162493" cy="506896"/>
          </a:xfrm>
          <a:prstGeom prst="rect">
            <a:avLst/>
          </a:prstGeom>
          <a:solidFill>
            <a:schemeClr val="bg1"/>
          </a:solidFill>
        </p:spPr>
        <p:txBody>
          <a:bodyPr wrap="square" rtlCol="0">
            <a:spAutoFit/>
          </a:bodyPr>
          <a:lstStyle/>
          <a:p>
            <a:endParaRPr lang="lv-LV" dirty="0"/>
          </a:p>
        </p:txBody>
      </p:sp>
      <p:sp>
        <p:nvSpPr>
          <p:cNvPr id="2" name="TextBox 1"/>
          <p:cNvSpPr txBox="1"/>
          <p:nvPr/>
        </p:nvSpPr>
        <p:spPr>
          <a:xfrm>
            <a:off x="696000" y="828598"/>
            <a:ext cx="5400000" cy="5816977"/>
          </a:xfrm>
          <a:prstGeom prst="rect">
            <a:avLst/>
          </a:prstGeom>
          <a:noFill/>
        </p:spPr>
        <p:txBody>
          <a:bodyPr wrap="square" rtlCol="0">
            <a:spAutoFit/>
          </a:bodyPr>
          <a:lstStyle/>
          <a:p>
            <a:pPr algn="just"/>
            <a:r>
              <a:rPr lang="lv-LV" b="1" dirty="0">
                <a:solidFill>
                  <a:srgbClr val="0F552E"/>
                </a:solidFill>
                <a:latin typeface="Arial" panose="020B0604020202020204" pitchFamily="34" charset="0"/>
                <a:cs typeface="Arial" panose="020B0604020202020204" pitchFamily="34" charset="0"/>
              </a:rPr>
              <a:t>2. Attieksme pret kukuļdošanu</a:t>
            </a:r>
          </a:p>
          <a:p>
            <a:pPr algn="just"/>
            <a:endParaRPr lang="lv-LV" b="1" dirty="0">
              <a:latin typeface="Arial" panose="020B0604020202020204" pitchFamily="34" charset="0"/>
              <a:cs typeface="Arial" panose="020B0604020202020204" pitchFamily="34" charset="0"/>
            </a:endParaRPr>
          </a:p>
          <a:p>
            <a:pPr algn="just"/>
            <a:r>
              <a:rPr lang="lv-LV" b="1" noProof="1">
                <a:latin typeface="Arial" panose="020B0604020202020204" pitchFamily="34" charset="0"/>
                <a:cs typeface="Arial" panose="020B0604020202020204" pitchFamily="34" charset="0"/>
              </a:rPr>
              <a:t>2.1. Gatavība dot kukuli</a:t>
            </a:r>
          </a:p>
          <a:p>
            <a:pPr algn="just"/>
            <a:r>
              <a:rPr lang="lv-LV" noProof="1">
                <a:latin typeface="Arial" panose="020B0604020202020204" pitchFamily="34" charset="0"/>
                <a:cs typeface="Arial" panose="020B0604020202020204" pitchFamily="34" charset="0"/>
              </a:rPr>
              <a:t>Atbildot uz jautājumu, vai respondenti paši personiski būtu gatavi dot kukuli valsts amatpersonai, ja tas būtu pašu vai radinieku interesēs, un problēma tiktu risināta, 24% norādīja, ka kopumā jā (16,3% - vairāk jā nekā nē, 7,4% - jā). 66% iedzīvotāju norādīja, ka kopumā nē (nebūtu gatavi dot kukuli) (24,1% - vairāk nē nekā jā, 41,8% - nē). </a:t>
            </a:r>
          </a:p>
          <a:p>
            <a:pPr algn="just"/>
            <a:r>
              <a:rPr lang="lv-LV" noProof="1">
                <a:latin typeface="Arial" panose="020B0604020202020204" pitchFamily="34" charset="0"/>
                <a:cs typeface="Arial" panose="020B0604020202020204" pitchFamily="34" charset="0"/>
              </a:rPr>
              <a:t>Salīdzinot ar 2024. gada aptaujas rezultātiem, par 7 procentpunktiem palielinājies respondentu īpatsvars, kuri kopumā būtu gatavi dot kukuli valsts amatpersonai (2024. gadā – 17%, 2025. gadā – 24%). </a:t>
            </a:r>
          </a:p>
          <a:p>
            <a:pPr algn="just"/>
            <a:endParaRPr lang="lv-LV" dirty="0">
              <a:latin typeface="Arial" panose="020B0604020202020204" pitchFamily="34" charset="0"/>
              <a:cs typeface="Arial" panose="020B0604020202020204" pitchFamily="34" charset="0"/>
            </a:endParaRPr>
          </a:p>
          <a:p>
            <a:pPr algn="just"/>
            <a:r>
              <a:rPr lang="lv-LV" b="1" noProof="1">
                <a:latin typeface="Arial" panose="020B0604020202020204" pitchFamily="34" charset="0"/>
                <a:cs typeface="Arial" panose="020B0604020202020204" pitchFamily="34" charset="0"/>
              </a:rPr>
              <a:t>2.2. Iemesli dot kukuli</a:t>
            </a:r>
          </a:p>
          <a:p>
            <a:pPr algn="just"/>
            <a:r>
              <a:rPr lang="lv-LV" noProof="1">
                <a:latin typeface="Arial" panose="020B0604020202020204" pitchFamily="34" charset="0"/>
                <a:cs typeface="Arial" panose="020B0604020202020204" pitchFamily="34" charset="0"/>
              </a:rPr>
              <a:t>Lūgti norādīt iemeslus, kuru dēļ varētu izšķirties dot kukuli kādai valsts amatpersonai, respondenti visbiežāk norādījuši šādus iemeslus: ir lielāka drošība, ka problēma vispār tiks risināta (35%), ir pārliecība, ka tiks panākts problēmas pozitīvs (vēlamais) risinājums (31%), darbinieku attieksme ir laipnāka un pretimnākošāka (30%), jautājums (problēma) tiek izskatīta ātrāk (29%), drošība, ka tādējādi ir garantēta pakalpojuma kvalitatīva izpilde (24%). Pārējie iemesli minēti salīdzinoši retāk. </a:t>
            </a:r>
          </a:p>
          <a:p>
            <a:pPr algn="just"/>
            <a:r>
              <a:rPr lang="lv-LV" noProof="1">
                <a:latin typeface="Arial" panose="020B0604020202020204" pitchFamily="34" charset="0"/>
                <a:cs typeface="Arial" panose="020B0604020202020204" pitchFamily="34" charset="0"/>
              </a:rPr>
              <a:t>Salīdzinot ar 2024. gada rezultātiem, par 9 procentpunktiem palielinājies respondentu īpatsvars, kuri norādījuši, ka varētu izšķirties dot kukuli, jo tad ir pārliecība, ka tiks panākts problēmas pozitīvs risinājums. Par 7 procentpunktiem palielinājies respondentu īpatsvars, kuri norādījuši, ka varētu izšķirties dot kukuli, ja darbinieku attieksme ir laipnāka, pretimnākošāka. Pārējo iemeslu minēšanas biežumā nav novērojamas statistiski nozīmīgas atšķirības, salīdzinot ar 2024. gada aptaujas rezultātiem.</a:t>
            </a:r>
          </a:p>
          <a:p>
            <a:pPr algn="just"/>
            <a:r>
              <a:rPr lang="lv-LV" noProof="1">
                <a:latin typeface="Arial" panose="020B0604020202020204" pitchFamily="34" charset="0"/>
                <a:cs typeface="Arial" panose="020B0604020202020204" pitchFamily="34" charset="0"/>
              </a:rPr>
              <a:t>Analizējot datus sociāldemogrāfiskajās grupās, iedzīvotāji ar zemiem ienākumiem biežāk nekā caurmērā norādījuši, ka varētu izšķirties dot kukuli, jo tad ir lielāka drošība, ka problēma vispār tiks risināta.</a:t>
            </a:r>
          </a:p>
          <a:p>
            <a:pPr algn="just"/>
            <a:endParaRPr lang="lv-LV" dirty="0">
              <a:latin typeface="Arial" panose="020B0604020202020204" pitchFamily="34" charset="0"/>
              <a:cs typeface="Arial" panose="020B0604020202020204" pitchFamily="34" charset="0"/>
            </a:endParaRPr>
          </a:p>
        </p:txBody>
      </p:sp>
      <p:sp>
        <p:nvSpPr>
          <p:cNvPr id="5" name="TextBox 4"/>
          <p:cNvSpPr txBox="1"/>
          <p:nvPr/>
        </p:nvSpPr>
        <p:spPr>
          <a:xfrm>
            <a:off x="6200566" y="671691"/>
            <a:ext cx="5400000" cy="6186309"/>
          </a:xfrm>
          <a:prstGeom prst="rect">
            <a:avLst/>
          </a:prstGeom>
          <a:noFill/>
        </p:spPr>
        <p:txBody>
          <a:bodyPr wrap="square" rtlCol="0">
            <a:spAutoFit/>
          </a:bodyPr>
          <a:lstStyle/>
          <a:p>
            <a:pPr algn="just"/>
            <a:r>
              <a:rPr lang="lv-LV" noProof="1">
                <a:latin typeface="Arial" panose="020B0604020202020204" pitchFamily="34" charset="0"/>
                <a:cs typeface="Arial" panose="020B0604020202020204" pitchFamily="34" charset="0"/>
              </a:rPr>
              <a:t>Zemgales reģiona iedzīvotāji biežāk nekā caurmērā norādījuši, ka varētu izšķirties dot kukuli, ja tādā gadījumā darbinieku attieksme ir laipnāka un pretimnākošāka. Savukārt iedzīvotāji vecuma grupā no 35 līdz 44 gadiem biežāk nekā caurmērā norādījuši, ka varētu izšķirties dot kukuli, ja tas dotu drošību, ka tādējādi ir garantēta pakalpojuma kvalitatīva izpilde. </a:t>
            </a:r>
          </a:p>
          <a:p>
            <a:pPr algn="just"/>
            <a:endParaRPr lang="lv-LV" noProof="1">
              <a:latin typeface="Arial" panose="020B0604020202020204" pitchFamily="34" charset="0"/>
              <a:cs typeface="Arial" panose="020B0604020202020204" pitchFamily="34" charset="0"/>
            </a:endParaRPr>
          </a:p>
          <a:p>
            <a:pPr algn="just"/>
            <a:r>
              <a:rPr lang="lv-LV" b="1" noProof="1">
                <a:latin typeface="Arial" panose="020B0604020202020204" pitchFamily="34" charset="0"/>
                <a:cs typeface="Arial" panose="020B0604020202020204" pitchFamily="34" charset="0"/>
              </a:rPr>
              <a:t>2.3. Barjeras kukuļdošanai</a:t>
            </a:r>
          </a:p>
          <a:p>
            <a:pPr algn="just"/>
            <a:r>
              <a:rPr lang="lv-LV" noProof="1">
                <a:latin typeface="Arial" panose="020B0604020202020204" pitchFamily="34" charset="0"/>
                <a:cs typeface="Arial" panose="020B0604020202020204" pitchFamily="34" charset="0"/>
              </a:rPr>
              <a:t>Vaicāti, kas varētu atturēt dot kukuli valsts vai pašvaldības amatpersonai, 46% respondentu norādījuši, ka tādā veidā tiek veicināts ierēdņu, darbinieku negodīgums. 42% respondentu ir morāli nepieņemami un kauns dot kukuli. 39% respondentu dot kukuli attur uztrukums par sabiedrības korumpētību, 33% atturētos dot kukuli, jo amatpersonu algas ir pietiekami labas un viņiem nevajag maksāt papildus, 32% respondentu ir bail, ka par kukuļiem pieķers, var sodīt, 26% norādījuši, ka finansiāli nevar atļauties dot kukuli, 24% uzskata, ka oficiālie maksājumi jau vien ir pārāk augsti, savukārt 21% norādījuši, ka ja vienreiz samaksās, nākošreiz vajadzēs maksāt atkal. Pārējie iemesli norādīti salīdzinoši retāk. </a:t>
            </a:r>
          </a:p>
          <a:p>
            <a:pPr algn="just"/>
            <a:r>
              <a:rPr lang="lv-LV" noProof="1">
                <a:latin typeface="Arial" panose="020B0604020202020204" pitchFamily="34" charset="0"/>
                <a:cs typeface="Arial" panose="020B0604020202020204" pitchFamily="34" charset="0"/>
              </a:rPr>
              <a:t>Analizējot datus sociāldemogrāfiskajās grupās, lielākās statistiski nozīmīgas atšķirības, norādot iemeslus, kas varētu atturēt dot kukuli, redzamas iedzīvotāju vecuma grupās un izglītības un ienākumu līmeņos. Piemēram, kā iemeslus atturēt dot kukulim, jo tā tiek veicināts ierēdņu, darbinieku negodīgums un jo tas šķiet morāli nepieņemami, kauns dot kukuli, salīdzinoši biežāk norāda gados jaunāki iedzīvotāji un iedzīvotāji ar vidēji augstiem un augstiem ienākumiem. Novērojama saistība – pieaugot iedzīvotāju vecumam, samazinās respondentu īpatsvars, kuri norādījuši šos iemeslus. Kā arī – palielinoties ienākumu līmenim, palielinās respondentu īpatsvars, kuri norādījuši šos apgavlojumus. Līdzīgas tendences novērojamas iemeslam «uztrauc sabiedrības korumpētība» - arī šim apgalvojumam novērojama saistība ar izglītību, proti, palielinoties respondentu izglītības līmenim, palielinās respondentu īpatsvars, kuri norādījuši šo iemeslu. Izteikta saistība starp iedzīvotāju vecumu un atbilžu biežumu ir iemeslam «bailes, ka par kukuļiem pieķers, var sodīt» - samazinoties respondentu vecumam, palielinās bailes no soda.</a:t>
            </a:r>
          </a:p>
        </p:txBody>
      </p:sp>
      <p:sp>
        <p:nvSpPr>
          <p:cNvPr id="7" name="Rectangle 2">
            <a:extLst>
              <a:ext uri="{FF2B5EF4-FFF2-40B4-BE49-F238E27FC236}">
                <a16:creationId xmlns:a16="http://schemas.microsoft.com/office/drawing/2014/main" id="{EFEEE9FD-6E43-870A-1D82-22B4EC1CFE8A}"/>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Galvenie secinājumi (2)</a:t>
            </a:r>
          </a:p>
        </p:txBody>
      </p:sp>
    </p:spTree>
    <p:extLst>
      <p:ext uri="{BB962C8B-B14F-4D97-AF65-F5344CB8AC3E}">
        <p14:creationId xmlns:p14="http://schemas.microsoft.com/office/powerpoint/2010/main" val="2492788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C05A9-9DB0-2947-97C6-08D17F533A5C}"/>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A6FDEEE6-B454-1F4D-D9A8-95902D495C71}"/>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a:t>
            </a:r>
            <a:r>
              <a:rPr lang="en-GB" altLang="lv-LV" sz="2400" b="1" noProof="1">
                <a:solidFill>
                  <a:srgbClr val="4C8264"/>
                </a:solidFill>
                <a:latin typeface="Arial" panose="020B0604020202020204" pitchFamily="34" charset="0"/>
                <a:cs typeface="Arial" panose="020B0604020202020204" pitchFamily="34" charset="0"/>
              </a:rPr>
              <a:t>3</a:t>
            </a:r>
            <a:r>
              <a:rPr lang="lv-LV" altLang="lv-LV" sz="2400" b="1" noProof="1">
                <a:solidFill>
                  <a:srgbClr val="4C8264"/>
                </a:solidFill>
                <a:latin typeface="Arial" panose="020B0604020202020204" pitchFamily="34" charset="0"/>
                <a:cs typeface="Arial" panose="020B0604020202020204" pitchFamily="34" charset="0"/>
              </a:rPr>
              <a:t>. </a:t>
            </a:r>
            <a:r>
              <a:rPr lang="lv-LV" sz="2400" b="1" noProof="1">
                <a:solidFill>
                  <a:srgbClr val="4C8264"/>
                </a:solidFill>
                <a:latin typeface="Arial" panose="020B0604020202020204" pitchFamily="34" charset="0"/>
                <a:cs typeface="Arial" panose="020B0604020202020204" pitchFamily="34" charset="0"/>
              </a:rPr>
              <a:t>Korupcijas pazīmes publiskajos iepirkumos</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BE1692BE-8EF3-07B0-B57F-B79A5D56D1FC}"/>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K12.2. Vai, Jūsuprāt, publiskā iepirkuma procedūrā valsts vai pašvaldību iestādē pastāvēja kādi no</a:t>
            </a:r>
            <a:br>
              <a:rPr lang="en-GB" sz="1300" i="1" noProof="1">
                <a:latin typeface="Arial" panose="020B0604020202020204" pitchFamily="34" charset="0"/>
                <a:cs typeface="Arial" panose="020B0604020202020204" pitchFamily="34" charset="0"/>
              </a:rPr>
            </a:br>
            <a:r>
              <a:rPr lang="lv-LV" sz="1300" i="1" noProof="1">
                <a:latin typeface="Arial" panose="020B0604020202020204" pitchFamily="34" charset="0"/>
                <a:cs typeface="Arial" panose="020B0604020202020204" pitchFamily="34" charset="0"/>
              </a:rPr>
              <a:t>zemāk minētajiem apstākļiem?</a:t>
            </a:r>
          </a:p>
        </p:txBody>
      </p:sp>
      <p:sp>
        <p:nvSpPr>
          <p:cNvPr id="4" name="Text Box 10">
            <a:extLst>
              <a:ext uri="{FF2B5EF4-FFF2-40B4-BE49-F238E27FC236}">
                <a16:creationId xmlns:a16="http://schemas.microsoft.com/office/drawing/2014/main" id="{714F1B98-8441-AFCA-75CC-F9C2E228C276}"/>
              </a:ext>
            </a:extLst>
          </p:cNvPr>
          <p:cNvSpPr txBox="1">
            <a:spLocks noChangeArrowheads="1"/>
          </p:cNvSpPr>
          <p:nvPr/>
        </p:nvSpPr>
        <p:spPr bwMode="auto">
          <a:xfrm>
            <a:off x="1605281" y="6200871"/>
            <a:ext cx="8991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a:t>
            </a:r>
            <a:r>
              <a:rPr lang="lv-LV" altLang="en-US" sz="1000" i="1" noProof="1">
                <a:latin typeface="Arial" panose="020B0604020202020204" pitchFamily="34" charset="0"/>
                <a:cs typeface="Arial" panose="020B0604020202020204" pitchFamily="34" charset="0"/>
              </a:rPr>
              <a:t>respondenti, kuru uzņēmums pēdējo divu gadu laikā ir piedalījies publiskā iepirkuma procedūrā valsts vai pašvaldību iestādē</a:t>
            </a:r>
            <a:r>
              <a:rPr lang="en-GB" altLang="en-US" sz="1000" i="1" noProof="1">
                <a:latin typeface="Arial" panose="020B0604020202020204" pitchFamily="34" charset="0"/>
                <a:cs typeface="Arial" panose="020B0604020202020204" pitchFamily="34" charset="0"/>
              </a:rPr>
              <a:t>, n=211 </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p:txBody>
      </p:sp>
      <p:sp>
        <p:nvSpPr>
          <p:cNvPr id="5" name="Text Box 10">
            <a:extLst>
              <a:ext uri="{FF2B5EF4-FFF2-40B4-BE49-F238E27FC236}">
                <a16:creationId xmlns:a16="http://schemas.microsoft.com/office/drawing/2014/main" id="{0B49C584-8BE2-04DE-31F6-35F68024A0F8}"/>
              </a:ext>
            </a:extLst>
          </p:cNvPr>
          <p:cNvSpPr txBox="1">
            <a:spLocks noChangeArrowheads="1"/>
          </p:cNvSpPr>
          <p:nvPr/>
        </p:nvSpPr>
        <p:spPr bwMode="auto">
          <a:xfrm>
            <a:off x="10056440" y="272332"/>
            <a:ext cx="2052024" cy="30777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Kopējie rezultāti</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8D8A18AF-A9E7-4E9F-AB8E-8620D596882C}"/>
              </a:ext>
            </a:extLst>
          </p:cNvPr>
          <p:cNvGraphicFramePr>
            <a:graphicFrameLocks/>
          </p:cNvGraphicFramePr>
          <p:nvPr/>
        </p:nvGraphicFramePr>
        <p:xfrm>
          <a:off x="2736850" y="1171574"/>
          <a:ext cx="6718300" cy="490410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C43BEEDE-C741-8F92-67CD-562561193FCB}"/>
              </a:ext>
            </a:extLst>
          </p:cNvPr>
          <p:cNvCxnSpPr/>
          <p:nvPr/>
        </p:nvCxnSpPr>
        <p:spPr>
          <a:xfrm>
            <a:off x="6245525" y="4740855"/>
            <a:ext cx="1458408" cy="0"/>
          </a:xfrm>
          <a:prstGeom prst="straightConnector1">
            <a:avLst/>
          </a:prstGeom>
          <a:ln w="12700">
            <a:solidFill>
              <a:srgbClr val="84AC94"/>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42">
            <a:extLst>
              <a:ext uri="{FF2B5EF4-FFF2-40B4-BE49-F238E27FC236}">
                <a16:creationId xmlns:a16="http://schemas.microsoft.com/office/drawing/2014/main" id="{E9EF053C-B813-FBCA-4DD4-FD4B8AC0290B}"/>
              </a:ext>
            </a:extLst>
          </p:cNvPr>
          <p:cNvSpPr txBox="1"/>
          <p:nvPr/>
        </p:nvSpPr>
        <p:spPr>
          <a:xfrm>
            <a:off x="7885082" y="2477293"/>
            <a:ext cx="3676998" cy="3324067"/>
          </a:xfrm>
          <a:prstGeom prst="rect">
            <a:avLst/>
          </a:prstGeom>
          <a:noFill/>
          <a:ln w="12700" cmpd="sng">
            <a:solidFill>
              <a:srgbClr val="0F552E"/>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300"/>
              </a:spcAft>
              <a:buClrTx/>
              <a:buSzTx/>
              <a:buFontTx/>
              <a:buNone/>
              <a:tabLst/>
              <a:defRPr/>
            </a:pPr>
            <a:r>
              <a:rPr kumimoji="0" lang="lv-LV"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rPr>
              <a:t>Atbilžu variantā "</a:t>
            </a:r>
            <a:r>
              <a:rPr kumimoji="0" lang="en-GB"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rPr>
              <a:t>Cits apstāklis</a:t>
            </a:r>
            <a:r>
              <a:rPr kumimoji="0" lang="lv-LV"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rPr>
              <a:t>" norādītas šādas atbildes:</a:t>
            </a:r>
            <a:endParaRPr kumimoji="0" lang="en-GB"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a:t>
            </a:r>
            <a:r>
              <a:rPr lang="en-GB" sz="1000" u="sng" kern="0" noProof="1">
                <a:solidFill>
                  <a:sysClr val="windowText" lastClr="000000"/>
                </a:solidFill>
                <a:latin typeface="Arial" panose="020B0604020202020204" pitchFamily="34" charset="0"/>
                <a:cs typeface="Arial" panose="020B0604020202020204" pitchFamily="34" charset="0"/>
              </a:rPr>
              <a:t>3</a:t>
            </a: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reizes</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neskaidri darba/tehniskie uzdevumi; ielikta materiālu specifikācija, kāda neeksistē</a:t>
            </a:r>
          </a:p>
          <a:p>
            <a:pPr lvl="0" eaLnBrk="1" fontAlgn="auto" hangingPunct="1">
              <a:spcBef>
                <a:spcPts val="0"/>
              </a:spcBef>
              <a:spcAft>
                <a:spcPts val="300"/>
              </a:spcAf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2 reizes</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lang="lv-LV" sz="1000" kern="0" noProof="1">
                <a:solidFill>
                  <a:sysClr val="windowText" lastClr="000000"/>
                </a:solidFill>
                <a:latin typeface="Arial" panose="020B0604020202020204" pitchFamily="34" charset="0"/>
                <a:cs typeface="Arial" panose="020B0604020202020204" pitchFamily="34" charset="0"/>
              </a:rPr>
              <a:t>gadiem ilgstoša saistība starp izsludinātāju un darbu veicēju un dominēšana iepirkumā (tostarp, neraugoties uz neadekvāti zemu cenu un specifikācijai neatbilstošu piedāvājumu)</a:t>
            </a:r>
          </a:p>
          <a:p>
            <a:pPr marL="0" marR="0" lvl="0" indent="0" defTabSz="914400" eaLnBrk="1" fontAlgn="auto" latinLnBrk="0" hangingPunct="1">
              <a:lnSpc>
                <a:spcPct val="100000"/>
              </a:lnSpc>
              <a:spcBef>
                <a:spcPts val="0"/>
              </a:spcBef>
              <a:spcAft>
                <a:spcPts val="300"/>
              </a:spcAft>
              <a:buClrTx/>
              <a:buSzTx/>
              <a:buFontTx/>
              <a:buNone/>
              <a:tabLs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1 reizi</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lang="lv-LV" sz="1000" kern="0" noProof="1">
                <a:solidFill>
                  <a:sysClr val="windowText" lastClr="000000"/>
                </a:solidFill>
                <a:latin typeface="Arial" panose="020B0604020202020204" pitchFamily="34" charset="0"/>
                <a:cs typeface="Arial" panose="020B0604020202020204" pitchFamily="34" charset="0"/>
              </a:rPr>
              <a:t>cenu vairākkārt pārjautāja, pagarinot iesniegšanas termiņu</a:t>
            </a:r>
            <a:r>
              <a:rPr lang="en-GB" sz="1000" kern="0" noProof="1">
                <a:solidFill>
                  <a:sysClr val="windowText" lastClr="000000"/>
                </a:solidFill>
                <a:latin typeface="Arial" panose="020B0604020202020204" pitchFamily="34" charset="0"/>
                <a:cs typeface="Arial" panose="020B0604020202020204" pitchFamily="34" charset="0"/>
              </a:rPr>
              <a:t>;</a:t>
            </a:r>
            <a:endParaRPr lang="lv-LV" sz="1000" kern="0" noProof="1">
              <a:solidFill>
                <a:sysClr val="windowText" lastClr="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lang="lv-LV" sz="1000" kern="0" noProof="1">
                <a:solidFill>
                  <a:sysClr val="windowText" lastClr="000000"/>
                </a:solidFill>
                <a:latin typeface="Arial" panose="020B0604020202020204" pitchFamily="34" charset="0"/>
                <a:cs typeface="Arial" panose="020B0604020202020204" pitchFamily="34" charset="0"/>
              </a:rPr>
              <a:t>datu noplūde</a:t>
            </a:r>
            <a:r>
              <a:rPr lang="en-GB" sz="1000" kern="0" noProof="1">
                <a:solidFill>
                  <a:sysClr val="windowText" lastClr="000000"/>
                </a:solidFill>
                <a:latin typeface="Arial" panose="020B0604020202020204" pitchFamily="34" charset="0"/>
                <a:cs typeface="Arial" panose="020B0604020202020204" pitchFamily="34" charset="0"/>
              </a:rPr>
              <a:t>;</a:t>
            </a:r>
            <a:endParaRPr lang="lv-LV" sz="1000" kern="0" noProof="1">
              <a:solidFill>
                <a:sysClr val="windowText" lastClr="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lang="lv-LV" sz="1000" kern="0" noProof="1">
                <a:solidFill>
                  <a:sysClr val="windowText" lastClr="000000"/>
                </a:solidFill>
                <a:latin typeface="Arial" panose="020B0604020202020204" pitchFamily="34" charset="0"/>
                <a:cs typeface="Arial" panose="020B0604020202020204" pitchFamily="34" charset="0"/>
              </a:rPr>
              <a:t>iepirkumam bija pārāk maz pieejami līdzekļi tā realizācijai</a:t>
            </a:r>
            <a:r>
              <a:rPr lang="en-GB" sz="1000" kern="0" noProof="1">
                <a:solidFill>
                  <a:sysClr val="windowText" lastClr="000000"/>
                </a:solidFill>
                <a:latin typeface="Arial" panose="020B0604020202020204" pitchFamily="34" charset="0"/>
                <a:cs typeface="Arial" panose="020B0604020202020204" pitchFamily="34" charset="0"/>
              </a:rPr>
              <a:t>;</a:t>
            </a:r>
            <a:endParaRPr lang="lv-LV" sz="1000" kern="0" noProof="1">
              <a:solidFill>
                <a:sysClr val="windowText" lastClr="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lang="lv-LV" sz="1000" kern="0" noProof="1">
                <a:solidFill>
                  <a:sysClr val="windowText" lastClr="000000"/>
                </a:solidFill>
                <a:latin typeface="Arial" panose="020B0604020202020204" pitchFamily="34" charset="0"/>
                <a:cs typeface="Arial" panose="020B0604020202020204" pitchFamily="34" charset="0"/>
              </a:rPr>
              <a:t>iepirkumu sistēma ir ļoti sarežģīta</a:t>
            </a:r>
            <a:r>
              <a:rPr lang="en-GB" sz="1000" kern="0" noProof="1">
                <a:solidFill>
                  <a:sysClr val="windowText" lastClr="000000"/>
                </a:solidFill>
                <a:latin typeface="Arial" panose="020B0604020202020204" pitchFamily="34" charset="0"/>
                <a:cs typeface="Arial" panose="020B0604020202020204" pitchFamily="34" charset="0"/>
              </a:rPr>
              <a:t>;</a:t>
            </a:r>
            <a:endParaRPr lang="lv-LV" sz="1000" kern="0" noProof="1">
              <a:solidFill>
                <a:sysClr val="windowText" lastClr="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lang="lv-LV" sz="1000" kern="0" noProof="1">
                <a:solidFill>
                  <a:sysClr val="windowText" lastClr="000000"/>
                </a:solidFill>
                <a:latin typeface="Arial" panose="020B0604020202020204" pitchFamily="34" charset="0"/>
                <a:cs typeface="Arial" panose="020B0604020202020204" pitchFamily="34" charset="0"/>
              </a:rPr>
              <a:t>mēs tikām svītroti no dalības formālu iemeslu dēļ</a:t>
            </a:r>
            <a:r>
              <a:rPr lang="en-GB" sz="1000" kern="0" noProof="1">
                <a:solidFill>
                  <a:sysClr val="windowText" lastClr="000000"/>
                </a:solidFill>
                <a:latin typeface="Arial" panose="020B0604020202020204" pitchFamily="34" charset="0"/>
                <a:cs typeface="Arial" panose="020B0604020202020204" pitchFamily="34" charset="0"/>
              </a:rPr>
              <a:t>;</a:t>
            </a:r>
            <a:endParaRPr lang="lv-LV" sz="1000" kern="0" noProof="1">
              <a:solidFill>
                <a:sysClr val="windowText" lastClr="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lang="lv-LV" sz="1000" kern="0" noProof="1">
                <a:solidFill>
                  <a:sysClr val="windowText" lastClr="000000"/>
                </a:solidFill>
                <a:latin typeface="Arial" panose="020B0604020202020204" pitchFamily="34" charset="0"/>
                <a:cs typeface="Arial" panose="020B0604020202020204" pitchFamily="34" charset="0"/>
              </a:rPr>
              <a:t>pašvaldības neracionāli izlieto līdzekļus, nedomājot par ilgtspējas risinājumiem, par ko mēs kā uzņēmums domājam un līdz ar to, tas palielina mūsu pakalpojuma cenu šodien, bet ilgtermiņā tā nelēkā kā tirgus cena</a:t>
            </a:r>
            <a:r>
              <a:rPr lang="en-GB" sz="1000" kern="0" noProof="1">
                <a:solidFill>
                  <a:sysClr val="windowText" lastClr="000000"/>
                </a:solidFill>
                <a:latin typeface="Arial" panose="020B0604020202020204" pitchFamily="34" charset="0"/>
                <a:cs typeface="Arial" panose="020B0604020202020204" pitchFamily="34" charset="0"/>
              </a:rPr>
              <a:t>;</a:t>
            </a:r>
            <a:endParaRPr lang="lv-LV" sz="1000" kern="0" noProof="1">
              <a:solidFill>
                <a:sysClr val="windowText" lastClr="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lang="lv-LV" sz="1000" kern="0" noProof="1">
                <a:solidFill>
                  <a:sysClr val="windowText" lastClr="000000"/>
                </a:solidFill>
                <a:latin typeface="Arial" panose="020B0604020202020204" pitchFamily="34" charset="0"/>
                <a:cs typeface="Arial" panose="020B0604020202020204" pitchFamily="34" charset="0"/>
              </a:rPr>
              <a:t>TS un FP nav mainījušies vairāk kā 10 gadus, kuru laikā ir gan jaunas regulas, gan izpildes kārtības</a:t>
            </a:r>
          </a:p>
          <a:p>
            <a:pPr lvl="0" eaLnBrk="1" fontAlgn="auto" hangingPunct="1">
              <a:spcBef>
                <a:spcPts val="0"/>
              </a:spcBef>
              <a:spcAft>
                <a:spcPts val="300"/>
              </a:spcAft>
              <a:defRPr/>
            </a:pPr>
            <a:endPar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675569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FC70B-CBAE-D604-1EE4-8257230F7F12}"/>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C0116B85-5EB4-7570-20D8-1015C4294A8C}"/>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a:t>
            </a:r>
            <a:r>
              <a:rPr lang="en-GB" altLang="lv-LV" sz="2400" b="1" noProof="1">
                <a:solidFill>
                  <a:srgbClr val="4C8264"/>
                </a:solidFill>
                <a:latin typeface="Arial" panose="020B0604020202020204" pitchFamily="34" charset="0"/>
                <a:cs typeface="Arial" panose="020B0604020202020204" pitchFamily="34" charset="0"/>
              </a:rPr>
              <a:t>3</a:t>
            </a:r>
            <a:r>
              <a:rPr lang="lv-LV" altLang="lv-LV" sz="2400" b="1" noProof="1">
                <a:solidFill>
                  <a:srgbClr val="4C8264"/>
                </a:solidFill>
                <a:latin typeface="Arial" panose="020B0604020202020204" pitchFamily="34" charset="0"/>
                <a:cs typeface="Arial" panose="020B0604020202020204" pitchFamily="34" charset="0"/>
              </a:rPr>
              <a:t>. </a:t>
            </a:r>
            <a:r>
              <a:rPr lang="lv-LV" sz="2400" b="1" noProof="1">
                <a:solidFill>
                  <a:srgbClr val="4C8264"/>
                </a:solidFill>
                <a:latin typeface="Arial" panose="020B0604020202020204" pitchFamily="34" charset="0"/>
                <a:cs typeface="Arial" panose="020B0604020202020204" pitchFamily="34" charset="0"/>
              </a:rPr>
              <a:t>Korupcijas pazīmes publiskajos iepirkumos</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C52077AF-531B-62E3-8690-1570440B3EF7}"/>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K12.2. Vai, Jūsuprāt, publiskā iepirkuma procedūrā valsts vai pašvaldību iestādē pastāvēja kādi no</a:t>
            </a:r>
            <a:br>
              <a:rPr lang="en-GB" sz="1300" i="1" noProof="1">
                <a:latin typeface="Arial" panose="020B0604020202020204" pitchFamily="34" charset="0"/>
                <a:cs typeface="Arial" panose="020B0604020202020204" pitchFamily="34" charset="0"/>
              </a:rPr>
            </a:br>
            <a:r>
              <a:rPr lang="lv-LV" sz="1300" i="1" noProof="1">
                <a:latin typeface="Arial" panose="020B0604020202020204" pitchFamily="34" charset="0"/>
                <a:cs typeface="Arial" panose="020B0604020202020204" pitchFamily="34" charset="0"/>
              </a:rPr>
              <a:t>zemāk minētajiem apstākļiem?</a:t>
            </a:r>
          </a:p>
        </p:txBody>
      </p:sp>
      <p:sp>
        <p:nvSpPr>
          <p:cNvPr id="4" name="Text Box 10">
            <a:extLst>
              <a:ext uri="{FF2B5EF4-FFF2-40B4-BE49-F238E27FC236}">
                <a16:creationId xmlns:a16="http://schemas.microsoft.com/office/drawing/2014/main" id="{B783ACD3-E977-EDA2-D7CC-F328347AA665}"/>
              </a:ext>
            </a:extLst>
          </p:cNvPr>
          <p:cNvSpPr txBox="1">
            <a:spLocks noChangeArrowheads="1"/>
          </p:cNvSpPr>
          <p:nvPr/>
        </p:nvSpPr>
        <p:spPr bwMode="auto">
          <a:xfrm>
            <a:off x="1270001" y="6200871"/>
            <a:ext cx="94565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en-GB" altLang="en-US" sz="1000" i="1" noProof="1">
                <a:latin typeface="Arial" panose="020B0604020202020204" pitchFamily="34" charset="0"/>
                <a:cs typeface="Arial" panose="020B0604020202020204" pitchFamily="34" charset="0"/>
              </a:rPr>
              <a:t>Bāze: </a:t>
            </a:r>
            <a:r>
              <a:rPr lang="lv-LV" altLang="en-US" sz="1000" i="1" noProof="1">
                <a:latin typeface="Arial" panose="020B0604020202020204" pitchFamily="34" charset="0"/>
                <a:cs typeface="Arial" panose="020B0604020202020204" pitchFamily="34" charset="0"/>
              </a:rPr>
              <a:t>respondenti, kuru uzņēmums pēdējo divu gadu laikā ir piedalījies publiskā iepirkuma procedūrā valsts vai pašvaldību iestādē</a:t>
            </a: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p:txBody>
      </p:sp>
      <p:graphicFrame>
        <p:nvGraphicFramePr>
          <p:cNvPr id="6" name="Chart 5">
            <a:extLst>
              <a:ext uri="{FF2B5EF4-FFF2-40B4-BE49-F238E27FC236}">
                <a16:creationId xmlns:a16="http://schemas.microsoft.com/office/drawing/2014/main" id="{E24208C3-95C5-47B9-A114-56DD9FA8270F}"/>
              </a:ext>
            </a:extLst>
          </p:cNvPr>
          <p:cNvGraphicFramePr>
            <a:graphicFrameLocks/>
          </p:cNvGraphicFramePr>
          <p:nvPr/>
        </p:nvGraphicFramePr>
        <p:xfrm>
          <a:off x="749935" y="1139189"/>
          <a:ext cx="5753100" cy="4800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8D95AA9-55C2-424A-AFF0-7B404183FDEB}"/>
              </a:ext>
            </a:extLst>
          </p:cNvPr>
          <p:cNvGraphicFramePr>
            <a:graphicFrameLocks/>
          </p:cNvGraphicFramePr>
          <p:nvPr/>
        </p:nvGraphicFramePr>
        <p:xfrm>
          <a:off x="6575425" y="1082040"/>
          <a:ext cx="4622800" cy="492252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Box 10">
            <a:extLst>
              <a:ext uri="{FF2B5EF4-FFF2-40B4-BE49-F238E27FC236}">
                <a16:creationId xmlns:a16="http://schemas.microsoft.com/office/drawing/2014/main" id="{7D146BB8-1FB4-CFB5-269E-3D2948460FCD}"/>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a:t>
            </a:r>
            <a:r>
              <a:rPr lang="en-GB" altLang="lv-LV" sz="1400" b="1" noProof="1">
                <a:solidFill>
                  <a:srgbClr val="4C8264"/>
                </a:solidFill>
                <a:latin typeface="Arial" panose="020B0604020202020204" pitchFamily="34" charset="0"/>
                <a:cs typeface="Arial" panose="020B0604020202020204" pitchFamily="34" charset="0"/>
              </a:rPr>
              <a:t>2.–</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2015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DC6CF-4CF6-375A-515C-59233B8CB4B5}"/>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AC9DA0CB-91CF-85FF-6C1D-243AE1AA4EEA}"/>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a:t>
            </a:r>
            <a:r>
              <a:rPr lang="en-GB" altLang="lv-LV" sz="2400" b="1" noProof="1">
                <a:solidFill>
                  <a:srgbClr val="4C8264"/>
                </a:solidFill>
                <a:latin typeface="Arial" panose="020B0604020202020204" pitchFamily="34" charset="0"/>
                <a:cs typeface="Arial" panose="020B0604020202020204" pitchFamily="34" charset="0"/>
              </a:rPr>
              <a:t>4</a:t>
            </a:r>
            <a:r>
              <a:rPr lang="lv-LV" altLang="lv-LV" sz="2400" b="1" noProof="1">
                <a:solidFill>
                  <a:srgbClr val="4C8264"/>
                </a:solidFill>
                <a:latin typeface="Arial" panose="020B0604020202020204" pitchFamily="34" charset="0"/>
                <a:cs typeface="Arial" panose="020B0604020202020204" pitchFamily="34" charset="0"/>
              </a:rPr>
              <a:t>. </a:t>
            </a:r>
            <a:r>
              <a:rPr lang="lv-LV" sz="2400" b="1" noProof="1">
                <a:solidFill>
                  <a:srgbClr val="4C8264"/>
                </a:solidFill>
                <a:latin typeface="Arial" panose="020B0604020202020204" pitchFamily="34" charset="0"/>
                <a:cs typeface="Arial" panose="020B0604020202020204" pitchFamily="34" charset="0"/>
              </a:rPr>
              <a:t>Informācijas avoti par negodīgiem vai šaubīgiem darījumiem valsts un pašvaldību iestādēs</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7" name="Text Box 10">
            <a:extLst>
              <a:ext uri="{FF2B5EF4-FFF2-40B4-BE49-F238E27FC236}">
                <a16:creationId xmlns:a16="http://schemas.microsoft.com/office/drawing/2014/main" id="{3CCF364E-30FC-987E-C8A3-CF0AC55C40BF}"/>
              </a:ext>
            </a:extLst>
          </p:cNvPr>
          <p:cNvSpPr txBox="1">
            <a:spLocks noChangeArrowheads="1"/>
          </p:cNvSpPr>
          <p:nvPr/>
        </p:nvSpPr>
        <p:spPr bwMode="auto">
          <a:xfrm>
            <a:off x="4754341" y="6180551"/>
            <a:ext cx="28936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n=419</a:t>
            </a:r>
            <a:br>
              <a:rPr lang="it-IT" altLang="en-US" sz="1000" i="1" noProof="1">
                <a:latin typeface="Arial" panose="020B0604020202020204" pitchFamily="34" charset="0"/>
                <a:cs typeface="Arial" panose="020B0604020202020204" pitchFamily="34" charset="0"/>
              </a:rPr>
            </a:br>
            <a:r>
              <a:rPr lang="lv-LV" altLang="en-US" sz="1000" i="1" noProof="1">
                <a:latin typeface="Arial" panose="020B0604020202020204" pitchFamily="34" charset="0"/>
                <a:cs typeface="Arial" panose="020B0604020202020204" pitchFamily="34" charset="0"/>
              </a:rPr>
              <a:t>Vairākatbilžu jautājums (% summa &gt; 100)</a:t>
            </a:r>
          </a:p>
        </p:txBody>
      </p:sp>
      <p:sp>
        <p:nvSpPr>
          <p:cNvPr id="9" name="Text Box 9">
            <a:extLst>
              <a:ext uri="{FF2B5EF4-FFF2-40B4-BE49-F238E27FC236}">
                <a16:creationId xmlns:a16="http://schemas.microsoft.com/office/drawing/2014/main" id="{1E48A76E-AE4C-5611-AB08-A9A5D08652C7}"/>
              </a:ext>
            </a:extLst>
          </p:cNvPr>
          <p:cNvSpPr txBox="1">
            <a:spLocks noChangeArrowheads="1"/>
          </p:cNvSpPr>
          <p:nvPr/>
        </p:nvSpPr>
        <p:spPr bwMode="auto">
          <a:xfrm>
            <a:off x="715616" y="695056"/>
            <a:ext cx="993206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K6. Vispārīgi runājot, sakiet, lūdzu, kur Jūs pamatā gūstat informāciju par negodīgiem vai šaubīgiem darījumiem valsts</a:t>
            </a:r>
            <a:br>
              <a:rPr lang="en-GB" sz="1300" i="1" noProof="1">
                <a:latin typeface="Arial" panose="020B0604020202020204" pitchFamily="34" charset="0"/>
                <a:cs typeface="Arial" panose="020B0604020202020204" pitchFamily="34" charset="0"/>
              </a:rPr>
            </a:br>
            <a:r>
              <a:rPr lang="lv-LV" sz="1300" i="1" noProof="1">
                <a:latin typeface="Arial" panose="020B0604020202020204" pitchFamily="34" charset="0"/>
                <a:cs typeface="Arial" panose="020B0604020202020204" pitchFamily="34" charset="0"/>
              </a:rPr>
              <a:t>un pašvaldības iestādēs?</a:t>
            </a:r>
          </a:p>
        </p:txBody>
      </p:sp>
      <p:sp>
        <p:nvSpPr>
          <p:cNvPr id="2" name="Text Box 10">
            <a:extLst>
              <a:ext uri="{FF2B5EF4-FFF2-40B4-BE49-F238E27FC236}">
                <a16:creationId xmlns:a16="http://schemas.microsoft.com/office/drawing/2014/main" id="{455B1C18-961A-2B4D-38D2-BBEA2F3FD2D7}"/>
              </a:ext>
            </a:extLst>
          </p:cNvPr>
          <p:cNvSpPr txBox="1">
            <a:spLocks noChangeArrowheads="1"/>
          </p:cNvSpPr>
          <p:nvPr/>
        </p:nvSpPr>
        <p:spPr bwMode="auto">
          <a:xfrm>
            <a:off x="10056440" y="272332"/>
            <a:ext cx="2052024" cy="30777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Kopējie rezultāti</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1B638EDC-4DFE-432E-9462-061BEA3CB51C}"/>
              </a:ext>
            </a:extLst>
          </p:cNvPr>
          <p:cNvGraphicFramePr>
            <a:graphicFrameLocks/>
          </p:cNvGraphicFramePr>
          <p:nvPr/>
        </p:nvGraphicFramePr>
        <p:xfrm>
          <a:off x="2512406" y="1289107"/>
          <a:ext cx="6718300" cy="43801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42">
            <a:extLst>
              <a:ext uri="{FF2B5EF4-FFF2-40B4-BE49-F238E27FC236}">
                <a16:creationId xmlns:a16="http://schemas.microsoft.com/office/drawing/2014/main" id="{1F1C6720-45A9-B23F-CA92-63C97E50A4E0}"/>
              </a:ext>
            </a:extLst>
          </p:cNvPr>
          <p:cNvSpPr txBox="1"/>
          <p:nvPr/>
        </p:nvSpPr>
        <p:spPr>
          <a:xfrm>
            <a:off x="7539642" y="4153693"/>
            <a:ext cx="2883663" cy="1939535"/>
          </a:xfrm>
          <a:prstGeom prst="rect">
            <a:avLst/>
          </a:prstGeom>
          <a:noFill/>
          <a:ln w="12700" cmpd="sng">
            <a:solidFill>
              <a:srgbClr val="0F552E"/>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rPr>
              <a:t>Atbilžu variantā "</a:t>
            </a:r>
            <a:r>
              <a:rPr kumimoji="0" lang="en-GB"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rPr>
              <a:t>Citur</a:t>
            </a:r>
            <a:r>
              <a:rPr kumimoji="0" lang="lv-LV"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rPr>
              <a:t>" norādītas šādas atbildes:</a:t>
            </a:r>
            <a:endParaRPr lang="lv-LV" sz="1000" b="1" kern="0" noProof="1">
              <a:solidFill>
                <a:srgbClr val="4C8264"/>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a:t>
            </a:r>
            <a:r>
              <a:rPr kumimoji="0" lang="en-GB"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4</a:t>
            </a: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reizes</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iepirkumos: redzot izsludināto, neizpildāmus nosacījumus, rezultātus</a:t>
            </a:r>
          </a:p>
          <a:p>
            <a:pPr lvl="0" eaLnBrk="1" fontAlgn="auto" hangingPunct="1">
              <a:spcBef>
                <a:spcPts val="0"/>
              </a:spcBef>
              <a:spcAft>
                <a:spcPts val="300"/>
              </a:spcAf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2 reizes</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lang="lv-LV" sz="1000" kern="0" noProof="1">
                <a:solidFill>
                  <a:sysClr val="windowText" lastClr="000000"/>
                </a:solidFill>
                <a:latin typeface="Arial" panose="020B0604020202020204" pitchFamily="34" charset="0"/>
                <a:cs typeface="Arial" panose="020B0604020202020204" pitchFamily="34" charset="0"/>
              </a:rPr>
              <a:t>sociālajos tīklos</a:t>
            </a:r>
          </a:p>
          <a:p>
            <a:pPr marL="0" marR="0" lvl="0" indent="0" defTabSz="914400" eaLnBrk="1" fontAlgn="auto" latinLnBrk="0" hangingPunct="1">
              <a:lnSpc>
                <a:spcPct val="100000"/>
              </a:lnSpc>
              <a:spcBef>
                <a:spcPts val="0"/>
              </a:spcBef>
              <a:spcAft>
                <a:spcPts val="300"/>
              </a:spcAft>
              <a:buClrTx/>
              <a:buSzTx/>
              <a:buFontTx/>
              <a:buNone/>
              <a:tabLs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1 reizi</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lang="lv-LV" sz="1000" kern="0" noProof="1">
                <a:solidFill>
                  <a:sysClr val="windowText" lastClr="000000"/>
                </a:solidFill>
                <a:latin typeface="Arial" panose="020B0604020202020204" pitchFamily="34" charset="0"/>
                <a:cs typeface="Arial" panose="020B0604020202020204" pitchFamily="34" charset="0"/>
              </a:rPr>
              <a:t>biedrības </a:t>
            </a:r>
            <a:r>
              <a:rPr lang="en-GB" sz="1000" kern="0" noProof="1">
                <a:solidFill>
                  <a:sysClr val="windowText" lastClr="000000"/>
                </a:solidFill>
                <a:latin typeface="Arial" panose="020B0604020202020204" pitchFamily="34" charset="0"/>
                <a:cs typeface="Arial" panose="020B0604020202020204" pitchFamily="34" charset="0"/>
              </a:rPr>
              <a:t>"</a:t>
            </a:r>
            <a:r>
              <a:rPr lang="lv-LV" sz="1000" kern="0" noProof="1">
                <a:solidFill>
                  <a:sysClr val="windowText" lastClr="000000"/>
                </a:solidFill>
                <a:latin typeface="Arial" panose="020B0604020202020204" pitchFamily="34" charset="0"/>
                <a:cs typeface="Arial" panose="020B0604020202020204" pitchFamily="34" charset="0"/>
              </a:rPr>
              <a:t>Sabiedrība par atklātību – Delna" (Delna) pieejamā statistika par korupcijas līmeni ES un Latvijā (informācija pieejama apkopotā veidā);</a:t>
            </a:r>
          </a:p>
          <a:p>
            <a:pPr lvl="0" eaLnBrk="1" fontAlgn="auto" hangingPunct="1">
              <a:spcBef>
                <a:spcPts val="0"/>
              </a:spcBef>
              <a:spcAft>
                <a:spcPts val="300"/>
              </a:spcAft>
              <a:defRPr/>
            </a:pPr>
            <a:r>
              <a:rPr lang="lv-LV" sz="1000" kern="0" noProof="1">
                <a:solidFill>
                  <a:sysClr val="windowText" lastClr="000000"/>
                </a:solidFill>
                <a:latin typeface="Arial" panose="020B0604020202020204" pitchFamily="34" charset="0"/>
                <a:cs typeface="Arial" panose="020B0604020202020204" pitchFamily="34" charset="0"/>
              </a:rPr>
              <a:t>firmas.lv datu analīzes;</a:t>
            </a:r>
          </a:p>
          <a:p>
            <a:pPr lvl="0" eaLnBrk="1" fontAlgn="auto" hangingPunct="1">
              <a:spcBef>
                <a:spcPts val="0"/>
              </a:spcBef>
              <a:spcAft>
                <a:spcPts val="300"/>
              </a:spcAft>
              <a:defRPr/>
            </a:pPr>
            <a:r>
              <a:rPr lang="lv-LV" sz="1000" kern="0" noProof="1">
                <a:solidFill>
                  <a:sysClr val="windowText" lastClr="000000"/>
                </a:solidFill>
                <a:latin typeface="Arial" panose="020B0604020202020204" pitchFamily="34" charset="0"/>
                <a:cs typeface="Arial" panose="020B0604020202020204" pitchFamily="34" charset="0"/>
              </a:rPr>
              <a:t>nav atbildes</a:t>
            </a:r>
            <a:endPar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97105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4C575-E3FE-0A02-2189-52163D62B142}"/>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D70395F-95FE-B458-A9B2-F686C3D4711A}"/>
              </a:ext>
            </a:extLst>
          </p:cNvPr>
          <p:cNvGraphicFramePr>
            <a:graphicFrameLocks/>
          </p:cNvGraphicFramePr>
          <p:nvPr/>
        </p:nvGraphicFramePr>
        <p:xfrm>
          <a:off x="1985010" y="975994"/>
          <a:ext cx="6718300" cy="5089526"/>
        </p:xfrm>
        <a:graphic>
          <a:graphicData uri="http://schemas.openxmlformats.org/drawingml/2006/chart">
            <c:chart xmlns:c="http://schemas.openxmlformats.org/drawingml/2006/chart" xmlns:r="http://schemas.openxmlformats.org/officeDocument/2006/relationships" r:id="rId3"/>
          </a:graphicData>
        </a:graphic>
      </p:graphicFrame>
      <p:sp>
        <p:nvSpPr>
          <p:cNvPr id="60419" name="Rectangle 2">
            <a:extLst>
              <a:ext uri="{FF2B5EF4-FFF2-40B4-BE49-F238E27FC236}">
                <a16:creationId xmlns:a16="http://schemas.microsoft.com/office/drawing/2014/main" id="{3B2745C7-9605-1CA9-F09F-8FA329BE7897}"/>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a:t>
            </a:r>
            <a:r>
              <a:rPr lang="en-GB" altLang="lv-LV" sz="2400" b="1" noProof="1">
                <a:solidFill>
                  <a:srgbClr val="4C8264"/>
                </a:solidFill>
                <a:latin typeface="Arial" panose="020B0604020202020204" pitchFamily="34" charset="0"/>
                <a:cs typeface="Arial" panose="020B0604020202020204" pitchFamily="34" charset="0"/>
              </a:rPr>
              <a:t>4</a:t>
            </a:r>
            <a:r>
              <a:rPr lang="lv-LV" altLang="lv-LV" sz="2400" b="1" noProof="1">
                <a:solidFill>
                  <a:srgbClr val="4C8264"/>
                </a:solidFill>
                <a:latin typeface="Arial" panose="020B0604020202020204" pitchFamily="34" charset="0"/>
                <a:cs typeface="Arial" panose="020B0604020202020204" pitchFamily="34" charset="0"/>
              </a:rPr>
              <a:t>. </a:t>
            </a:r>
            <a:r>
              <a:rPr lang="lv-LV" sz="2400" b="1" noProof="1">
                <a:solidFill>
                  <a:srgbClr val="4C8264"/>
                </a:solidFill>
                <a:latin typeface="Arial" panose="020B0604020202020204" pitchFamily="34" charset="0"/>
                <a:cs typeface="Arial" panose="020B0604020202020204" pitchFamily="34" charset="0"/>
              </a:rPr>
              <a:t>Informācijas avoti par negodīgiem vai šaubīgiem darījumiem valsts un pašvaldību iestādēs</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7" name="Text Box 10">
            <a:extLst>
              <a:ext uri="{FF2B5EF4-FFF2-40B4-BE49-F238E27FC236}">
                <a16:creationId xmlns:a16="http://schemas.microsoft.com/office/drawing/2014/main" id="{D71A7E5F-E04B-CB7E-D2DD-C35D9CDD7BBB}"/>
              </a:ext>
            </a:extLst>
          </p:cNvPr>
          <p:cNvSpPr txBox="1">
            <a:spLocks noChangeArrowheads="1"/>
          </p:cNvSpPr>
          <p:nvPr/>
        </p:nvSpPr>
        <p:spPr bwMode="auto">
          <a:xfrm>
            <a:off x="4754341" y="6180551"/>
            <a:ext cx="28936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p:txBody>
      </p:sp>
      <p:sp>
        <p:nvSpPr>
          <p:cNvPr id="9" name="Text Box 9">
            <a:extLst>
              <a:ext uri="{FF2B5EF4-FFF2-40B4-BE49-F238E27FC236}">
                <a16:creationId xmlns:a16="http://schemas.microsoft.com/office/drawing/2014/main" id="{347A5E6B-91BD-0B1E-34C2-57CD2CE3937F}"/>
              </a:ext>
            </a:extLst>
          </p:cNvPr>
          <p:cNvSpPr txBox="1">
            <a:spLocks noChangeArrowheads="1"/>
          </p:cNvSpPr>
          <p:nvPr/>
        </p:nvSpPr>
        <p:spPr bwMode="auto">
          <a:xfrm>
            <a:off x="715616" y="695056"/>
            <a:ext cx="993206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K6. Vispārīgi runājot, sakiet, lūdzu, kur Jūs pamatā gūstat informāciju par negodīgiem vai šaubīgiem darījumiem valsts</a:t>
            </a:r>
            <a:br>
              <a:rPr lang="en-GB" sz="1300" i="1" noProof="1">
                <a:latin typeface="Arial" panose="020B0604020202020204" pitchFamily="34" charset="0"/>
                <a:cs typeface="Arial" panose="020B0604020202020204" pitchFamily="34" charset="0"/>
              </a:rPr>
            </a:br>
            <a:r>
              <a:rPr lang="lv-LV" sz="1300" i="1" noProof="1">
                <a:latin typeface="Arial" panose="020B0604020202020204" pitchFamily="34" charset="0"/>
                <a:cs typeface="Arial" panose="020B0604020202020204" pitchFamily="34" charset="0"/>
              </a:rPr>
              <a:t>un pašvaldības iestādēs?</a:t>
            </a:r>
          </a:p>
        </p:txBody>
      </p:sp>
      <p:sp>
        <p:nvSpPr>
          <p:cNvPr id="2" name="Text Box 10">
            <a:extLst>
              <a:ext uri="{FF2B5EF4-FFF2-40B4-BE49-F238E27FC236}">
                <a16:creationId xmlns:a16="http://schemas.microsoft.com/office/drawing/2014/main" id="{4D7BCDA4-ED50-2000-C1B6-7717278904BB}"/>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a:t>
            </a:r>
            <a:r>
              <a:rPr lang="en-GB" altLang="lv-LV" sz="1400" b="1" noProof="1">
                <a:solidFill>
                  <a:srgbClr val="4C8264"/>
                </a:solidFill>
                <a:latin typeface="Arial" panose="020B0604020202020204" pitchFamily="34" charset="0"/>
                <a:cs typeface="Arial" panose="020B0604020202020204" pitchFamily="34" charset="0"/>
              </a:rPr>
              <a:t>1.–</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112345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837CA-F1F6-10CE-6B47-B0F11EC12A93}"/>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195B093B-1DC5-43A5-AB94-071025CE90B7}"/>
              </a:ext>
            </a:extLst>
          </p:cNvPr>
          <p:cNvGraphicFramePr>
            <a:graphicFrameLocks/>
          </p:cNvGraphicFramePr>
          <p:nvPr/>
        </p:nvGraphicFramePr>
        <p:xfrm>
          <a:off x="5750676" y="847955"/>
          <a:ext cx="4622800" cy="5478029"/>
        </p:xfrm>
        <a:graphic>
          <a:graphicData uri="http://schemas.openxmlformats.org/drawingml/2006/chart">
            <c:chart xmlns:c="http://schemas.openxmlformats.org/drawingml/2006/chart" xmlns:r="http://schemas.openxmlformats.org/officeDocument/2006/relationships" r:id="rId3"/>
          </a:graphicData>
        </a:graphic>
      </p:graphicFrame>
      <p:sp>
        <p:nvSpPr>
          <p:cNvPr id="60419" name="Rectangle 2">
            <a:extLst>
              <a:ext uri="{FF2B5EF4-FFF2-40B4-BE49-F238E27FC236}">
                <a16:creationId xmlns:a16="http://schemas.microsoft.com/office/drawing/2014/main" id="{6A644CF7-C853-1BA0-9EA7-217DB1E02844}"/>
              </a:ext>
            </a:extLst>
          </p:cNvPr>
          <p:cNvSpPr>
            <a:spLocks noGrp="1" noRot="1" noChangeArrowheads="1"/>
          </p:cNvSpPr>
          <p:nvPr>
            <p:ph type="title" idx="4294967295"/>
          </p:nvPr>
        </p:nvSpPr>
        <p:spPr>
          <a:xfrm>
            <a:off x="715617" y="27759"/>
            <a:ext cx="943577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a:t>
            </a:r>
            <a:r>
              <a:rPr lang="en-GB" altLang="lv-LV" sz="2400" b="1" noProof="1">
                <a:solidFill>
                  <a:srgbClr val="4C8264"/>
                </a:solidFill>
                <a:latin typeface="Arial" panose="020B0604020202020204" pitchFamily="34" charset="0"/>
                <a:cs typeface="Arial" panose="020B0604020202020204" pitchFamily="34" charset="0"/>
              </a:rPr>
              <a:t>5</a:t>
            </a:r>
            <a:r>
              <a:rPr lang="lv-LV" altLang="lv-LV" sz="2400" b="1" noProof="1">
                <a:solidFill>
                  <a:srgbClr val="4C8264"/>
                </a:solidFill>
                <a:latin typeface="Arial" panose="020B0604020202020204" pitchFamily="34" charset="0"/>
                <a:cs typeface="Arial" panose="020B0604020202020204" pitchFamily="34" charset="0"/>
              </a:rPr>
              <a:t>. </a:t>
            </a:r>
            <a:r>
              <a:rPr lang="lv-LV" sz="2400" b="1" noProof="1">
                <a:solidFill>
                  <a:srgbClr val="4C8264"/>
                </a:solidFill>
                <a:latin typeface="Arial" panose="020B0604020202020204" pitchFamily="34" charset="0"/>
                <a:cs typeface="Arial" panose="020B0604020202020204" pitchFamily="34" charset="0"/>
              </a:rPr>
              <a:t>Korupciju veicinošie apstākļi valsts un pašvaldību iestādēs</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0C8A99E8-13E3-0142-9CB4-46B82A4DD050}"/>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K4. Kā Jūs domājat, kas ir galvenie korupciju veicinošie apstākļi valsts un pašvaldības iestādēs?</a:t>
            </a:r>
          </a:p>
        </p:txBody>
      </p:sp>
      <p:sp>
        <p:nvSpPr>
          <p:cNvPr id="5" name="Text Box 10">
            <a:extLst>
              <a:ext uri="{FF2B5EF4-FFF2-40B4-BE49-F238E27FC236}">
                <a16:creationId xmlns:a16="http://schemas.microsoft.com/office/drawing/2014/main" id="{5FE95D12-4972-2C9B-B2CB-4FBEC59B19C6}"/>
              </a:ext>
            </a:extLst>
          </p:cNvPr>
          <p:cNvSpPr txBox="1">
            <a:spLocks noChangeArrowheads="1"/>
          </p:cNvSpPr>
          <p:nvPr/>
        </p:nvSpPr>
        <p:spPr bwMode="auto">
          <a:xfrm>
            <a:off x="10056440" y="272332"/>
            <a:ext cx="2052024" cy="30777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Kopējie rezultāti</a:t>
            </a:r>
            <a:endParaRPr lang="en-GB" altLang="lv-LV" sz="1400" b="1" noProof="1">
              <a:solidFill>
                <a:srgbClr val="4C8264"/>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62B5647D-5983-4196-9090-F3A0AD5F457B}"/>
              </a:ext>
            </a:extLst>
          </p:cNvPr>
          <p:cNvGraphicFramePr>
            <a:graphicFrameLocks/>
          </p:cNvGraphicFramePr>
          <p:nvPr/>
        </p:nvGraphicFramePr>
        <p:xfrm>
          <a:off x="180918" y="847956"/>
          <a:ext cx="5753100" cy="541147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10">
            <a:extLst>
              <a:ext uri="{FF2B5EF4-FFF2-40B4-BE49-F238E27FC236}">
                <a16:creationId xmlns:a16="http://schemas.microsoft.com/office/drawing/2014/main" id="{6052366E-4AC2-31A3-2125-407B6FFBBC69}"/>
              </a:ext>
            </a:extLst>
          </p:cNvPr>
          <p:cNvSpPr txBox="1">
            <a:spLocks noChangeArrowheads="1"/>
          </p:cNvSpPr>
          <p:nvPr/>
        </p:nvSpPr>
        <p:spPr bwMode="auto">
          <a:xfrm>
            <a:off x="4754341" y="6373591"/>
            <a:ext cx="28936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n=419</a:t>
            </a:r>
            <a:br>
              <a:rPr lang="it-IT" altLang="en-US" sz="1000" i="1" noProof="1">
                <a:latin typeface="Arial" panose="020B0604020202020204" pitchFamily="34" charset="0"/>
                <a:cs typeface="Arial" panose="020B0604020202020204" pitchFamily="34" charset="0"/>
              </a:rPr>
            </a:br>
            <a:r>
              <a:rPr lang="lv-LV" altLang="en-US" sz="1000" i="1" noProof="1">
                <a:latin typeface="Arial" panose="020B0604020202020204" pitchFamily="34" charset="0"/>
                <a:cs typeface="Arial" panose="020B0604020202020204" pitchFamily="34" charset="0"/>
              </a:rPr>
              <a:t>Vairākatbilžu jautājums (% summa &gt; 100)</a:t>
            </a:r>
          </a:p>
        </p:txBody>
      </p:sp>
      <p:sp>
        <p:nvSpPr>
          <p:cNvPr id="11" name="TextBox 42">
            <a:extLst>
              <a:ext uri="{FF2B5EF4-FFF2-40B4-BE49-F238E27FC236}">
                <a16:creationId xmlns:a16="http://schemas.microsoft.com/office/drawing/2014/main" id="{F3E86539-DF15-BF69-5984-27CA964CEFA1}"/>
              </a:ext>
            </a:extLst>
          </p:cNvPr>
          <p:cNvSpPr txBox="1"/>
          <p:nvPr/>
        </p:nvSpPr>
        <p:spPr>
          <a:xfrm>
            <a:off x="9060871" y="3397236"/>
            <a:ext cx="2883663" cy="2804059"/>
          </a:xfrm>
          <a:prstGeom prst="rect">
            <a:avLst/>
          </a:prstGeom>
          <a:noFill/>
          <a:ln w="12700" cmpd="sng">
            <a:solidFill>
              <a:srgbClr val="0F552E"/>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rPr>
              <a:t>Atbilžu variantā "Cita atbilde" norādītas šādas atbildes:</a:t>
            </a:r>
            <a:endParaRPr lang="lv-LV" sz="1000" b="1" kern="0" noProof="1">
              <a:solidFill>
                <a:srgbClr val="4C8264"/>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5 reizes</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nav viedokļa/pieredzes/atbildes</a:t>
            </a:r>
          </a:p>
          <a:p>
            <a:pPr marL="0" marR="0" lvl="0" indent="0" defTabSz="914400" eaLnBrk="1" fontAlgn="auto" latinLnBrk="0" hangingPunct="1">
              <a:lnSpc>
                <a:spcPct val="100000"/>
              </a:lnSpc>
              <a:spcBef>
                <a:spcPts val="0"/>
              </a:spcBef>
              <a:spcAft>
                <a:spcPts val="300"/>
              </a:spcAft>
              <a:buClrTx/>
              <a:buSzTx/>
              <a:buFontTx/>
              <a:buNone/>
              <a:tabLs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2 reizes</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zems apziņas līmenis; zemas morāles un ētikas normas vai to neesamība</a:t>
            </a:r>
            <a:endParaRPr lang="lv-LV" sz="1000" kern="0" noProof="1">
              <a:solidFill>
                <a:sysClr val="windowText" lastClr="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1 reizi</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lang="lv-LV" sz="1000" kern="0" noProof="1">
                <a:solidFill>
                  <a:sysClr val="windowText" lastClr="000000"/>
                </a:solidFill>
                <a:latin typeface="Arial" panose="020B0604020202020204" pitchFamily="34" charset="0"/>
                <a:cs typeface="Arial" panose="020B0604020202020204" pitchFamily="34" charset="0"/>
              </a:rPr>
              <a:t>likumdošanas piemērošana ir zemā līmenī, nevar uzrakstīt likuma pantu katrai situācijai, tādēļ piemērošana ir izšķiroša;</a:t>
            </a:r>
          </a:p>
          <a:p>
            <a:pPr lvl="0" eaLnBrk="1" fontAlgn="auto" hangingPunct="1">
              <a:spcBef>
                <a:spcPts val="0"/>
              </a:spcBef>
              <a:spcAft>
                <a:spcPts val="300"/>
              </a:spcAft>
              <a:defRPr/>
            </a:pPr>
            <a:r>
              <a:rPr lang="lv-LV" sz="1000" kern="0" noProof="1">
                <a:solidFill>
                  <a:sysClr val="windowText" lastClr="000000"/>
                </a:solidFill>
                <a:latin typeface="Arial" panose="020B0604020202020204" pitchFamily="34" charset="0"/>
                <a:cs typeface="Arial" panose="020B0604020202020204" pitchFamily="34" charset="0"/>
              </a:rPr>
              <a:t>valdība nemainās, cilvēki, tie kas ir vairāk par 20 gadus korumpēti maksimāli, tie kas atnāk jaunie, ja neiestāsies korupcijas shēmās, tad būs neaktuāli un izspiesti no valdības vai amatpersonas statusa;</a:t>
            </a:r>
          </a:p>
          <a:p>
            <a:pPr lvl="0" eaLnBrk="1" fontAlgn="auto" hangingPunct="1">
              <a:spcBef>
                <a:spcPts val="0"/>
              </a:spcBef>
              <a:spcAft>
                <a:spcPts val="300"/>
              </a:spcAft>
              <a:defRPr/>
            </a:pPr>
            <a:r>
              <a:rPr lang="lv-LV" sz="1000" kern="0" noProof="1">
                <a:solidFill>
                  <a:sysClr val="windowText" lastClr="000000"/>
                </a:solidFill>
                <a:latin typeface="Arial" panose="020B0604020202020204" pitchFamily="34" charset="0"/>
                <a:cs typeface="Arial" panose="020B0604020202020204" pitchFamily="34" charset="0"/>
              </a:rPr>
              <a:t>Valsts kontroles vājā darbība;</a:t>
            </a:r>
          </a:p>
          <a:p>
            <a:pPr lvl="0" eaLnBrk="1" fontAlgn="auto" hangingPunct="1">
              <a:spcBef>
                <a:spcPts val="0"/>
              </a:spcBef>
              <a:spcAft>
                <a:spcPts val="300"/>
              </a:spcAft>
              <a:defRPr/>
            </a:pPr>
            <a:r>
              <a:rPr lang="lv-LV" sz="1000" kern="0" noProof="1">
                <a:solidFill>
                  <a:sysClr val="windowText" lastClr="000000"/>
                </a:solidFill>
                <a:latin typeface="Arial" panose="020B0604020202020204" pitchFamily="34" charset="0"/>
                <a:cs typeface="Arial" panose="020B0604020202020204" pitchFamily="34" charset="0"/>
              </a:rPr>
              <a:t>visi augstāk minētie;</a:t>
            </a:r>
          </a:p>
          <a:p>
            <a:pPr lvl="0" eaLnBrk="1" fontAlgn="auto" hangingPunct="1">
              <a:spcBef>
                <a:spcPts val="0"/>
              </a:spcBef>
              <a:spcAft>
                <a:spcPts val="0"/>
              </a:spcAft>
              <a:defRPr/>
            </a:pP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vispārēja vienaldzība par apkārtējo situāciju</a:t>
            </a:r>
          </a:p>
        </p:txBody>
      </p:sp>
    </p:spTree>
    <p:extLst>
      <p:ext uri="{BB962C8B-B14F-4D97-AF65-F5344CB8AC3E}">
        <p14:creationId xmlns:p14="http://schemas.microsoft.com/office/powerpoint/2010/main" val="1048579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F6F12-7ADB-DDA2-F227-D120DBB3B247}"/>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BEEFFD11-7E98-2684-0031-F0546F690C00}"/>
              </a:ext>
            </a:extLst>
          </p:cNvPr>
          <p:cNvSpPr>
            <a:spLocks noGrp="1" noRot="1" noChangeArrowheads="1"/>
          </p:cNvSpPr>
          <p:nvPr>
            <p:ph type="title" idx="4294967295"/>
          </p:nvPr>
        </p:nvSpPr>
        <p:spPr>
          <a:xfrm>
            <a:off x="715617" y="27759"/>
            <a:ext cx="943577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1.</a:t>
            </a:r>
            <a:r>
              <a:rPr lang="en-GB" altLang="lv-LV" sz="2400" b="1" noProof="1">
                <a:solidFill>
                  <a:srgbClr val="4C8264"/>
                </a:solidFill>
                <a:latin typeface="Arial" panose="020B0604020202020204" pitchFamily="34" charset="0"/>
                <a:cs typeface="Arial" panose="020B0604020202020204" pitchFamily="34" charset="0"/>
              </a:rPr>
              <a:t>5</a:t>
            </a:r>
            <a:r>
              <a:rPr lang="lv-LV" altLang="lv-LV" sz="2400" b="1" noProof="1">
                <a:solidFill>
                  <a:srgbClr val="4C8264"/>
                </a:solidFill>
                <a:latin typeface="Arial" panose="020B0604020202020204" pitchFamily="34" charset="0"/>
                <a:cs typeface="Arial" panose="020B0604020202020204" pitchFamily="34" charset="0"/>
              </a:rPr>
              <a:t>. </a:t>
            </a:r>
            <a:r>
              <a:rPr lang="lv-LV" sz="2400" b="1" noProof="1">
                <a:solidFill>
                  <a:srgbClr val="4C8264"/>
                </a:solidFill>
                <a:latin typeface="Arial" panose="020B0604020202020204" pitchFamily="34" charset="0"/>
                <a:cs typeface="Arial" panose="020B0604020202020204" pitchFamily="34" charset="0"/>
              </a:rPr>
              <a:t>Korupciju veicinošie apstākļi valsts un pašvaldību iestādēs</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DF6A3C0C-7D95-12EF-03BA-BEB6442E7912}"/>
              </a:ext>
            </a:extLst>
          </p:cNvPr>
          <p:cNvSpPr txBox="1">
            <a:spLocks noChangeArrowheads="1"/>
          </p:cNvSpPr>
          <p:nvPr/>
        </p:nvSpPr>
        <p:spPr bwMode="auto">
          <a:xfrm>
            <a:off x="715616" y="613776"/>
            <a:ext cx="934082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K4. Kā Jūs domājat, kas ir galvenie korupciju veicinošie apstākļi valsts un pašvaldības iestādēs?</a:t>
            </a:r>
          </a:p>
        </p:txBody>
      </p:sp>
      <p:sp>
        <p:nvSpPr>
          <p:cNvPr id="2" name="Text Box 10">
            <a:extLst>
              <a:ext uri="{FF2B5EF4-FFF2-40B4-BE49-F238E27FC236}">
                <a16:creationId xmlns:a16="http://schemas.microsoft.com/office/drawing/2014/main" id="{C4A9658E-AFC7-DB88-0B89-08E060F4E20A}"/>
              </a:ext>
            </a:extLst>
          </p:cNvPr>
          <p:cNvSpPr txBox="1">
            <a:spLocks noChangeArrowheads="1"/>
          </p:cNvSpPr>
          <p:nvPr/>
        </p:nvSpPr>
        <p:spPr bwMode="auto">
          <a:xfrm>
            <a:off x="4754341" y="6373591"/>
            <a:ext cx="28936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p:txBody>
      </p:sp>
      <p:graphicFrame>
        <p:nvGraphicFramePr>
          <p:cNvPr id="8" name="Chart 7">
            <a:extLst>
              <a:ext uri="{FF2B5EF4-FFF2-40B4-BE49-F238E27FC236}">
                <a16:creationId xmlns:a16="http://schemas.microsoft.com/office/drawing/2014/main" id="{8CDE162A-1622-52FC-B1ED-EC5EF22382B4}"/>
              </a:ext>
            </a:extLst>
          </p:cNvPr>
          <p:cNvGraphicFramePr>
            <a:graphicFrameLocks/>
          </p:cNvGraphicFramePr>
          <p:nvPr/>
        </p:nvGraphicFramePr>
        <p:xfrm>
          <a:off x="6943090" y="773084"/>
          <a:ext cx="4622800" cy="552421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10">
            <a:extLst>
              <a:ext uri="{FF2B5EF4-FFF2-40B4-BE49-F238E27FC236}">
                <a16:creationId xmlns:a16="http://schemas.microsoft.com/office/drawing/2014/main" id="{52F5B5C1-6592-0EAC-5986-974B500E8567}"/>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a:t>
            </a:r>
            <a:r>
              <a:rPr lang="en-GB" altLang="lv-LV" sz="1400" b="1" noProof="1">
                <a:solidFill>
                  <a:srgbClr val="4C8264"/>
                </a:solidFill>
                <a:latin typeface="Arial" panose="020B0604020202020204" pitchFamily="34" charset="0"/>
                <a:cs typeface="Arial" panose="020B0604020202020204" pitchFamily="34" charset="0"/>
              </a:rPr>
              <a:t>2.–</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p>
        </p:txBody>
      </p:sp>
      <p:graphicFrame>
        <p:nvGraphicFramePr>
          <p:cNvPr id="5" name="Chart 4">
            <a:extLst>
              <a:ext uri="{FF2B5EF4-FFF2-40B4-BE49-F238E27FC236}">
                <a16:creationId xmlns:a16="http://schemas.microsoft.com/office/drawing/2014/main" id="{12FE7ADE-52D6-4CD7-A7C1-FD1DEFC145CE}"/>
              </a:ext>
            </a:extLst>
          </p:cNvPr>
          <p:cNvGraphicFramePr>
            <a:graphicFrameLocks/>
          </p:cNvGraphicFramePr>
          <p:nvPr/>
        </p:nvGraphicFramePr>
        <p:xfrm>
          <a:off x="875261" y="760152"/>
          <a:ext cx="5753100" cy="55242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73466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E819F-B1C1-EB6E-BD9E-889F9B3D5B1A}"/>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F223CDCA-49F7-524C-DCD8-3557AFFE25B9}"/>
              </a:ext>
            </a:extLst>
          </p:cNvPr>
          <p:cNvSpPr>
            <a:spLocks noGrp="1" noChangeArrowheads="1"/>
          </p:cNvSpPr>
          <p:nvPr>
            <p:ph type="ctrTitle" idx="4294967295"/>
          </p:nvPr>
        </p:nvSpPr>
        <p:spPr>
          <a:xfrm>
            <a:off x="2777625" y="2545354"/>
            <a:ext cx="6492355" cy="623149"/>
          </a:xfrm>
          <a:prstGeom prst="roundRect">
            <a:avLst/>
          </a:prstGeom>
          <a:ln w="19050">
            <a:solidFill>
              <a:srgbClr val="4C8264"/>
            </a:solidFill>
          </a:ln>
          <a:extLst>
            <a:ext uri="{909E8E84-426E-40DD-AFC4-6F175D3DCCD1}">
              <a14:hiddenFill xmlns:a14="http://schemas.microsoft.com/office/drawing/2010/main">
                <a:solidFill>
                  <a:srgbClr val="303D31"/>
                </a:solidFill>
              </a14:hiddenFill>
            </a:ext>
          </a:extLst>
        </p:spPr>
        <p:txBody>
          <a:bodyPr wrap="none" anchorCtr="1">
            <a:spAutoFit/>
          </a:bodyPr>
          <a:lstStyle/>
          <a:p>
            <a:pPr algn="ctr" eaLnBrk="1" hangingPunct="1"/>
            <a:r>
              <a:rPr lang="lv-LV" altLang="lv-LV" sz="3400" b="1" noProof="1">
                <a:solidFill>
                  <a:srgbClr val="4C8264"/>
                </a:solidFill>
                <a:latin typeface="Arial" panose="020B0604020202020204" pitchFamily="34" charset="0"/>
                <a:cs typeface="Arial" panose="020B0604020202020204" pitchFamily="34" charset="0"/>
              </a:rPr>
              <a:t>2. Attieksme pret kukuļdošanu</a:t>
            </a:r>
          </a:p>
        </p:txBody>
      </p:sp>
      <p:sp>
        <p:nvSpPr>
          <p:cNvPr id="33795" name="Text Box 3">
            <a:extLst>
              <a:ext uri="{FF2B5EF4-FFF2-40B4-BE49-F238E27FC236}">
                <a16:creationId xmlns:a16="http://schemas.microsoft.com/office/drawing/2014/main" id="{3662FCBB-E294-A83F-FA0F-8497CF051868}"/>
              </a:ext>
            </a:extLst>
          </p:cNvPr>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Tree>
    <p:extLst>
      <p:ext uri="{BB962C8B-B14F-4D97-AF65-F5344CB8AC3E}">
        <p14:creationId xmlns:p14="http://schemas.microsoft.com/office/powerpoint/2010/main" val="3616432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EF90B-FABC-42C6-C7DB-E8C5AAB7A160}"/>
            </a:ext>
          </a:extLst>
        </p:cNvPr>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44D4657F-D6AA-4CC6-ADB6-E43F2739376C}"/>
              </a:ext>
            </a:extLst>
          </p:cNvPr>
          <p:cNvGraphicFramePr>
            <a:graphicFrameLocks/>
          </p:cNvGraphicFramePr>
          <p:nvPr/>
        </p:nvGraphicFramePr>
        <p:xfrm>
          <a:off x="128905" y="1635760"/>
          <a:ext cx="610235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60419" name="Rectangle 2">
            <a:extLst>
              <a:ext uri="{FF2B5EF4-FFF2-40B4-BE49-F238E27FC236}">
                <a16:creationId xmlns:a16="http://schemas.microsoft.com/office/drawing/2014/main" id="{3673C7B5-B6CF-116F-8F6F-BF13C4318759}"/>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2.1. </a:t>
            </a:r>
            <a:r>
              <a:rPr lang="lv-LV" sz="2400" b="1" dirty="0">
                <a:solidFill>
                  <a:srgbClr val="4C8264"/>
                </a:solidFill>
                <a:latin typeface="Arial" panose="020B0604020202020204" pitchFamily="34" charset="0"/>
                <a:cs typeface="Arial" panose="020B0604020202020204" pitchFamily="34" charset="0"/>
              </a:rPr>
              <a:t>Gatavība dot kukuli</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263BF3F1-F97E-F22B-C743-B0A9E7605402}"/>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K14. Kā Jūs domājat, vai tādi uzņēmēji kā Jūs būtu gatavi dot kukuli valsts vai pašvaldības amatpersonai, ja tas būtu būtiski uzņēmuma interesēm un problēma tiktu atrisināta?</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8ADE236B-3CEC-F38F-0393-CAE9406A65DF}"/>
              </a:ext>
            </a:extLst>
          </p:cNvPr>
          <p:cNvSpPr txBox="1">
            <a:spLocks noChangeArrowheads="1"/>
          </p:cNvSpPr>
          <p:nvPr/>
        </p:nvSpPr>
        <p:spPr bwMode="auto">
          <a:xfrm>
            <a:off x="2160132" y="1282114"/>
            <a:ext cx="2052024" cy="307777"/>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2025. gada dati</a:t>
            </a:r>
            <a:endParaRPr lang="en-GB" altLang="lv-LV" sz="1400" b="1" noProof="1">
              <a:solidFill>
                <a:srgbClr val="4C8264"/>
              </a:solidFill>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D12B2764-F43A-5E2C-BE80-35A32F97A4AC}"/>
              </a:ext>
            </a:extLst>
          </p:cNvPr>
          <p:cNvSpPr txBox="1"/>
          <p:nvPr/>
        </p:nvSpPr>
        <p:spPr>
          <a:xfrm>
            <a:off x="5439327" y="3136838"/>
            <a:ext cx="882650" cy="7556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1400" kern="1200" dirty="0">
                <a:solidFill>
                  <a:srgbClr val="4C8264"/>
                </a:solidFill>
                <a:latin typeface="Arial" panose="020B0604020202020204" pitchFamily="34" charset="0"/>
                <a:cs typeface="Arial" panose="020B0604020202020204" pitchFamily="34" charset="0"/>
              </a:rPr>
              <a:t>Kopumā jā</a:t>
            </a:r>
          </a:p>
          <a:p>
            <a:pPr algn="ctr"/>
            <a:r>
              <a:rPr lang="lv-LV" sz="1400" b="1" dirty="0">
                <a:solidFill>
                  <a:srgbClr val="4C8264"/>
                </a:solidFill>
                <a:latin typeface="Arial" panose="020B0604020202020204" pitchFamily="34" charset="0"/>
                <a:cs typeface="Arial" panose="020B0604020202020204" pitchFamily="34" charset="0"/>
              </a:rPr>
              <a:t>2</a:t>
            </a:r>
            <a:r>
              <a:rPr lang="en-GB" sz="1400" b="1" dirty="0">
                <a:solidFill>
                  <a:srgbClr val="4C8264"/>
                </a:solidFill>
                <a:latin typeface="Arial" panose="020B0604020202020204" pitchFamily="34" charset="0"/>
                <a:cs typeface="Arial" panose="020B0604020202020204" pitchFamily="34" charset="0"/>
              </a:rPr>
              <a:t>0</a:t>
            </a:r>
            <a:r>
              <a:rPr lang="lv-LV" sz="1400" b="1" kern="1200" dirty="0">
                <a:solidFill>
                  <a:srgbClr val="4C8264"/>
                </a:solidFill>
                <a:latin typeface="Arial" panose="020B0604020202020204" pitchFamily="34" charset="0"/>
                <a:cs typeface="Arial" panose="020B0604020202020204" pitchFamily="34" charset="0"/>
              </a:rPr>
              <a:t>%</a:t>
            </a:r>
          </a:p>
        </p:txBody>
      </p:sp>
      <p:sp>
        <p:nvSpPr>
          <p:cNvPr id="5" name="Text Box 10">
            <a:extLst>
              <a:ext uri="{FF2B5EF4-FFF2-40B4-BE49-F238E27FC236}">
                <a16:creationId xmlns:a16="http://schemas.microsoft.com/office/drawing/2014/main" id="{4F377220-3098-9F2B-E790-4FA43E2C42D5}"/>
              </a:ext>
            </a:extLst>
          </p:cNvPr>
          <p:cNvSpPr txBox="1">
            <a:spLocks noChangeArrowheads="1"/>
          </p:cNvSpPr>
          <p:nvPr/>
        </p:nvSpPr>
        <p:spPr bwMode="auto">
          <a:xfrm>
            <a:off x="1662774" y="5578302"/>
            <a:ext cx="28936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a:t>
            </a:r>
            <a:r>
              <a:rPr lang="lv-LV" altLang="en-US" sz="1000" i="1" noProof="1">
                <a:latin typeface="Arial" panose="020B0604020202020204" pitchFamily="34" charset="0"/>
                <a:cs typeface="Arial" panose="020B0604020202020204" pitchFamily="34" charset="0"/>
              </a:rPr>
              <a:t>, n=</a:t>
            </a:r>
            <a:r>
              <a:rPr lang="en-GB" altLang="en-US" sz="1000" i="1" noProof="1">
                <a:latin typeface="Arial" panose="020B0604020202020204" pitchFamily="34" charset="0"/>
                <a:cs typeface="Arial" panose="020B0604020202020204" pitchFamily="34" charset="0"/>
              </a:rPr>
              <a:t>419</a:t>
            </a:r>
            <a:endParaRPr lang="lv-LV" altLang="en-US" sz="1000" i="1" noProof="1">
              <a:latin typeface="Arial" panose="020B0604020202020204" pitchFamily="34" charset="0"/>
              <a:cs typeface="Arial" panose="020B0604020202020204" pitchFamily="34" charset="0"/>
            </a:endParaRPr>
          </a:p>
        </p:txBody>
      </p:sp>
      <p:sp>
        <p:nvSpPr>
          <p:cNvPr id="7" name="Text Box 10">
            <a:extLst>
              <a:ext uri="{FF2B5EF4-FFF2-40B4-BE49-F238E27FC236}">
                <a16:creationId xmlns:a16="http://schemas.microsoft.com/office/drawing/2014/main" id="{75EB5AD5-41AC-44B5-9B41-A52759877C93}"/>
              </a:ext>
            </a:extLst>
          </p:cNvPr>
          <p:cNvSpPr txBox="1">
            <a:spLocks noChangeArrowheads="1"/>
          </p:cNvSpPr>
          <p:nvPr/>
        </p:nvSpPr>
        <p:spPr bwMode="auto">
          <a:xfrm>
            <a:off x="8188757" y="5564935"/>
            <a:ext cx="28936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
        <p:nvSpPr>
          <p:cNvPr id="8" name="Text Box 10">
            <a:extLst>
              <a:ext uri="{FF2B5EF4-FFF2-40B4-BE49-F238E27FC236}">
                <a16:creationId xmlns:a16="http://schemas.microsoft.com/office/drawing/2014/main" id="{4ADCF2C8-4757-590B-7C95-B63B86152E66}"/>
              </a:ext>
            </a:extLst>
          </p:cNvPr>
          <p:cNvSpPr txBox="1">
            <a:spLocks noChangeArrowheads="1"/>
          </p:cNvSpPr>
          <p:nvPr/>
        </p:nvSpPr>
        <p:spPr bwMode="auto">
          <a:xfrm>
            <a:off x="8609592" y="1286152"/>
            <a:ext cx="2052024" cy="52322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br>
              <a:rPr lang="en-GB" sz="1400" b="1" dirty="0">
                <a:solidFill>
                  <a:srgbClr val="4C8264"/>
                </a:solidFill>
                <a:latin typeface="Arial" panose="020B0604020202020204" pitchFamily="34" charset="0"/>
                <a:cs typeface="Arial" panose="020B0604020202020204" pitchFamily="34" charset="0"/>
              </a:rPr>
            </a:br>
            <a:r>
              <a:rPr lang="lv-LV" altLang="lv-LV" sz="1400" b="1" noProof="1">
                <a:solidFill>
                  <a:srgbClr val="4C8264"/>
                </a:solidFill>
                <a:latin typeface="Arial" panose="020B0604020202020204" pitchFamily="34" charset="0"/>
                <a:cs typeface="Arial" panose="020B0604020202020204" pitchFamily="34" charset="0"/>
              </a:rPr>
              <a:t>2021.</a:t>
            </a:r>
            <a:r>
              <a:rPr lang="en-GB" altLang="lv-LV" sz="1400" b="1" noProof="1">
                <a:solidFill>
                  <a:srgbClr val="4C8264"/>
                </a:solidFill>
                <a:latin typeface="Arial" panose="020B0604020202020204" pitchFamily="34" charset="0"/>
                <a:cs typeface="Arial" panose="020B0604020202020204" pitchFamily="34" charset="0"/>
              </a:rPr>
              <a:t>–</a:t>
            </a:r>
            <a:r>
              <a:rPr lang="lv-LV" altLang="lv-LV" sz="1400" b="1" noProof="1">
                <a:solidFill>
                  <a:srgbClr val="4C8264"/>
                </a:solidFill>
                <a:latin typeface="Arial" panose="020B0604020202020204" pitchFamily="34" charset="0"/>
                <a:cs typeface="Arial" panose="020B0604020202020204" pitchFamily="34" charset="0"/>
              </a:rPr>
              <a:t>2025.</a:t>
            </a:r>
            <a:endParaRPr lang="en-GB" altLang="lv-LV" sz="1400" b="1" noProof="1">
              <a:solidFill>
                <a:srgbClr val="4C8264"/>
              </a:solidFill>
              <a:latin typeface="Arial" panose="020B0604020202020204" pitchFamily="34" charset="0"/>
              <a:cs typeface="Arial" panose="020B0604020202020204" pitchFamily="34" charset="0"/>
            </a:endParaRPr>
          </a:p>
        </p:txBody>
      </p:sp>
      <p:sp>
        <p:nvSpPr>
          <p:cNvPr id="9" name="Left Brace 8">
            <a:extLst>
              <a:ext uri="{FF2B5EF4-FFF2-40B4-BE49-F238E27FC236}">
                <a16:creationId xmlns:a16="http://schemas.microsoft.com/office/drawing/2014/main" id="{21FEC1BB-A228-35CF-9FF5-7901A114A426}"/>
              </a:ext>
            </a:extLst>
          </p:cNvPr>
          <p:cNvSpPr/>
          <p:nvPr/>
        </p:nvSpPr>
        <p:spPr>
          <a:xfrm>
            <a:off x="1069986" y="1960880"/>
            <a:ext cx="382894" cy="3078480"/>
          </a:xfrm>
          <a:prstGeom prst="leftBrace">
            <a:avLst>
              <a:gd name="adj1" fmla="val 24612"/>
              <a:gd name="adj2" fmla="val 50000"/>
            </a:avLst>
          </a:prstGeom>
          <a:ln w="12700">
            <a:solidFill>
              <a:srgbClr val="996633"/>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lv-LV" kern="1200" dirty="0"/>
          </a:p>
        </p:txBody>
      </p:sp>
      <p:sp>
        <p:nvSpPr>
          <p:cNvPr id="11" name="TextBox 2">
            <a:extLst>
              <a:ext uri="{FF2B5EF4-FFF2-40B4-BE49-F238E27FC236}">
                <a16:creationId xmlns:a16="http://schemas.microsoft.com/office/drawing/2014/main" id="{AA29A33C-F98E-F86F-24D6-0E2301BAA7AB}"/>
              </a:ext>
            </a:extLst>
          </p:cNvPr>
          <p:cNvSpPr txBox="1"/>
          <p:nvPr/>
        </p:nvSpPr>
        <p:spPr>
          <a:xfrm>
            <a:off x="221609" y="3175629"/>
            <a:ext cx="882685" cy="7556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1400" kern="1200" dirty="0">
                <a:solidFill>
                  <a:srgbClr val="996633"/>
                </a:solidFill>
                <a:latin typeface="Arial" panose="020B0604020202020204" pitchFamily="34" charset="0"/>
                <a:cs typeface="Arial" panose="020B0604020202020204" pitchFamily="34" charset="0"/>
              </a:rPr>
              <a:t>Kopumā nē</a:t>
            </a:r>
          </a:p>
          <a:p>
            <a:pPr algn="ctr"/>
            <a:r>
              <a:rPr lang="lv-LV" sz="1400" b="1" kern="1200" dirty="0">
                <a:solidFill>
                  <a:srgbClr val="996633"/>
                </a:solidFill>
                <a:latin typeface="Arial" panose="020B0604020202020204" pitchFamily="34" charset="0"/>
                <a:cs typeface="Arial" panose="020B0604020202020204" pitchFamily="34" charset="0"/>
              </a:rPr>
              <a:t>6</a:t>
            </a:r>
            <a:r>
              <a:rPr lang="en-GB" sz="1400" b="1" kern="1200" dirty="0">
                <a:solidFill>
                  <a:srgbClr val="996633"/>
                </a:solidFill>
                <a:latin typeface="Arial" panose="020B0604020202020204" pitchFamily="34" charset="0"/>
                <a:cs typeface="Arial" panose="020B0604020202020204" pitchFamily="34" charset="0"/>
              </a:rPr>
              <a:t>2</a:t>
            </a:r>
            <a:r>
              <a:rPr lang="lv-LV" sz="1400" b="1" kern="1200" dirty="0">
                <a:solidFill>
                  <a:srgbClr val="996633"/>
                </a:solidFill>
                <a:latin typeface="Arial" panose="020B0604020202020204" pitchFamily="34" charset="0"/>
                <a:cs typeface="Arial" panose="020B0604020202020204" pitchFamily="34" charset="0"/>
              </a:rPr>
              <a:t>%</a:t>
            </a:r>
          </a:p>
        </p:txBody>
      </p:sp>
      <p:sp>
        <p:nvSpPr>
          <p:cNvPr id="12" name="Left Brace 11">
            <a:extLst>
              <a:ext uri="{FF2B5EF4-FFF2-40B4-BE49-F238E27FC236}">
                <a16:creationId xmlns:a16="http://schemas.microsoft.com/office/drawing/2014/main" id="{D61BDEF9-5155-B288-A515-72771625EF9F}"/>
              </a:ext>
            </a:extLst>
          </p:cNvPr>
          <p:cNvSpPr/>
          <p:nvPr/>
        </p:nvSpPr>
        <p:spPr>
          <a:xfrm rot="10800000">
            <a:off x="5110480" y="2529839"/>
            <a:ext cx="314960" cy="1815453"/>
          </a:xfrm>
          <a:prstGeom prst="leftBrace">
            <a:avLst>
              <a:gd name="adj1" fmla="val 35416"/>
              <a:gd name="adj2" fmla="val 50000"/>
            </a:avLst>
          </a:prstGeom>
          <a:ln w="12700">
            <a:solidFill>
              <a:srgbClr val="4C8264"/>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lv-LV" kern="1200">
              <a:solidFill>
                <a:srgbClr val="4C8264"/>
              </a:solidFill>
            </a:endParaRPr>
          </a:p>
        </p:txBody>
      </p:sp>
      <p:graphicFrame>
        <p:nvGraphicFramePr>
          <p:cNvPr id="14" name="Chart 13">
            <a:extLst>
              <a:ext uri="{FF2B5EF4-FFF2-40B4-BE49-F238E27FC236}">
                <a16:creationId xmlns:a16="http://schemas.microsoft.com/office/drawing/2014/main" id="{1D8BD030-D951-44C3-B8D5-320CC15F48A2}"/>
              </a:ext>
            </a:extLst>
          </p:cNvPr>
          <p:cNvGraphicFramePr>
            <a:graphicFrameLocks/>
          </p:cNvGraphicFramePr>
          <p:nvPr/>
        </p:nvGraphicFramePr>
        <p:xfrm>
          <a:off x="6563361" y="1437640"/>
          <a:ext cx="5476240" cy="39827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26289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CDBC6-D5B9-96C4-97E9-317E91B34D81}"/>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46658ACF-6009-C339-314B-6592856A5611}"/>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2.1. </a:t>
            </a:r>
            <a:r>
              <a:rPr lang="lv-LV" sz="2400" b="1" dirty="0">
                <a:solidFill>
                  <a:srgbClr val="4C8264"/>
                </a:solidFill>
                <a:latin typeface="Arial" panose="020B0604020202020204" pitchFamily="34" charset="0"/>
                <a:cs typeface="Arial" panose="020B0604020202020204" pitchFamily="34" charset="0"/>
              </a:rPr>
              <a:t>Gatavība dot kukuli</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2" name="Text Box 10">
            <a:extLst>
              <a:ext uri="{FF2B5EF4-FFF2-40B4-BE49-F238E27FC236}">
                <a16:creationId xmlns:a16="http://schemas.microsoft.com/office/drawing/2014/main" id="{D0611753-8660-C508-232B-A756C56F3CAC}"/>
              </a:ext>
            </a:extLst>
          </p:cNvPr>
          <p:cNvSpPr txBox="1">
            <a:spLocks noChangeArrowheads="1"/>
          </p:cNvSpPr>
          <p:nvPr/>
        </p:nvSpPr>
        <p:spPr bwMode="auto">
          <a:xfrm>
            <a:off x="10056440" y="56889"/>
            <a:ext cx="2088000"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noProof="1">
                <a:solidFill>
                  <a:srgbClr val="4C8264"/>
                </a:solidFill>
                <a:latin typeface="Arial" panose="020B0604020202020204" pitchFamily="34" charset="0"/>
                <a:cs typeface="Arial" panose="020B0604020202020204" pitchFamily="34" charset="0"/>
              </a:rPr>
              <a:t>Rezultāti sociāldemogrāfiskajās grupās</a:t>
            </a:r>
          </a:p>
        </p:txBody>
      </p:sp>
      <p:sp>
        <p:nvSpPr>
          <p:cNvPr id="4" name="Text Box 10">
            <a:extLst>
              <a:ext uri="{FF2B5EF4-FFF2-40B4-BE49-F238E27FC236}">
                <a16:creationId xmlns:a16="http://schemas.microsoft.com/office/drawing/2014/main" id="{67B7D8C6-61AA-9CCE-C6FB-2C33AB1F5108}"/>
              </a:ext>
            </a:extLst>
          </p:cNvPr>
          <p:cNvSpPr txBox="1">
            <a:spLocks noChangeArrowheads="1"/>
          </p:cNvSpPr>
          <p:nvPr/>
        </p:nvSpPr>
        <p:spPr bwMode="auto">
          <a:xfrm>
            <a:off x="4310950" y="6330623"/>
            <a:ext cx="340049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respondenti attiecīgajās grupās (skat. "n=" grafikā)</a:t>
            </a:r>
            <a:endParaRPr lang="lv-LV" altLang="en-US" sz="1000" i="1" noProof="1">
              <a:latin typeface="Arial" panose="020B0604020202020204" pitchFamily="34" charset="0"/>
              <a:cs typeface="Arial" panose="020B0604020202020204" pitchFamily="34" charset="0"/>
            </a:endParaRPr>
          </a:p>
        </p:txBody>
      </p:sp>
      <p:sp>
        <p:nvSpPr>
          <p:cNvPr id="5" name="Text Box 9">
            <a:extLst>
              <a:ext uri="{FF2B5EF4-FFF2-40B4-BE49-F238E27FC236}">
                <a16:creationId xmlns:a16="http://schemas.microsoft.com/office/drawing/2014/main" id="{7B23368D-3F71-A5A7-4B3D-8BEFA997B349}"/>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K14. Kā Jūs domājat, vai tādi uzņēmēji kā Jūs būtu gatavi dot kukuli valsts vai pašvaldības amatpersonai, ja tas būtu būtiski uzņēmuma interesēm un problēma tiktu atrisināta?</a:t>
            </a:r>
            <a:endParaRPr lang="lv-LV" sz="1300" i="1" noProof="1">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B5BF9109-9DAE-4679-838D-790152D4DCFF}"/>
              </a:ext>
            </a:extLst>
          </p:cNvPr>
          <p:cNvGraphicFramePr>
            <a:graphicFrameLocks/>
          </p:cNvGraphicFramePr>
          <p:nvPr/>
        </p:nvGraphicFramePr>
        <p:xfrm>
          <a:off x="1868170" y="1145540"/>
          <a:ext cx="57531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5954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1334C-CB7B-A7EF-6264-0FD31D580E83}"/>
            </a:ext>
          </a:extLst>
        </p:cNvPr>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777E4D6B-6A5B-48C4-B723-656BF036A358}"/>
              </a:ext>
            </a:extLst>
          </p:cNvPr>
          <p:cNvGraphicFramePr>
            <a:graphicFrameLocks/>
          </p:cNvGraphicFramePr>
          <p:nvPr/>
        </p:nvGraphicFramePr>
        <p:xfrm>
          <a:off x="467360" y="1158240"/>
          <a:ext cx="9312910" cy="5297170"/>
        </p:xfrm>
        <a:graphic>
          <a:graphicData uri="http://schemas.openxmlformats.org/drawingml/2006/chart">
            <c:chart xmlns:c="http://schemas.openxmlformats.org/drawingml/2006/chart" xmlns:r="http://schemas.openxmlformats.org/officeDocument/2006/relationships" r:id="rId3"/>
          </a:graphicData>
        </a:graphic>
      </p:graphicFrame>
      <p:sp>
        <p:nvSpPr>
          <p:cNvPr id="60419" name="Rectangle 2">
            <a:extLst>
              <a:ext uri="{FF2B5EF4-FFF2-40B4-BE49-F238E27FC236}">
                <a16:creationId xmlns:a16="http://schemas.microsoft.com/office/drawing/2014/main" id="{6E98EB9A-24E6-E87D-8684-68C196816AD5}"/>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2.2. </a:t>
            </a:r>
            <a:r>
              <a:rPr lang="lv-LV" sz="2400" b="1" dirty="0">
                <a:solidFill>
                  <a:srgbClr val="4C8264"/>
                </a:solidFill>
                <a:latin typeface="Arial" panose="020B0604020202020204" pitchFamily="34" charset="0"/>
                <a:cs typeface="Arial" panose="020B0604020202020204" pitchFamily="34" charset="0"/>
              </a:rPr>
              <a:t>Iemesli, kuru dēļ varētu dot kukuli</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0597EB6D-666B-79AC-DFBB-8FEF01CA6B1B}"/>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K13. Pastāv dažādi uzskati par to, kāpēc valsts un pašvaldību iestāžu apmeklētāji vispār dod kukuli vai dāvanu. Lūdzu, norādiet iemeslus, kuru dēļ tādi uzņēmēji kā Jūs varētu izšķirties dot kukuli vai dāvanu kādai valsts amatpersonai.</a:t>
            </a:r>
            <a:endParaRPr lang="lv-LV" sz="1300" i="1" noProof="1">
              <a:latin typeface="Arial" panose="020B060402020202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5AEF5161-71BC-B8C7-ED7B-4DA1DCE1E6DC}"/>
              </a:ext>
            </a:extLst>
          </p:cNvPr>
          <p:cNvCxnSpPr>
            <a:cxnSpLocks/>
          </p:cNvCxnSpPr>
          <p:nvPr/>
        </p:nvCxnSpPr>
        <p:spPr>
          <a:xfrm flipV="1">
            <a:off x="5680627" y="5425440"/>
            <a:ext cx="1898733" cy="263668"/>
          </a:xfrm>
          <a:prstGeom prst="straightConnector1">
            <a:avLst/>
          </a:prstGeom>
          <a:ln w="12700">
            <a:solidFill>
              <a:srgbClr val="84AC94"/>
            </a:solidFill>
            <a:tailEnd type="triangle"/>
          </a:ln>
        </p:spPr>
        <p:style>
          <a:lnRef idx="1">
            <a:schemeClr val="accent1"/>
          </a:lnRef>
          <a:fillRef idx="0">
            <a:schemeClr val="accent1"/>
          </a:fillRef>
          <a:effectRef idx="0">
            <a:schemeClr val="accent1"/>
          </a:effectRef>
          <a:fontRef idx="minor">
            <a:schemeClr val="tx1"/>
          </a:fontRef>
        </p:style>
      </p:cxnSp>
      <p:sp>
        <p:nvSpPr>
          <p:cNvPr id="8" name="Text Box 10">
            <a:extLst>
              <a:ext uri="{FF2B5EF4-FFF2-40B4-BE49-F238E27FC236}">
                <a16:creationId xmlns:a16="http://schemas.microsoft.com/office/drawing/2014/main" id="{3B5AD0BC-471B-746E-34BA-A16234D47C6A}"/>
              </a:ext>
            </a:extLst>
          </p:cNvPr>
          <p:cNvSpPr txBox="1">
            <a:spLocks noChangeArrowheads="1"/>
          </p:cNvSpPr>
          <p:nvPr/>
        </p:nvSpPr>
        <p:spPr bwMode="auto">
          <a:xfrm>
            <a:off x="4754341" y="6383751"/>
            <a:ext cx="28936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n=419</a:t>
            </a:r>
            <a:br>
              <a:rPr lang="it-IT" altLang="en-US" sz="1000" i="1" noProof="1">
                <a:latin typeface="Arial" panose="020B0604020202020204" pitchFamily="34" charset="0"/>
                <a:cs typeface="Arial" panose="020B0604020202020204" pitchFamily="34" charset="0"/>
              </a:rPr>
            </a:br>
            <a:r>
              <a:rPr lang="lv-LV" altLang="en-US" sz="1000" i="1" noProof="1">
                <a:latin typeface="Arial" panose="020B0604020202020204" pitchFamily="34" charset="0"/>
                <a:cs typeface="Arial" panose="020B0604020202020204" pitchFamily="34" charset="0"/>
              </a:rPr>
              <a:t>Vairākatbilžu jautājums (% summa &gt; 100)</a:t>
            </a:r>
          </a:p>
        </p:txBody>
      </p:sp>
      <p:sp>
        <p:nvSpPr>
          <p:cNvPr id="9" name="Text Box 10">
            <a:extLst>
              <a:ext uri="{FF2B5EF4-FFF2-40B4-BE49-F238E27FC236}">
                <a16:creationId xmlns:a16="http://schemas.microsoft.com/office/drawing/2014/main" id="{CBBFEAC5-FC85-FAC8-C872-30305BF8E3CD}"/>
              </a:ext>
            </a:extLst>
          </p:cNvPr>
          <p:cNvSpPr txBox="1">
            <a:spLocks noChangeArrowheads="1"/>
          </p:cNvSpPr>
          <p:nvPr/>
        </p:nvSpPr>
        <p:spPr bwMode="auto">
          <a:xfrm>
            <a:off x="10056440" y="272332"/>
            <a:ext cx="2052024" cy="30777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Kopējie rezultāti</a:t>
            </a:r>
            <a:endParaRPr lang="en-GB" altLang="lv-LV" sz="1400" b="1" noProof="1">
              <a:solidFill>
                <a:srgbClr val="4C8264"/>
              </a:solidFill>
              <a:latin typeface="Arial" panose="020B0604020202020204" pitchFamily="34" charset="0"/>
              <a:cs typeface="Arial" panose="020B0604020202020204" pitchFamily="34" charset="0"/>
            </a:endParaRPr>
          </a:p>
        </p:txBody>
      </p:sp>
      <p:sp>
        <p:nvSpPr>
          <p:cNvPr id="11" name="TextBox 42">
            <a:extLst>
              <a:ext uri="{FF2B5EF4-FFF2-40B4-BE49-F238E27FC236}">
                <a16:creationId xmlns:a16="http://schemas.microsoft.com/office/drawing/2014/main" id="{258DB828-5F6D-371A-AA61-147E9522CB46}"/>
              </a:ext>
            </a:extLst>
          </p:cNvPr>
          <p:cNvSpPr txBox="1"/>
          <p:nvPr/>
        </p:nvSpPr>
        <p:spPr>
          <a:xfrm>
            <a:off x="7753002" y="4089862"/>
            <a:ext cx="3810002" cy="1640378"/>
          </a:xfrm>
          <a:prstGeom prst="rect">
            <a:avLst/>
          </a:prstGeom>
          <a:noFill/>
          <a:ln w="12700" cmpd="sng">
            <a:solidFill>
              <a:srgbClr val="0F552E"/>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300"/>
              </a:spcAft>
              <a:buClrTx/>
              <a:buSzTx/>
              <a:buFontTx/>
              <a:buNone/>
              <a:tabLst/>
              <a:defRPr/>
            </a:pPr>
            <a:r>
              <a:rPr kumimoji="0" lang="lv-LV"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rPr>
              <a:t>Atbilžu variantā "</a:t>
            </a:r>
            <a:r>
              <a:rPr kumimoji="0" lang="en-GB"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rPr>
              <a:t>Cits iemesls</a:t>
            </a:r>
            <a:r>
              <a:rPr kumimoji="0" lang="lv-LV"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rPr>
              <a:t>" norādītas šādas atbildes:</a:t>
            </a:r>
            <a:endParaRPr kumimoji="0" lang="en-GB"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a:t>
            </a:r>
            <a:r>
              <a:rPr kumimoji="0" lang="en-GB"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4</a:t>
            </a: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reizes</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grūti pateikt / nav atbildes</a:t>
            </a:r>
            <a:endParaRPr kumimoji="0" lang="en-GB"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1 reizi</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lang="lv-LV" sz="1000" kern="0" noProof="1">
                <a:solidFill>
                  <a:sysClr val="windowText" lastClr="000000"/>
                </a:solidFill>
                <a:latin typeface="Arial" panose="020B0604020202020204" pitchFamily="34" charset="0"/>
                <a:cs typeface="Arial" panose="020B0604020202020204" pitchFamily="34" charset="0"/>
              </a:rPr>
              <a:t>ja iestājas bezizejas situācija – reizēm</a:t>
            </a:r>
            <a:br>
              <a:rPr lang="en-GB" sz="1000" kern="0" noProof="1">
                <a:solidFill>
                  <a:sysClr val="windowText" lastClr="000000"/>
                </a:solidFill>
                <a:latin typeface="Arial" panose="020B0604020202020204" pitchFamily="34" charset="0"/>
                <a:cs typeface="Arial" panose="020B0604020202020204" pitchFamily="34" charset="0"/>
              </a:rPr>
            </a:br>
            <a:r>
              <a:rPr lang="lv-LV" sz="1000" kern="0" noProof="1">
                <a:solidFill>
                  <a:sysClr val="windowText" lastClr="000000"/>
                </a:solidFill>
                <a:latin typeface="Arial" panose="020B0604020202020204" pitchFamily="34" charset="0"/>
                <a:cs typeface="Arial" panose="020B0604020202020204" pitchFamily="34" charset="0"/>
              </a:rPr>
              <a:t>atsevišķas iestādes mēģina tādu radīt un tad sūtīt lietu kārtotāju</a:t>
            </a:r>
            <a:r>
              <a:rPr lang="en-GB" sz="1000" kern="0" noProof="1">
                <a:solidFill>
                  <a:sysClr val="windowText" lastClr="000000"/>
                </a:solidFill>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300"/>
              </a:spcAft>
              <a:buClrTx/>
              <a:buSzTx/>
              <a:buFontTx/>
              <a:buNone/>
              <a:tabLst/>
              <a:defRPr/>
            </a:pPr>
            <a:r>
              <a:rPr lang="lv-LV" sz="1000" kern="0" noProof="1">
                <a:solidFill>
                  <a:sysClr val="windowText" lastClr="000000"/>
                </a:solidFill>
                <a:latin typeface="Arial" panose="020B0604020202020204" pitchFamily="34" charset="0"/>
                <a:cs typeface="Arial" panose="020B0604020202020204" pitchFamily="34" charset="0"/>
              </a:rPr>
              <a:t>lai apietu birokrātiju</a:t>
            </a:r>
            <a:r>
              <a:rPr lang="en-GB" sz="1000" kern="0" noProof="1">
                <a:solidFill>
                  <a:sysClr val="windowText" lastClr="000000"/>
                </a:solidFill>
                <a:latin typeface="Arial" panose="020B0604020202020204" pitchFamily="34" charset="0"/>
                <a:cs typeface="Arial" panose="020B0604020202020204" pitchFamily="34" charset="0"/>
              </a:rPr>
              <a:t>;</a:t>
            </a:r>
            <a:endParaRPr lang="lv-LV" sz="1000" kern="0" noProof="1">
              <a:solidFill>
                <a:sysClr val="windowText" lastClr="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lang="lv-LV" sz="1000" kern="0" noProof="1">
                <a:solidFill>
                  <a:sysClr val="windowText" lastClr="000000"/>
                </a:solidFill>
                <a:latin typeface="Arial" panose="020B0604020202020204" pitchFamily="34" charset="0"/>
                <a:cs typeface="Arial" panose="020B0604020202020204" pitchFamily="34" charset="0"/>
              </a:rPr>
              <a:t>lai gan mēs neesam nekad to darījuši ir nācies saskarties ar brutālu uzaicinājumu no amatpersonas dot kukuli un tad zūd jebkāda uzticība valsts pārvaldei. Ja būtu jāfilozofē par šiem jautājumiem, tad, ja uz spēles tiktu likta mūsu darbinieku drošība</a:t>
            </a:r>
            <a:endPar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72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B0782-DF21-A716-6178-0D647650182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232242E-7B60-739E-3FCD-9A26BD87C920}"/>
              </a:ext>
            </a:extLst>
          </p:cNvPr>
          <p:cNvSpPr txBox="1"/>
          <p:nvPr/>
        </p:nvSpPr>
        <p:spPr>
          <a:xfrm>
            <a:off x="11029507" y="6351104"/>
            <a:ext cx="1162493" cy="506896"/>
          </a:xfrm>
          <a:prstGeom prst="rect">
            <a:avLst/>
          </a:prstGeom>
          <a:solidFill>
            <a:schemeClr val="bg1"/>
          </a:solidFill>
        </p:spPr>
        <p:txBody>
          <a:bodyPr wrap="square" rtlCol="0">
            <a:spAutoFit/>
          </a:bodyPr>
          <a:lstStyle/>
          <a:p>
            <a:endParaRPr lang="lv-LV" dirty="0"/>
          </a:p>
        </p:txBody>
      </p:sp>
      <p:sp>
        <p:nvSpPr>
          <p:cNvPr id="2" name="TextBox 1">
            <a:extLst>
              <a:ext uri="{FF2B5EF4-FFF2-40B4-BE49-F238E27FC236}">
                <a16:creationId xmlns:a16="http://schemas.microsoft.com/office/drawing/2014/main" id="{E87FED0C-CCE8-31C7-80DF-6DA5EA8E4BA4}"/>
              </a:ext>
            </a:extLst>
          </p:cNvPr>
          <p:cNvSpPr txBox="1"/>
          <p:nvPr/>
        </p:nvSpPr>
        <p:spPr>
          <a:xfrm>
            <a:off x="696000" y="1074509"/>
            <a:ext cx="5400000" cy="5078313"/>
          </a:xfrm>
          <a:prstGeom prst="rect">
            <a:avLst/>
          </a:prstGeom>
          <a:noFill/>
        </p:spPr>
        <p:txBody>
          <a:bodyPr wrap="square" rtlCol="0">
            <a:spAutoFit/>
          </a:bodyPr>
          <a:lstStyle/>
          <a:p>
            <a:pPr algn="just"/>
            <a:r>
              <a:rPr lang="lv-LV" b="1" noProof="1">
                <a:latin typeface="Arial" panose="020B0604020202020204" pitchFamily="34" charset="0"/>
                <a:cs typeface="Arial" panose="020B0604020202020204" pitchFamily="34" charset="0"/>
              </a:rPr>
              <a:t>2.4. Rīcība korupcijas gadījumā</a:t>
            </a:r>
          </a:p>
          <a:p>
            <a:pPr algn="just"/>
            <a:r>
              <a:rPr lang="lv-LV" noProof="1">
                <a:latin typeface="Arial" panose="020B0604020202020204" pitchFamily="34" charset="0"/>
                <a:cs typeface="Arial" panose="020B0604020202020204" pitchFamily="34" charset="0"/>
              </a:rPr>
              <a:t>Vaicāti, vai, saskaroties ar korupciju, respondenti būtu gatavi par to ziņot, šogad 13% respondenti norādījuši, ka nav gatavi ziņot par korupcijas gadījumiem vispār, 40% ir gatavi ziņot, bet tikai anonīmi, savukārt 20% ir gatavi ziņot atklāti. Salīdzinot ar iepriekšējo gadu aptauju rezultātiem, nav novērojamas statistiski nozīmīgas atšķirības respondentu sniegtajās atbildēs.</a:t>
            </a:r>
          </a:p>
          <a:p>
            <a:pPr algn="just"/>
            <a:r>
              <a:rPr lang="lv-LV" noProof="1">
                <a:latin typeface="Arial" panose="020B0604020202020204" pitchFamily="34" charset="0"/>
                <a:cs typeface="Arial" panose="020B0604020202020204" pitchFamily="34" charset="0"/>
              </a:rPr>
              <a:t>Gatavībai ziņot par korupcijas gadījumiem (anonīmi vai atklāti) ir tendence samazināties, palielinoties respondentu vecumam. Savukārt, pieaugot respondentu ienākumu līmenim, šī tendence (gatavība ziņot) palielinās. </a:t>
            </a:r>
          </a:p>
          <a:p>
            <a:pPr algn="just"/>
            <a:r>
              <a:rPr lang="lv-LV" noProof="1">
                <a:latin typeface="Arial" panose="020B0604020202020204" pitchFamily="34" charset="0"/>
                <a:cs typeface="Arial" panose="020B0604020202020204" pitchFamily="34" charset="0"/>
              </a:rPr>
              <a:t>Ja iedzīvotāji ziņotu par korupcijas gadījumiem, tad visbiežāk ziņotu Korupcijas novēršanas un apkarošanas birojam (KNAB) (41%), pastāstītu par šo gadījumu radiem, paziņām (27%), ziņotu policijai un/vai prokuratūrai (27%), 18% ziņotu, bet nezina, kur vērsties, un 18% informētu plašsaziņas līdzekļus. Pārējie adresāti minēti salīdzinoši retāk.</a:t>
            </a:r>
          </a:p>
          <a:p>
            <a:pPr algn="just"/>
            <a:r>
              <a:rPr lang="lv-LV" noProof="1">
                <a:latin typeface="Arial" panose="020B0604020202020204" pitchFamily="34" charset="0"/>
                <a:cs typeface="Arial" panose="020B0604020202020204" pitchFamily="34" charset="0"/>
              </a:rPr>
              <a:t>Salīdzinot ar 2024. gada aptaujas rezultātiem, par 7 procentpunktiem palielinājies respondentu īpatsvars, kuri informētu plašsaziņas līdzekļus, un par 7 procentpunktiem samazinājies respondentu īpatsvars, kuri informētu par to kokrētās iestādes vadītāju. </a:t>
            </a:r>
          </a:p>
          <a:p>
            <a:pPr algn="just"/>
            <a:r>
              <a:rPr lang="lv-LV" noProof="1">
                <a:latin typeface="Arial" panose="020B0604020202020204" pitchFamily="34" charset="0"/>
                <a:cs typeface="Arial" panose="020B0604020202020204" pitchFamily="34" charset="0"/>
              </a:rPr>
              <a:t>Salīdzinot datus sociāldemogrāfiskajās apakšgrupās, var secināt, ka vīrieši biežāk nekā sievietes norādījuši, ka ziņotu KNAB. Vecuma grupās novērojama saistība – jo jaunāki respondenti, jo lielāks to respondentu īpatsvars, kuri korupcijas gadījumā vērstos pie KNAB. Tāpat arī var secināt, ka, palielinoties ienākumu līmenim, palielinās respondentu īpatsvars, kuri ziņotu KNAB. Savukārt atbilžu variantu «ziņotu, bet nezina, kur vērsties», biežāk nekā caurmērā norādījuši respondenti ar pamatizglītību un Kurzemes reģiona iedzīvotāji.</a:t>
            </a:r>
          </a:p>
          <a:p>
            <a:pPr algn="just"/>
            <a:endParaRPr lang="lv-LV" noProof="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065E4B-B93F-22FB-02B6-01C340EF1B14}"/>
              </a:ext>
            </a:extLst>
          </p:cNvPr>
          <p:cNvSpPr txBox="1"/>
          <p:nvPr/>
        </p:nvSpPr>
        <p:spPr>
          <a:xfrm>
            <a:off x="6210753" y="1074509"/>
            <a:ext cx="5400000" cy="4708981"/>
          </a:xfrm>
          <a:prstGeom prst="rect">
            <a:avLst/>
          </a:prstGeom>
          <a:noFill/>
        </p:spPr>
        <p:txBody>
          <a:bodyPr wrap="square" rtlCol="0">
            <a:spAutoFit/>
          </a:bodyPr>
          <a:lstStyle/>
          <a:p>
            <a:pPr algn="just"/>
            <a:r>
              <a:rPr lang="lv-LV" b="1" noProof="1">
                <a:solidFill>
                  <a:srgbClr val="4C8264"/>
                </a:solidFill>
                <a:latin typeface="Arial" panose="020B0604020202020204" pitchFamily="34" charset="0"/>
                <a:cs typeface="Arial" panose="020B0604020202020204" pitchFamily="34" charset="0"/>
              </a:rPr>
              <a:t>3. Priekšstati par dažādu pasākumu nepieciešamību korupcijas mazināšanai</a:t>
            </a:r>
          </a:p>
          <a:p>
            <a:pPr algn="just"/>
            <a:endParaRPr lang="lv-LV" dirty="0">
              <a:latin typeface="Arial" panose="020B0604020202020204" pitchFamily="34" charset="0"/>
              <a:cs typeface="Arial" panose="020B0604020202020204" pitchFamily="34" charset="0"/>
            </a:endParaRPr>
          </a:p>
          <a:p>
            <a:pPr algn="just"/>
            <a:r>
              <a:rPr lang="lv-LV" noProof="1">
                <a:latin typeface="Arial" panose="020B0604020202020204" pitchFamily="34" charset="0"/>
                <a:cs typeface="Arial" panose="020B0604020202020204" pitchFamily="34" charset="0"/>
              </a:rPr>
              <a:t>Par svarīgāko pasākumu korupcijas mazināšanai iedzīvotāji uzskata stingrāku iepirkumu kontroli (31% norādījuši, ka tas ir svarīgi, 56% - ka tas ir ļoti svarīgi). Kopumā 85% iedzīvotāju (33% - tas ir svarīgi, 52% - tas ir ļoti svarīgi) par svarīgu uzskata lielākas informācijas atklātības nodrošināšanu attiecībā uz tām personām/organizācijām, kuras ietekmē lēmumu pieņemšanu / lobēšanu. Kopumā 80% iedzīvotāju (37% - tas ir svarīgi, 43% - tas ir ļoti svarīgi) uzskata, ka tiesām ir jāpiespriež bargāki sodi kukuļņēmējiem un kukuļdevējiem. Pārējie pasākumi kā kopumā svarīgi norādīti salīdzinoši retāk. </a:t>
            </a:r>
          </a:p>
          <a:p>
            <a:pPr algn="just"/>
            <a:r>
              <a:rPr lang="lv-LV" noProof="1">
                <a:latin typeface="Arial" panose="020B0604020202020204" pitchFamily="34" charset="0"/>
                <a:cs typeface="Arial" panose="020B0604020202020204" pitchFamily="34" charset="0"/>
              </a:rPr>
              <a:t>Domājot par to, cik svarīga būtu papildus līdzekļu piešķiršana Korupcijas novēršanas un apkarošanas birojam (KNAB), 37% iedzīvotāju uzskata, ka tas kopumā ir svarīgi (26% - ka ir svarīgi, 11% - ka tas ir ļoti svarīgi), bet 21% nav varējuši sniegt viennozīmīgu atbildi uz šo jautājumu (snieguši atbildi «Grūti pateikt»). Salīdzinot respondentu sniegtās atbildes ar iepriekšējo aptauju rezultātiem, kopš 2023. gada pakāpeniski samazinās respondentu īpatsvars, kuri uzskata, ka papildus līdzekļu piešķiršana KNAB uzskatāma par kopumā svarīgu pasākumu korupcijas mazināšanai (2023. gadā 44% respondentu uzskatīja, kas tas ir kopumā svarīgi, 2024. gadā – 41%).</a:t>
            </a:r>
          </a:p>
          <a:p>
            <a:pPr algn="just"/>
            <a:r>
              <a:rPr lang="lv-LV" noProof="1">
                <a:latin typeface="Arial" panose="020B0604020202020204" pitchFamily="34" charset="0"/>
                <a:cs typeface="Arial" panose="020B0604020202020204" pitchFamily="34" charset="0"/>
              </a:rPr>
              <a:t>Salīdzinot respondentu sniegtās atbildes sociāldemogrāfiskajās apakšgrupās, lielāks respondentu īpatsvars, kuri uzskata, ka papildus līdzekļu piešķiršana KNAB ir kopumā svarīga, ir vecuma grupā no 18 līdz 34 gadiem un ar vidēji augstiem un augstiem ienākumiem. </a:t>
            </a:r>
          </a:p>
        </p:txBody>
      </p:sp>
      <p:sp>
        <p:nvSpPr>
          <p:cNvPr id="7" name="Rectangle 2">
            <a:extLst>
              <a:ext uri="{FF2B5EF4-FFF2-40B4-BE49-F238E27FC236}">
                <a16:creationId xmlns:a16="http://schemas.microsoft.com/office/drawing/2014/main" id="{99D952AC-7322-6A3D-A300-259AC6F80D18}"/>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Galvenie secinājumi (3)</a:t>
            </a:r>
          </a:p>
        </p:txBody>
      </p:sp>
    </p:spTree>
    <p:extLst>
      <p:ext uri="{BB962C8B-B14F-4D97-AF65-F5344CB8AC3E}">
        <p14:creationId xmlns:p14="http://schemas.microsoft.com/office/powerpoint/2010/main" val="29136849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0E1FF-D975-BF08-512D-96F4C22D7569}"/>
            </a:ext>
          </a:extLst>
        </p:cNvPr>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6C4232F1-6E59-4DAE-859D-7A1D14B084CF}"/>
              </a:ext>
            </a:extLst>
          </p:cNvPr>
          <p:cNvGraphicFramePr>
            <a:graphicFrameLocks/>
          </p:cNvGraphicFramePr>
          <p:nvPr/>
        </p:nvGraphicFramePr>
        <p:xfrm>
          <a:off x="6402705" y="1181100"/>
          <a:ext cx="4622800" cy="5003552"/>
        </p:xfrm>
        <a:graphic>
          <a:graphicData uri="http://schemas.openxmlformats.org/drawingml/2006/chart">
            <c:chart xmlns:c="http://schemas.openxmlformats.org/drawingml/2006/chart" xmlns:r="http://schemas.openxmlformats.org/officeDocument/2006/relationships" r:id="rId3"/>
          </a:graphicData>
        </a:graphic>
      </p:graphicFrame>
      <p:sp>
        <p:nvSpPr>
          <p:cNvPr id="60419" name="Rectangle 2">
            <a:extLst>
              <a:ext uri="{FF2B5EF4-FFF2-40B4-BE49-F238E27FC236}">
                <a16:creationId xmlns:a16="http://schemas.microsoft.com/office/drawing/2014/main" id="{3C2BECCA-79B1-5D46-CD56-9DC7DDE10E83}"/>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2.2. </a:t>
            </a:r>
            <a:r>
              <a:rPr lang="lv-LV" sz="2400" b="1" dirty="0">
                <a:solidFill>
                  <a:srgbClr val="4C8264"/>
                </a:solidFill>
                <a:latin typeface="Arial" panose="020B0604020202020204" pitchFamily="34" charset="0"/>
                <a:cs typeface="Arial" panose="020B0604020202020204" pitchFamily="34" charset="0"/>
              </a:rPr>
              <a:t>Iemesli, kuru dēļ varētu dot kukuli</a:t>
            </a: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60420" name="Text Box 9">
            <a:extLst>
              <a:ext uri="{FF2B5EF4-FFF2-40B4-BE49-F238E27FC236}">
                <a16:creationId xmlns:a16="http://schemas.microsoft.com/office/drawing/2014/main" id="{A147512A-9A13-A846-ADBB-51596F763084}"/>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K13. Pastāv dažādi uzskati par to, kāpēc valsts un pašvaldību iestāžu apmeklētāji vispār dod kukuli vai dāvanu. Lūdzu, norādiet iemeslus, kuru dēļ tādi uzņēmēji kā Jūs varētu izšķirties dot kukuli vai dāvanu kādai valsts amatpersonai.</a:t>
            </a:r>
            <a:endParaRPr lang="lv-LV" sz="1300" i="1" noProof="1">
              <a:latin typeface="Arial" panose="020B0604020202020204" pitchFamily="34" charset="0"/>
              <a:cs typeface="Arial" panose="020B0604020202020204" pitchFamily="34" charset="0"/>
            </a:endParaRPr>
          </a:p>
        </p:txBody>
      </p:sp>
      <p:sp>
        <p:nvSpPr>
          <p:cNvPr id="3" name="Text Box 10">
            <a:extLst>
              <a:ext uri="{FF2B5EF4-FFF2-40B4-BE49-F238E27FC236}">
                <a16:creationId xmlns:a16="http://schemas.microsoft.com/office/drawing/2014/main" id="{14D74ED9-78F1-5FD1-F232-CAE3E079A59E}"/>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a:t>
            </a:r>
            <a:r>
              <a:rPr lang="en-GB" altLang="lv-LV" sz="1400" b="1" noProof="1">
                <a:solidFill>
                  <a:srgbClr val="4C8264"/>
                </a:solidFill>
                <a:latin typeface="Arial" panose="020B0604020202020204" pitchFamily="34" charset="0"/>
                <a:cs typeface="Arial" panose="020B0604020202020204" pitchFamily="34" charset="0"/>
              </a:rPr>
              <a:t>2.–</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p>
        </p:txBody>
      </p:sp>
      <p:sp>
        <p:nvSpPr>
          <p:cNvPr id="8" name="Text Box 10">
            <a:extLst>
              <a:ext uri="{FF2B5EF4-FFF2-40B4-BE49-F238E27FC236}">
                <a16:creationId xmlns:a16="http://schemas.microsoft.com/office/drawing/2014/main" id="{D920860D-F304-CCC0-6663-14B68166CE01}"/>
              </a:ext>
            </a:extLst>
          </p:cNvPr>
          <p:cNvSpPr txBox="1">
            <a:spLocks noChangeArrowheads="1"/>
          </p:cNvSpPr>
          <p:nvPr/>
        </p:nvSpPr>
        <p:spPr bwMode="auto">
          <a:xfrm>
            <a:off x="4754341" y="6180551"/>
            <a:ext cx="28936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p:txBody>
      </p:sp>
      <p:graphicFrame>
        <p:nvGraphicFramePr>
          <p:cNvPr id="4" name="Chart 3">
            <a:extLst>
              <a:ext uri="{FF2B5EF4-FFF2-40B4-BE49-F238E27FC236}">
                <a16:creationId xmlns:a16="http://schemas.microsoft.com/office/drawing/2014/main" id="{80ADA92C-A737-45C3-B940-0DC17FCC9B1D}"/>
              </a:ext>
            </a:extLst>
          </p:cNvPr>
          <p:cNvGraphicFramePr>
            <a:graphicFrameLocks/>
          </p:cNvGraphicFramePr>
          <p:nvPr/>
        </p:nvGraphicFramePr>
        <p:xfrm>
          <a:off x="576002" y="1197033"/>
          <a:ext cx="5753100" cy="5128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81346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8E6A8-0CBB-26A0-7B87-33767C34DA02}"/>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07EC691D-DF60-D9AB-4020-CE05BC7E21EB}"/>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2.</a:t>
            </a:r>
            <a:r>
              <a:rPr lang="en-GB" altLang="lv-LV" sz="2400" b="1" noProof="1">
                <a:solidFill>
                  <a:srgbClr val="4C8264"/>
                </a:solidFill>
                <a:latin typeface="Arial" panose="020B0604020202020204" pitchFamily="34" charset="0"/>
                <a:cs typeface="Arial" panose="020B0604020202020204" pitchFamily="34" charset="0"/>
              </a:rPr>
              <a:t>3</a:t>
            </a:r>
            <a:r>
              <a:rPr lang="lv-LV" altLang="lv-LV" sz="2400" b="1" noProof="1">
                <a:solidFill>
                  <a:srgbClr val="4C8264"/>
                </a:solidFill>
                <a:latin typeface="Arial" panose="020B0604020202020204" pitchFamily="34" charset="0"/>
                <a:cs typeface="Arial" panose="020B0604020202020204" pitchFamily="34" charset="0"/>
              </a:rPr>
              <a:t>. Robeža, kad pateicība/dāvana kļūst par kukuli</a:t>
            </a:r>
          </a:p>
        </p:txBody>
      </p:sp>
      <p:sp>
        <p:nvSpPr>
          <p:cNvPr id="60420" name="Text Box 9">
            <a:extLst>
              <a:ext uri="{FF2B5EF4-FFF2-40B4-BE49-F238E27FC236}">
                <a16:creationId xmlns:a16="http://schemas.microsoft.com/office/drawing/2014/main" id="{7ED14EB7-DEDD-189E-E9B6-BC5323D88E55}"/>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K15. Dažkārt dāvanas tiek dotas pateicībā par labi padarītiem valsts vai pašvaldības amatpersonas pienākumiem.</a:t>
            </a:r>
            <a:br>
              <a:rPr lang="en-GB" sz="1300" i="1" dirty="0">
                <a:latin typeface="Arial" panose="020B0604020202020204" pitchFamily="34" charset="0"/>
                <a:cs typeface="Arial" panose="020B0604020202020204" pitchFamily="34" charset="0"/>
              </a:rPr>
            </a:br>
            <a:r>
              <a:rPr lang="lv-LV" sz="1300" i="1" dirty="0">
                <a:latin typeface="Arial" panose="020B0604020202020204" pitchFamily="34" charset="0"/>
                <a:cs typeface="Arial" panose="020B0604020202020204" pitchFamily="34" charset="0"/>
              </a:rPr>
              <a:t>Kā Jūs domājat, kas ir tā robeža, kad pateicība/dāvana kļūst par kukuli?</a:t>
            </a:r>
            <a:endParaRPr lang="en-GB" sz="1300" i="1" dirty="0">
              <a:latin typeface="Arial" panose="020B0604020202020204" pitchFamily="34" charset="0"/>
              <a:cs typeface="Arial" panose="020B0604020202020204" pitchFamily="34" charset="0"/>
            </a:endParaRPr>
          </a:p>
        </p:txBody>
      </p:sp>
      <p:sp>
        <p:nvSpPr>
          <p:cNvPr id="5" name="Text Box 10">
            <a:extLst>
              <a:ext uri="{FF2B5EF4-FFF2-40B4-BE49-F238E27FC236}">
                <a16:creationId xmlns:a16="http://schemas.microsoft.com/office/drawing/2014/main" id="{D39FD6A2-0895-3D04-A755-D2C3406883A9}"/>
              </a:ext>
            </a:extLst>
          </p:cNvPr>
          <p:cNvSpPr txBox="1">
            <a:spLocks noChangeArrowheads="1"/>
          </p:cNvSpPr>
          <p:nvPr/>
        </p:nvSpPr>
        <p:spPr bwMode="auto">
          <a:xfrm>
            <a:off x="3811718" y="6209705"/>
            <a:ext cx="456856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p:txBody>
      </p:sp>
      <p:sp>
        <p:nvSpPr>
          <p:cNvPr id="6" name="Text Box 10">
            <a:extLst>
              <a:ext uri="{FF2B5EF4-FFF2-40B4-BE49-F238E27FC236}">
                <a16:creationId xmlns:a16="http://schemas.microsoft.com/office/drawing/2014/main" id="{45E62597-0A27-4C2D-058A-7EEBECBA5953}"/>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2021</a:t>
            </a:r>
            <a:r>
              <a:rPr lang="en-GB" altLang="lv-LV" sz="1400" b="1" noProof="1">
                <a:solidFill>
                  <a:srgbClr val="4C8264"/>
                </a:solidFill>
                <a:latin typeface="Arial" panose="020B0604020202020204" pitchFamily="34" charset="0"/>
                <a:cs typeface="Arial" panose="020B0604020202020204" pitchFamily="34" charset="0"/>
              </a:rPr>
              <a:t>.–</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p>
        </p:txBody>
      </p:sp>
      <p:graphicFrame>
        <p:nvGraphicFramePr>
          <p:cNvPr id="9" name="Chart 8">
            <a:extLst>
              <a:ext uri="{FF2B5EF4-FFF2-40B4-BE49-F238E27FC236}">
                <a16:creationId xmlns:a16="http://schemas.microsoft.com/office/drawing/2014/main" id="{D0144525-CA6C-4C3B-8608-A6B9DDC64EF3}"/>
              </a:ext>
            </a:extLst>
          </p:cNvPr>
          <p:cNvGraphicFramePr>
            <a:graphicFrameLocks/>
          </p:cNvGraphicFramePr>
          <p:nvPr/>
        </p:nvGraphicFramePr>
        <p:xfrm>
          <a:off x="2689225" y="1742440"/>
          <a:ext cx="671195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49307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F8576-F836-6025-56B5-DDB92FEF76F7}"/>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6292C885-5ADA-1C9E-562C-B8B9818A4AD6}"/>
              </a:ext>
            </a:extLst>
          </p:cNvPr>
          <p:cNvSpPr>
            <a:spLocks noGrp="1" noChangeArrowheads="1"/>
          </p:cNvSpPr>
          <p:nvPr>
            <p:ph type="ctrTitle" idx="4294967295"/>
          </p:nvPr>
        </p:nvSpPr>
        <p:spPr>
          <a:xfrm>
            <a:off x="1685250" y="2284857"/>
            <a:ext cx="8677134" cy="1144143"/>
          </a:xfrm>
          <a:prstGeom prst="roundRect">
            <a:avLst/>
          </a:prstGeom>
          <a:ln w="19050">
            <a:solidFill>
              <a:srgbClr val="4C8264"/>
            </a:solidFill>
          </a:ln>
          <a:extLst>
            <a:ext uri="{909E8E84-426E-40DD-AFC4-6F175D3DCCD1}">
              <a14:hiddenFill xmlns:a14="http://schemas.microsoft.com/office/drawing/2010/main">
                <a:solidFill>
                  <a:srgbClr val="303D31"/>
                </a:solidFill>
              </a14:hiddenFill>
            </a:ext>
          </a:extLst>
        </p:spPr>
        <p:txBody>
          <a:bodyPr wrap="none" anchorCtr="1">
            <a:spAutoFit/>
          </a:bodyPr>
          <a:lstStyle/>
          <a:p>
            <a:pPr algn="ctr" eaLnBrk="1" hangingPunct="1"/>
            <a:r>
              <a:rPr lang="lv-LV" altLang="lv-LV" sz="3400" b="1" noProof="1">
                <a:solidFill>
                  <a:srgbClr val="4C8264"/>
                </a:solidFill>
                <a:latin typeface="Arial" panose="020B0604020202020204" pitchFamily="34" charset="0"/>
                <a:cs typeface="Arial" panose="020B0604020202020204" pitchFamily="34" charset="0"/>
              </a:rPr>
              <a:t>3. Priekšstati par korupcijas mazināšan</a:t>
            </a:r>
            <a:r>
              <a:rPr lang="en-GB" altLang="lv-LV" sz="3400" b="1" noProof="1">
                <a:solidFill>
                  <a:srgbClr val="4C8264"/>
                </a:solidFill>
                <a:latin typeface="Arial" panose="020B0604020202020204" pitchFamily="34" charset="0"/>
                <a:cs typeface="Arial" panose="020B0604020202020204" pitchFamily="34" charset="0"/>
              </a:rPr>
              <a:t>u</a:t>
            </a:r>
            <a:br>
              <a:rPr lang="en-GB" altLang="lv-LV" sz="3400" b="1" noProof="1">
                <a:solidFill>
                  <a:srgbClr val="4C8264"/>
                </a:solidFill>
                <a:latin typeface="Arial" panose="020B0604020202020204" pitchFamily="34" charset="0"/>
                <a:cs typeface="Arial" panose="020B0604020202020204" pitchFamily="34" charset="0"/>
              </a:rPr>
            </a:br>
            <a:r>
              <a:rPr lang="en-GB" altLang="lv-LV" sz="3400" b="1" noProof="1">
                <a:solidFill>
                  <a:srgbClr val="4C8264"/>
                </a:solidFill>
                <a:latin typeface="Arial" panose="020B0604020202020204" pitchFamily="34" charset="0"/>
                <a:cs typeface="Arial" panose="020B0604020202020204" pitchFamily="34" charset="0"/>
              </a:rPr>
              <a:t>un korupcijas problēmas aktualitāti</a:t>
            </a:r>
            <a:endParaRPr lang="lv-LV" altLang="lv-LV" sz="3400" b="1" noProof="1">
              <a:solidFill>
                <a:srgbClr val="4C8264"/>
              </a:solidFill>
              <a:latin typeface="Arial" panose="020B0604020202020204" pitchFamily="34" charset="0"/>
              <a:cs typeface="Arial" panose="020B0604020202020204" pitchFamily="34" charset="0"/>
            </a:endParaRPr>
          </a:p>
        </p:txBody>
      </p:sp>
      <p:sp>
        <p:nvSpPr>
          <p:cNvPr id="33795" name="Text Box 3">
            <a:extLst>
              <a:ext uri="{FF2B5EF4-FFF2-40B4-BE49-F238E27FC236}">
                <a16:creationId xmlns:a16="http://schemas.microsoft.com/office/drawing/2014/main" id="{EE1ADCD6-678F-3FE8-A31A-F782466B33D7}"/>
              </a:ext>
            </a:extLst>
          </p:cNvPr>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Tree>
    <p:extLst>
      <p:ext uri="{BB962C8B-B14F-4D97-AF65-F5344CB8AC3E}">
        <p14:creationId xmlns:p14="http://schemas.microsoft.com/office/powerpoint/2010/main" val="36525467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E0A6F-BA8A-248B-D619-28956AFCC8CD}"/>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73FAD0B5-14E5-4E64-AEB1-C5EBDE3D2EE7}"/>
              </a:ext>
            </a:extLst>
          </p:cNvPr>
          <p:cNvGraphicFramePr>
            <a:graphicFrameLocks/>
          </p:cNvGraphicFramePr>
          <p:nvPr/>
        </p:nvGraphicFramePr>
        <p:xfrm>
          <a:off x="81165" y="931083"/>
          <a:ext cx="5753100" cy="54114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78941C2-9A05-4ED3-969A-FEC124D01997}"/>
              </a:ext>
            </a:extLst>
          </p:cNvPr>
          <p:cNvGraphicFramePr>
            <a:graphicFrameLocks/>
          </p:cNvGraphicFramePr>
          <p:nvPr/>
        </p:nvGraphicFramePr>
        <p:xfrm>
          <a:off x="5393229" y="931083"/>
          <a:ext cx="4622800" cy="5411470"/>
        </p:xfrm>
        <a:graphic>
          <a:graphicData uri="http://schemas.openxmlformats.org/drawingml/2006/chart">
            <c:chart xmlns:c="http://schemas.openxmlformats.org/drawingml/2006/chart" xmlns:r="http://schemas.openxmlformats.org/officeDocument/2006/relationships" r:id="rId4"/>
          </a:graphicData>
        </a:graphic>
      </p:graphicFrame>
      <p:sp>
        <p:nvSpPr>
          <p:cNvPr id="60419" name="Rectangle 2">
            <a:extLst>
              <a:ext uri="{FF2B5EF4-FFF2-40B4-BE49-F238E27FC236}">
                <a16:creationId xmlns:a16="http://schemas.microsoft.com/office/drawing/2014/main" id="{03F1F88D-AE77-F54E-5EDF-FD458B7EC71A}"/>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3.</a:t>
            </a:r>
            <a:r>
              <a:rPr lang="en-GB" altLang="lv-LV" sz="2400" b="1" noProof="1">
                <a:solidFill>
                  <a:srgbClr val="4C8264"/>
                </a:solidFill>
                <a:latin typeface="Arial" panose="020B0604020202020204" pitchFamily="34" charset="0"/>
                <a:cs typeface="Arial" panose="020B0604020202020204" pitchFamily="34" charset="0"/>
              </a:rPr>
              <a:t>1.</a:t>
            </a:r>
            <a:r>
              <a:rPr lang="lv-LV" altLang="lv-LV" sz="2400" b="1" noProof="1">
                <a:solidFill>
                  <a:srgbClr val="4C8264"/>
                </a:solidFill>
                <a:latin typeface="Arial" panose="020B0604020202020204" pitchFamily="34" charset="0"/>
                <a:cs typeface="Arial" panose="020B0604020202020204" pitchFamily="34" charset="0"/>
              </a:rPr>
              <a:t> Priekšstati par dažādu pasākumu nepieciešamību korupcijas mazināšanai</a:t>
            </a:r>
          </a:p>
        </p:txBody>
      </p:sp>
      <p:sp>
        <p:nvSpPr>
          <p:cNvPr id="6" name="Text Box 10">
            <a:extLst>
              <a:ext uri="{FF2B5EF4-FFF2-40B4-BE49-F238E27FC236}">
                <a16:creationId xmlns:a16="http://schemas.microsoft.com/office/drawing/2014/main" id="{E6BDA61F-9BFD-49B4-C683-50C35FE3C21D}"/>
              </a:ext>
            </a:extLst>
          </p:cNvPr>
          <p:cNvSpPr txBox="1">
            <a:spLocks noChangeArrowheads="1"/>
          </p:cNvSpPr>
          <p:nvPr/>
        </p:nvSpPr>
        <p:spPr bwMode="auto">
          <a:xfrm>
            <a:off x="4754341" y="6312631"/>
            <a:ext cx="28936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n=419</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p:txBody>
      </p:sp>
      <p:sp>
        <p:nvSpPr>
          <p:cNvPr id="12" name="Text Box 9">
            <a:extLst>
              <a:ext uri="{FF2B5EF4-FFF2-40B4-BE49-F238E27FC236}">
                <a16:creationId xmlns:a16="http://schemas.microsoft.com/office/drawing/2014/main" id="{B11003EB-AAAF-E091-4105-66E677D3F52C}"/>
              </a:ext>
            </a:extLst>
          </p:cNvPr>
          <p:cNvSpPr txBox="1">
            <a:spLocks noChangeArrowheads="1"/>
          </p:cNvSpPr>
          <p:nvPr/>
        </p:nvSpPr>
        <p:spPr bwMode="auto">
          <a:xfrm>
            <a:off x="715616" y="695056"/>
            <a:ext cx="99320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K5. Kā Jūs domājat, kādi pasākumi mazinātu korupciju valsts un pašvaldības iestādēs?</a:t>
            </a:r>
          </a:p>
        </p:txBody>
      </p:sp>
      <p:sp>
        <p:nvSpPr>
          <p:cNvPr id="2" name="Text Box 10">
            <a:extLst>
              <a:ext uri="{FF2B5EF4-FFF2-40B4-BE49-F238E27FC236}">
                <a16:creationId xmlns:a16="http://schemas.microsoft.com/office/drawing/2014/main" id="{037C7A52-194A-A6D0-03A1-CE11C50CCB9E}"/>
              </a:ext>
            </a:extLst>
          </p:cNvPr>
          <p:cNvSpPr txBox="1">
            <a:spLocks noChangeArrowheads="1"/>
          </p:cNvSpPr>
          <p:nvPr/>
        </p:nvSpPr>
        <p:spPr bwMode="auto">
          <a:xfrm>
            <a:off x="10056440" y="272332"/>
            <a:ext cx="2052024" cy="30777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Kopējie rezultāti</a:t>
            </a:r>
            <a:endParaRPr lang="en-GB" altLang="lv-LV" sz="1400" b="1" noProof="1">
              <a:solidFill>
                <a:srgbClr val="4C8264"/>
              </a:solidFill>
              <a:latin typeface="Arial" panose="020B0604020202020204" pitchFamily="34" charset="0"/>
              <a:cs typeface="Arial" panose="020B0604020202020204" pitchFamily="34" charset="0"/>
            </a:endParaRPr>
          </a:p>
        </p:txBody>
      </p:sp>
      <p:sp>
        <p:nvSpPr>
          <p:cNvPr id="5" name="TextBox 42">
            <a:extLst>
              <a:ext uri="{FF2B5EF4-FFF2-40B4-BE49-F238E27FC236}">
                <a16:creationId xmlns:a16="http://schemas.microsoft.com/office/drawing/2014/main" id="{54A2C8DD-5717-561D-E44E-CC122E53DD19}"/>
              </a:ext>
            </a:extLst>
          </p:cNvPr>
          <p:cNvSpPr txBox="1"/>
          <p:nvPr/>
        </p:nvSpPr>
        <p:spPr>
          <a:xfrm>
            <a:off x="9168937" y="2873535"/>
            <a:ext cx="2692469" cy="3045128"/>
          </a:xfrm>
          <a:prstGeom prst="rect">
            <a:avLst/>
          </a:prstGeom>
          <a:noFill/>
          <a:ln w="12700" cmpd="sng">
            <a:solidFill>
              <a:srgbClr val="0F552E"/>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000" b="1" i="0" u="none" strike="noStrike" kern="0" cap="none" spc="0" normalizeH="0" baseline="0" noProof="1">
                <a:ln>
                  <a:noFill/>
                </a:ln>
                <a:solidFill>
                  <a:srgbClr val="4C8264"/>
                </a:solidFill>
                <a:effectLst/>
                <a:uLnTx/>
                <a:uFillTx/>
                <a:latin typeface="Arial" panose="020B0604020202020204" pitchFamily="34" charset="0"/>
                <a:ea typeface="+mn-ea"/>
                <a:cs typeface="Arial" panose="020B0604020202020204" pitchFamily="34" charset="0"/>
              </a:rPr>
              <a:t>Atbilžu variantā "Cita atbilde" norādītas šādas atbildes:</a:t>
            </a:r>
            <a:endParaRPr lang="lv-LV" sz="1000" b="1" kern="0" noProof="1">
              <a:solidFill>
                <a:srgbClr val="4C8264"/>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300"/>
              </a:spcAft>
              <a:buClrTx/>
              <a:buSzTx/>
              <a:buFontTx/>
              <a:buNone/>
              <a:tabLs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a:t>
            </a:r>
            <a:r>
              <a:rPr kumimoji="0" lang="en-GB"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4</a:t>
            </a: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reizes</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politiska kriminālatbildība; atbildība ar mantu, bez noilguma; reāli cietumsodi</a:t>
            </a:r>
            <a:endParaRPr kumimoji="0" lang="en-GB"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lvl="0" eaLnBrk="1" fontAlgn="auto" hangingPunct="1">
              <a:spcBef>
                <a:spcPts val="0"/>
              </a:spcBef>
              <a:spcAft>
                <a:spcPts val="300"/>
              </a:spcAft>
              <a:defRPr/>
            </a:pPr>
            <a:r>
              <a:rPr lang="lv-LV" sz="1000" u="sng" kern="0" noProof="1">
                <a:solidFill>
                  <a:sysClr val="windowText" lastClr="000000"/>
                </a:solidFill>
                <a:latin typeface="Arial" panose="020B0604020202020204" pitchFamily="34" charset="0"/>
                <a:cs typeface="Arial" panose="020B0604020202020204" pitchFamily="34" charset="0"/>
              </a:rPr>
              <a:t>Minēts </a:t>
            </a:r>
            <a:r>
              <a:rPr lang="en-GB" sz="1000" u="sng" kern="0" noProof="1">
                <a:solidFill>
                  <a:sysClr val="windowText" lastClr="000000"/>
                </a:solidFill>
                <a:latin typeface="Arial" panose="020B0604020202020204" pitchFamily="34" charset="0"/>
                <a:cs typeface="Arial" panose="020B0604020202020204" pitchFamily="34" charset="0"/>
              </a:rPr>
              <a:t>3</a:t>
            </a:r>
            <a:r>
              <a:rPr lang="lv-LV" sz="1000" u="sng" kern="0" noProof="1">
                <a:solidFill>
                  <a:sysClr val="windowText" lastClr="000000"/>
                </a:solidFill>
                <a:latin typeface="Arial" panose="020B0604020202020204" pitchFamily="34" charset="0"/>
                <a:cs typeface="Arial" panose="020B0604020202020204" pitchFamily="34" charset="0"/>
              </a:rPr>
              <a:t> reizes</a:t>
            </a:r>
            <a:r>
              <a:rPr lang="lv-LV" sz="1000" kern="0" noProof="1">
                <a:solidFill>
                  <a:sysClr val="windowText" lastClr="000000"/>
                </a:solidFill>
                <a:latin typeface="Arial" panose="020B0604020202020204" pitchFamily="34" charset="0"/>
                <a:cs typeface="Arial" panose="020B0604020202020204" pitchFamily="34" charset="0"/>
              </a:rPr>
              <a:t>: nav atbildes</a:t>
            </a:r>
            <a:r>
              <a:rPr lang="en-GB" sz="1000" kern="0" noProof="1">
                <a:solidFill>
                  <a:sysClr val="windowText" lastClr="000000"/>
                </a:solidFill>
                <a:latin typeface="Arial" panose="020B0604020202020204" pitchFamily="34" charset="0"/>
                <a:cs typeface="Arial" panose="020B0604020202020204" pitchFamily="34" charset="0"/>
              </a:rPr>
              <a:t>;</a:t>
            </a:r>
            <a:endParaRPr lang="lv-LV" sz="1000" kern="0" noProof="1">
              <a:solidFill>
                <a:sysClr val="windowText" lastClr="000000"/>
              </a:solidFill>
              <a:latin typeface="Arial" panose="020B0604020202020204" pitchFamily="34" charset="0"/>
              <a:cs typeface="Arial" panose="020B0604020202020204" pitchFamily="34" charset="0"/>
            </a:endParaRPr>
          </a:p>
          <a:p>
            <a:pPr lvl="0" eaLnBrk="1" fontAlgn="auto" hangingPunct="1">
              <a:spcBef>
                <a:spcPts val="0"/>
              </a:spcBef>
              <a:spcAft>
                <a:spcPts val="300"/>
              </a:spcAf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2 reizes</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lang="lv-LV" sz="1000" kern="0" noProof="1">
                <a:solidFill>
                  <a:sysClr val="windowText" lastClr="000000"/>
                </a:solidFill>
                <a:latin typeface="Arial" panose="020B0604020202020204" pitchFamily="34" charset="0"/>
                <a:cs typeface="Arial" panose="020B0604020202020204" pitchFamily="34" charset="0"/>
              </a:rPr>
              <a:t>augstas morāles, ētikas normas un apziņas līmenis</a:t>
            </a:r>
            <a:r>
              <a:rPr lang="en-GB" sz="1000" kern="0" noProof="1">
                <a:solidFill>
                  <a:sysClr val="windowText" lastClr="000000"/>
                </a:solidFill>
                <a:latin typeface="Arial" panose="020B0604020202020204" pitchFamily="34" charset="0"/>
                <a:cs typeface="Arial" panose="020B0604020202020204" pitchFamily="34" charset="0"/>
              </a:rPr>
              <a:t>;</a:t>
            </a:r>
          </a:p>
          <a:p>
            <a:pPr lvl="0" eaLnBrk="1" fontAlgn="auto" hangingPunct="1">
              <a:spcBef>
                <a:spcPts val="0"/>
              </a:spcBef>
              <a:spcAft>
                <a:spcPts val="300"/>
              </a:spcAft>
              <a:defRPr/>
            </a:pPr>
            <a:r>
              <a:rPr lang="lv-LV" sz="1000" kern="0" noProof="1">
                <a:solidFill>
                  <a:sysClr val="windowText" lastClr="000000"/>
                </a:solidFill>
                <a:latin typeface="Arial" panose="020B0604020202020204" pitchFamily="34" charset="0"/>
                <a:cs typeface="Arial" panose="020B0604020202020204" pitchFamily="34" charset="0"/>
              </a:rPr>
              <a:t>birokrātijas, pašvaldības iestāžu darbinieku skaita samazināšana; bezjēdzīgu un lieku prasību likvidēšana</a:t>
            </a:r>
            <a:r>
              <a:rPr lang="en-GB" sz="1000" kern="0" noProof="1">
                <a:solidFill>
                  <a:sysClr val="windowText" lastClr="000000"/>
                </a:solidFill>
                <a:latin typeface="Arial" panose="020B0604020202020204" pitchFamily="34" charset="0"/>
                <a:cs typeface="Arial" panose="020B0604020202020204" pitchFamily="34" charset="0"/>
              </a:rPr>
              <a:t>;</a:t>
            </a:r>
          </a:p>
          <a:p>
            <a:pPr lvl="0" eaLnBrk="1" fontAlgn="auto" hangingPunct="1">
              <a:spcBef>
                <a:spcPts val="0"/>
              </a:spcBef>
              <a:spcAft>
                <a:spcPts val="300"/>
              </a:spcAft>
              <a:defRPr/>
            </a:pPr>
            <a:r>
              <a:rPr kumimoji="0" lang="lv-LV" sz="1000" b="0" i="0" u="sng"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Minēts 1 reizi</a:t>
            </a:r>
            <a:r>
              <a:rPr kumimoji="0" lang="lv-LV" sz="1000" b="0" i="0"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lang="lv-LV" sz="1000" kern="0" noProof="1">
                <a:solidFill>
                  <a:sysClr val="windowText" lastClr="000000"/>
                </a:solidFill>
                <a:latin typeface="Arial" panose="020B0604020202020204" pitchFamily="34" charset="0"/>
                <a:cs typeface="Arial" panose="020B0604020202020204" pitchFamily="34" charset="0"/>
              </a:rPr>
              <a:t>jāmaina vēlēšanu sistēmu. Jāvēlas 2 kārtās. 1. kārtā balsojam par visiem kuri piedalās, 2 kārtā balsojam tikai par tiem kas pārsniedz 5% līmeni. Katru gadu uz partijām kas nesasniedz 5% līmeni, mēs zaudējam vairāk nekā 30% balsis;</a:t>
            </a:r>
          </a:p>
          <a:p>
            <a:pPr lvl="0" eaLnBrk="1" fontAlgn="auto" hangingPunct="1">
              <a:spcBef>
                <a:spcPts val="0"/>
              </a:spcBef>
              <a:spcAft>
                <a:spcPts val="300"/>
              </a:spcAft>
              <a:defRPr/>
            </a:pPr>
            <a:r>
              <a:rPr lang="lv-LV" sz="1000" kern="0" noProof="1">
                <a:solidFill>
                  <a:sysClr val="windowText" lastClr="000000"/>
                </a:solidFill>
                <a:latin typeface="Arial" panose="020B0604020202020204" pitchFamily="34" charset="0"/>
                <a:cs typeface="Arial" panose="020B0604020202020204" pitchFamily="34" charset="0"/>
              </a:rPr>
              <a:t>Valsts kontroles un KNAB lielāka darbība</a:t>
            </a:r>
            <a:endParaRPr kumimoji="0" lang="lv-LV" sz="1000" b="0" i="0" u="none" strike="noStrike" kern="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63609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5CAB6-6ED2-5369-80F5-6A979DAA408B}"/>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7276758B-F8C2-3526-B729-22CDF33BEBE9}"/>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lv-LV" altLang="lv-LV" sz="2400" b="1" noProof="1">
                <a:solidFill>
                  <a:srgbClr val="4C8264"/>
                </a:solidFill>
                <a:latin typeface="Arial" panose="020B0604020202020204" pitchFamily="34" charset="0"/>
                <a:cs typeface="Arial" panose="020B0604020202020204" pitchFamily="34" charset="0"/>
              </a:rPr>
              <a:t>3.</a:t>
            </a:r>
            <a:r>
              <a:rPr lang="en-GB" altLang="lv-LV" sz="2400" b="1" noProof="1">
                <a:solidFill>
                  <a:srgbClr val="4C8264"/>
                </a:solidFill>
                <a:latin typeface="Arial" panose="020B0604020202020204" pitchFamily="34" charset="0"/>
                <a:cs typeface="Arial" panose="020B0604020202020204" pitchFamily="34" charset="0"/>
              </a:rPr>
              <a:t>1.</a:t>
            </a:r>
            <a:r>
              <a:rPr lang="lv-LV" altLang="lv-LV" sz="2400" b="1" noProof="1">
                <a:solidFill>
                  <a:srgbClr val="4C8264"/>
                </a:solidFill>
                <a:latin typeface="Arial" panose="020B0604020202020204" pitchFamily="34" charset="0"/>
                <a:cs typeface="Arial" panose="020B0604020202020204" pitchFamily="34" charset="0"/>
              </a:rPr>
              <a:t> Priekšstati par dažādu pasākumu nepieciešamību korupcijas mazināšanai</a:t>
            </a:r>
          </a:p>
        </p:txBody>
      </p:sp>
      <p:sp>
        <p:nvSpPr>
          <p:cNvPr id="6" name="Text Box 10">
            <a:extLst>
              <a:ext uri="{FF2B5EF4-FFF2-40B4-BE49-F238E27FC236}">
                <a16:creationId xmlns:a16="http://schemas.microsoft.com/office/drawing/2014/main" id="{9CF77421-07CA-4FC6-6090-D607D28B0B36}"/>
              </a:ext>
            </a:extLst>
          </p:cNvPr>
          <p:cNvSpPr txBox="1">
            <a:spLocks noChangeArrowheads="1"/>
          </p:cNvSpPr>
          <p:nvPr/>
        </p:nvSpPr>
        <p:spPr bwMode="auto">
          <a:xfrm>
            <a:off x="4754341" y="6312631"/>
            <a:ext cx="28936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(skat. "n=" grafikā)</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lv-LV" altLang="en-US" sz="1000" i="1" noProof="1">
                <a:latin typeface="Arial" panose="020B0604020202020204" pitchFamily="34" charset="0"/>
                <a:cs typeface="Arial" panose="020B0604020202020204" pitchFamily="34" charset="0"/>
              </a:rPr>
              <a:t>Vairākatbilžu jautājums (% summa &gt; 100)</a:t>
            </a:r>
          </a:p>
        </p:txBody>
      </p:sp>
      <p:graphicFrame>
        <p:nvGraphicFramePr>
          <p:cNvPr id="10" name="Chart 9">
            <a:extLst>
              <a:ext uri="{FF2B5EF4-FFF2-40B4-BE49-F238E27FC236}">
                <a16:creationId xmlns:a16="http://schemas.microsoft.com/office/drawing/2014/main" id="{807B23A3-75B5-EC3D-DD78-58F61908065C}"/>
              </a:ext>
            </a:extLst>
          </p:cNvPr>
          <p:cNvGraphicFramePr>
            <a:graphicFrameLocks/>
          </p:cNvGraphicFramePr>
          <p:nvPr/>
        </p:nvGraphicFramePr>
        <p:xfrm>
          <a:off x="666750" y="836930"/>
          <a:ext cx="5753100" cy="54114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E38DE38E-E82F-7453-8784-5E069A207009}"/>
              </a:ext>
            </a:extLst>
          </p:cNvPr>
          <p:cNvGraphicFramePr>
            <a:graphicFrameLocks/>
          </p:cNvGraphicFramePr>
          <p:nvPr/>
        </p:nvGraphicFramePr>
        <p:xfrm>
          <a:off x="6435090" y="836930"/>
          <a:ext cx="4622800" cy="541147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9">
            <a:extLst>
              <a:ext uri="{FF2B5EF4-FFF2-40B4-BE49-F238E27FC236}">
                <a16:creationId xmlns:a16="http://schemas.microsoft.com/office/drawing/2014/main" id="{B05782FA-D4B5-042B-3FC5-F44BA04A91E2}"/>
              </a:ext>
            </a:extLst>
          </p:cNvPr>
          <p:cNvSpPr txBox="1">
            <a:spLocks noChangeArrowheads="1"/>
          </p:cNvSpPr>
          <p:nvPr/>
        </p:nvSpPr>
        <p:spPr bwMode="auto">
          <a:xfrm>
            <a:off x="715616" y="695056"/>
            <a:ext cx="99320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noProof="1">
                <a:latin typeface="Arial" panose="020B0604020202020204" pitchFamily="34" charset="0"/>
                <a:cs typeface="Arial" panose="020B0604020202020204" pitchFamily="34" charset="0"/>
              </a:rPr>
              <a:t>K5. Kā Jūs domājat, kādi pasākumi mazinātu korupciju valsts un pašvaldības iestādēs?</a:t>
            </a:r>
          </a:p>
        </p:txBody>
      </p:sp>
      <p:sp>
        <p:nvSpPr>
          <p:cNvPr id="2" name="Text Box 10">
            <a:extLst>
              <a:ext uri="{FF2B5EF4-FFF2-40B4-BE49-F238E27FC236}">
                <a16:creationId xmlns:a16="http://schemas.microsoft.com/office/drawing/2014/main" id="{EA8F37EE-ADAA-B802-F6CA-65F8905162C5}"/>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sz="1400" b="1" dirty="0">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a:t>
            </a:r>
            <a:r>
              <a:rPr lang="en-GB" altLang="lv-LV" sz="1400" b="1" noProof="1">
                <a:solidFill>
                  <a:srgbClr val="4C8264"/>
                </a:solidFill>
                <a:latin typeface="Arial" panose="020B0604020202020204" pitchFamily="34" charset="0"/>
                <a:cs typeface="Arial" panose="020B0604020202020204" pitchFamily="34" charset="0"/>
              </a:rPr>
              <a:t>2.–</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808858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E7E46-A744-3C1B-DCF9-852E882674D6}"/>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F58ADD6C-ACBB-E37E-A61B-5322913A85AF}"/>
              </a:ext>
            </a:extLst>
          </p:cNvPr>
          <p:cNvSpPr>
            <a:spLocks noGrp="1" noRot="1" noChangeArrowheads="1"/>
          </p:cNvSpPr>
          <p:nvPr>
            <p:ph type="title" idx="4294967295"/>
          </p:nvPr>
        </p:nvSpPr>
        <p:spPr>
          <a:xfrm>
            <a:off x="715617" y="27759"/>
            <a:ext cx="11380305" cy="796925"/>
          </a:xfrm>
        </p:spPr>
        <p:txBody>
          <a:bodyPr>
            <a:normAutofit/>
          </a:bodyPr>
          <a:lstStyle/>
          <a:p>
            <a:pPr>
              <a:lnSpc>
                <a:spcPct val="80000"/>
              </a:lnSpc>
            </a:pPr>
            <a:r>
              <a:rPr lang="en-GB" altLang="lv-LV" sz="2400" b="1" noProof="1">
                <a:solidFill>
                  <a:srgbClr val="4C8264"/>
                </a:solidFill>
                <a:latin typeface="Arial" panose="020B0604020202020204" pitchFamily="34" charset="0"/>
                <a:cs typeface="Arial" panose="020B0604020202020204" pitchFamily="34" charset="0"/>
              </a:rPr>
              <a:t>3.2</a:t>
            </a:r>
            <a:r>
              <a:rPr lang="lv-LV" altLang="lv-LV" sz="2400" b="1" noProof="1">
                <a:solidFill>
                  <a:srgbClr val="4C8264"/>
                </a:solidFill>
                <a:latin typeface="Arial" panose="020B0604020202020204" pitchFamily="34" charset="0"/>
                <a:cs typeface="Arial" panose="020B0604020202020204" pitchFamily="34" charset="0"/>
              </a:rPr>
              <a:t>. Priekšstati par korupcijas problēmas aktualitātes izmaiņām</a:t>
            </a:r>
            <a:br>
              <a:rPr lang="en-GB" altLang="lv-LV" sz="2400" b="1" noProof="1">
                <a:solidFill>
                  <a:srgbClr val="4C8264"/>
                </a:solidFill>
                <a:latin typeface="Arial" panose="020B0604020202020204" pitchFamily="34" charset="0"/>
                <a:cs typeface="Arial" panose="020B0604020202020204" pitchFamily="34" charset="0"/>
              </a:rPr>
            </a:br>
            <a:r>
              <a:rPr lang="lv-LV" altLang="lv-LV" sz="2400" b="1" noProof="1">
                <a:solidFill>
                  <a:srgbClr val="4C8264"/>
                </a:solidFill>
                <a:latin typeface="Arial" panose="020B0604020202020204" pitchFamily="34" charset="0"/>
                <a:cs typeface="Arial" panose="020B0604020202020204" pitchFamily="34" charset="0"/>
              </a:rPr>
              <a:t>Latvijā pēdējo </a:t>
            </a:r>
            <a:r>
              <a:rPr lang="en-GB" altLang="lv-LV" sz="2400" b="1" noProof="1">
                <a:solidFill>
                  <a:srgbClr val="4C8264"/>
                </a:solidFill>
                <a:latin typeface="Arial" panose="020B0604020202020204" pitchFamily="34" charset="0"/>
                <a:cs typeface="Arial" panose="020B0604020202020204" pitchFamily="34" charset="0"/>
              </a:rPr>
              <a:t>četru</a:t>
            </a:r>
            <a:r>
              <a:rPr lang="lv-LV" altLang="lv-LV" sz="2400" b="1" noProof="1">
                <a:solidFill>
                  <a:srgbClr val="4C8264"/>
                </a:solidFill>
                <a:latin typeface="Arial" panose="020B0604020202020204" pitchFamily="34" charset="0"/>
                <a:cs typeface="Arial" panose="020B0604020202020204" pitchFamily="34" charset="0"/>
              </a:rPr>
              <a:t> gadu laikā</a:t>
            </a:r>
          </a:p>
        </p:txBody>
      </p:sp>
      <p:sp>
        <p:nvSpPr>
          <p:cNvPr id="60420" name="Text Box 9">
            <a:extLst>
              <a:ext uri="{FF2B5EF4-FFF2-40B4-BE49-F238E27FC236}">
                <a16:creationId xmlns:a16="http://schemas.microsoft.com/office/drawing/2014/main" id="{DE1E277D-01DD-1B2D-B15F-0D8AE4E45EE6}"/>
              </a:ext>
            </a:extLst>
          </p:cNvPr>
          <p:cNvSpPr txBox="1">
            <a:spLocks noChangeArrowheads="1"/>
          </p:cNvSpPr>
          <p:nvPr/>
        </p:nvSpPr>
        <p:spPr bwMode="auto">
          <a:xfrm>
            <a:off x="819977" y="674373"/>
            <a:ext cx="1117158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K2. Vai, pēc Jūsu domām, problēmas, kas saistās ar </a:t>
            </a:r>
            <a:r>
              <a:rPr lang="lv-LV" sz="1300" i="1" u="sng" dirty="0">
                <a:latin typeface="Arial" panose="020B0604020202020204" pitchFamily="34" charset="0"/>
                <a:cs typeface="Arial" panose="020B0604020202020204" pitchFamily="34" charset="0"/>
              </a:rPr>
              <a:t>augsta līmeņa</a:t>
            </a:r>
            <a:r>
              <a:rPr lang="lv-LV" sz="1300" i="1" dirty="0">
                <a:latin typeface="Arial" panose="020B0604020202020204" pitchFamily="34" charset="0"/>
                <a:cs typeface="Arial" panose="020B0604020202020204" pitchFamily="34" charset="0"/>
              </a:rPr>
              <a:t> valsts amatpersonu kukuļošanu, pēdējo četru gadu laikā ir:</a:t>
            </a:r>
            <a:endParaRPr lang="lv-LV" sz="1300" i="1" noProof="1">
              <a:latin typeface="Arial" panose="020B0604020202020204" pitchFamily="34" charset="0"/>
              <a:cs typeface="Arial" panose="020B0604020202020204" pitchFamily="34" charset="0"/>
            </a:endParaRPr>
          </a:p>
        </p:txBody>
      </p:sp>
      <p:sp>
        <p:nvSpPr>
          <p:cNvPr id="4" name="TextBox 46">
            <a:extLst>
              <a:ext uri="{FF2B5EF4-FFF2-40B4-BE49-F238E27FC236}">
                <a16:creationId xmlns:a16="http://schemas.microsoft.com/office/drawing/2014/main" id="{E791460C-1EAE-A224-BCCE-DB02E262AFBC}"/>
              </a:ext>
            </a:extLst>
          </p:cNvPr>
          <p:cNvSpPr txBox="1"/>
          <p:nvPr/>
        </p:nvSpPr>
        <p:spPr>
          <a:xfrm>
            <a:off x="1849975" y="1690238"/>
            <a:ext cx="1473200" cy="635000"/>
          </a:xfrm>
          <a:prstGeom prst="rect">
            <a:avLst/>
          </a:prstGeom>
          <a:noFill/>
          <a:ln w="12700"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Kopumā samazinājušās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28</a:t>
            </a:r>
            <a:r>
              <a:rPr kumimoji="0" lang="lv-LV" sz="14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a:t>
            </a:r>
            <a:endParaRPr kumimoji="0" lang="lv-LV" sz="11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5" name="TextBox 47">
            <a:extLst>
              <a:ext uri="{FF2B5EF4-FFF2-40B4-BE49-F238E27FC236}">
                <a16:creationId xmlns:a16="http://schemas.microsoft.com/office/drawing/2014/main" id="{4B814369-E2B7-4067-81BC-7BCF9C699F48}"/>
              </a:ext>
            </a:extLst>
          </p:cNvPr>
          <p:cNvSpPr txBox="1"/>
          <p:nvPr/>
        </p:nvSpPr>
        <p:spPr>
          <a:xfrm>
            <a:off x="7974797" y="1671844"/>
            <a:ext cx="1473200" cy="635000"/>
          </a:xfrm>
          <a:prstGeom prst="rect">
            <a:avLst/>
          </a:prstGeom>
          <a:noFill/>
          <a:ln w="12700"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rgbClr val="4C8264"/>
                </a:solidFill>
                <a:effectLst/>
                <a:uLnTx/>
                <a:uFillTx/>
                <a:latin typeface="Arial" panose="020B0604020202020204" pitchFamily="34" charset="0"/>
                <a:ea typeface="+mn-ea"/>
                <a:cs typeface="Arial" panose="020B0604020202020204" pitchFamily="34" charset="0"/>
              </a:rPr>
              <a:t>Kopumā palielinājušās</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solidFill>
                  <a:srgbClr val="4C8264"/>
                </a:solidFill>
                <a:latin typeface="Arial" panose="020B0604020202020204" pitchFamily="34" charset="0"/>
                <a:cs typeface="Arial" panose="020B0604020202020204" pitchFamily="34" charset="0"/>
              </a:rPr>
              <a:t>25</a:t>
            </a:r>
            <a:r>
              <a:rPr kumimoji="0" lang="lv-LV" sz="1400" b="1" i="0" u="none" strike="noStrike" kern="0" cap="none" spc="0" normalizeH="0" baseline="0" noProof="0" dirty="0">
                <a:ln>
                  <a:noFill/>
                </a:ln>
                <a:solidFill>
                  <a:srgbClr val="4C8264"/>
                </a:solidFill>
                <a:effectLst/>
                <a:uLnTx/>
                <a:uFillTx/>
                <a:latin typeface="Arial" panose="020B0604020202020204" pitchFamily="34" charset="0"/>
                <a:ea typeface="+mn-ea"/>
                <a:cs typeface="Arial" panose="020B0604020202020204" pitchFamily="34" charset="0"/>
              </a:rPr>
              <a:t>%</a:t>
            </a:r>
            <a:endParaRPr kumimoji="0" lang="lv-LV" sz="1100" b="1" i="0" u="none" strike="noStrike" kern="0" cap="none" spc="0" normalizeH="0" baseline="0" noProof="0" dirty="0">
              <a:ln>
                <a:noFill/>
              </a:ln>
              <a:solidFill>
                <a:srgbClr val="4C8264"/>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FAF8684-BE3E-E11C-7B92-973A556F3590}"/>
              </a:ext>
            </a:extLst>
          </p:cNvPr>
          <p:cNvSpPr txBox="1"/>
          <p:nvPr/>
        </p:nvSpPr>
        <p:spPr>
          <a:xfrm>
            <a:off x="0" y="1237099"/>
            <a:ext cx="2415600" cy="292388"/>
          </a:xfrm>
          <a:prstGeom prst="rect">
            <a:avLst/>
          </a:prstGeom>
          <a:noFill/>
        </p:spPr>
        <p:txBody>
          <a:bodyPr wrap="square" rtlCol="0">
            <a:spAutoFit/>
          </a:bodyPr>
          <a:lstStyle/>
          <a:p>
            <a:pPr algn="r"/>
            <a:r>
              <a:rPr lang="lv-LV" sz="1300" b="1" dirty="0">
                <a:solidFill>
                  <a:srgbClr val="4C8264"/>
                </a:solidFill>
                <a:latin typeface="Arial" panose="020B0604020202020204" pitchFamily="34" charset="0"/>
                <a:cs typeface="Arial" panose="020B0604020202020204" pitchFamily="34" charset="0"/>
              </a:rPr>
              <a:t>2025. gada rezultāti</a:t>
            </a:r>
          </a:p>
        </p:txBody>
      </p:sp>
      <p:sp>
        <p:nvSpPr>
          <p:cNvPr id="8" name="TextBox 7">
            <a:extLst>
              <a:ext uri="{FF2B5EF4-FFF2-40B4-BE49-F238E27FC236}">
                <a16:creationId xmlns:a16="http://schemas.microsoft.com/office/drawing/2014/main" id="{D61ACB1D-2470-64FA-3505-D11EF931E159}"/>
              </a:ext>
            </a:extLst>
          </p:cNvPr>
          <p:cNvSpPr txBox="1"/>
          <p:nvPr/>
        </p:nvSpPr>
        <p:spPr>
          <a:xfrm>
            <a:off x="0" y="4443710"/>
            <a:ext cx="2415209" cy="292388"/>
          </a:xfrm>
          <a:prstGeom prst="rect">
            <a:avLst/>
          </a:prstGeom>
          <a:noFill/>
        </p:spPr>
        <p:txBody>
          <a:bodyPr wrap="square" rtlCol="0">
            <a:spAutoFit/>
          </a:bodyPr>
          <a:lstStyle/>
          <a:p>
            <a:pPr algn="r"/>
            <a:r>
              <a:rPr lang="lv-LV" sz="1300" b="1" dirty="0">
                <a:solidFill>
                  <a:srgbClr val="4C8264"/>
                </a:solidFill>
                <a:latin typeface="Arial" panose="020B0604020202020204" pitchFamily="34" charset="0"/>
                <a:cs typeface="Arial" panose="020B0604020202020204" pitchFamily="34" charset="0"/>
              </a:rPr>
              <a:t>Dinamika 2021.</a:t>
            </a:r>
            <a:r>
              <a:rPr lang="en-GB" sz="1300" b="1" dirty="0">
                <a:solidFill>
                  <a:srgbClr val="4C8264"/>
                </a:solidFill>
                <a:latin typeface="Arial" panose="020B0604020202020204" pitchFamily="34" charset="0"/>
                <a:cs typeface="Arial" panose="020B0604020202020204" pitchFamily="34" charset="0"/>
              </a:rPr>
              <a:t>–</a:t>
            </a:r>
            <a:r>
              <a:rPr lang="lv-LV" sz="1300" b="1" dirty="0">
                <a:solidFill>
                  <a:srgbClr val="4C8264"/>
                </a:solidFill>
                <a:latin typeface="Arial" panose="020B0604020202020204" pitchFamily="34" charset="0"/>
                <a:cs typeface="Arial" panose="020B0604020202020204" pitchFamily="34" charset="0"/>
              </a:rPr>
              <a:t>2025.</a:t>
            </a:r>
          </a:p>
        </p:txBody>
      </p:sp>
      <p:sp>
        <p:nvSpPr>
          <p:cNvPr id="9" name="Text Box 10">
            <a:extLst>
              <a:ext uri="{FF2B5EF4-FFF2-40B4-BE49-F238E27FC236}">
                <a16:creationId xmlns:a16="http://schemas.microsoft.com/office/drawing/2014/main" id="{D61C2187-11FA-C3EF-EE64-1880FEACAC00}"/>
              </a:ext>
            </a:extLst>
          </p:cNvPr>
          <p:cNvSpPr txBox="1">
            <a:spLocks noChangeArrowheads="1"/>
          </p:cNvSpPr>
          <p:nvPr/>
        </p:nvSpPr>
        <p:spPr bwMode="auto">
          <a:xfrm>
            <a:off x="8950571" y="6271497"/>
            <a:ext cx="19067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p:txBody>
      </p:sp>
      <p:sp>
        <p:nvSpPr>
          <p:cNvPr id="10" name="Text Box 10">
            <a:extLst>
              <a:ext uri="{FF2B5EF4-FFF2-40B4-BE49-F238E27FC236}">
                <a16:creationId xmlns:a16="http://schemas.microsoft.com/office/drawing/2014/main" id="{641BD2BC-8D0F-944F-6BF1-283DC314C768}"/>
              </a:ext>
            </a:extLst>
          </p:cNvPr>
          <p:cNvSpPr txBox="1">
            <a:spLocks noChangeArrowheads="1"/>
          </p:cNvSpPr>
          <p:nvPr/>
        </p:nvSpPr>
        <p:spPr bwMode="auto">
          <a:xfrm>
            <a:off x="8950571" y="3531256"/>
            <a:ext cx="1906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a:t>
            </a:r>
            <a:r>
              <a:rPr lang="lv-LV" altLang="en-US" sz="1000" i="1" noProof="1">
                <a:latin typeface="Arial" panose="020B0604020202020204" pitchFamily="34" charset="0"/>
                <a:cs typeface="Arial" panose="020B0604020202020204" pitchFamily="34" charset="0"/>
              </a:rPr>
              <a:t>, n=</a:t>
            </a:r>
            <a:r>
              <a:rPr lang="en-GB" altLang="en-US" sz="1000" i="1" noProof="1">
                <a:latin typeface="Arial" panose="020B0604020202020204" pitchFamily="34" charset="0"/>
                <a:cs typeface="Arial" panose="020B0604020202020204" pitchFamily="34" charset="0"/>
              </a:rPr>
              <a:t>419</a:t>
            </a:r>
            <a:endParaRPr lang="lv-LV" altLang="en-US" sz="1000" i="1" noProof="1">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A5C165BA-3E08-456D-8461-AE55B9BEA19D}"/>
              </a:ext>
            </a:extLst>
          </p:cNvPr>
          <p:cNvGraphicFramePr>
            <a:graphicFrameLocks/>
          </p:cNvGraphicFramePr>
          <p:nvPr/>
        </p:nvGraphicFramePr>
        <p:xfrm>
          <a:off x="2794000" y="1216961"/>
          <a:ext cx="5567238" cy="2928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EA9939DE-11DA-4600-B8AF-87B48024B44F}"/>
              </a:ext>
            </a:extLst>
          </p:cNvPr>
          <p:cNvGraphicFramePr>
            <a:graphicFrameLocks/>
          </p:cNvGraphicFramePr>
          <p:nvPr/>
        </p:nvGraphicFramePr>
        <p:xfrm>
          <a:off x="2621279" y="4094480"/>
          <a:ext cx="6038215" cy="2692400"/>
        </p:xfrm>
        <a:graphic>
          <a:graphicData uri="http://schemas.openxmlformats.org/drawingml/2006/chart">
            <c:chart xmlns:c="http://schemas.openxmlformats.org/drawingml/2006/chart" xmlns:r="http://schemas.openxmlformats.org/officeDocument/2006/relationships" r:id="rId4"/>
          </a:graphicData>
        </a:graphic>
      </p:graphicFrame>
      <p:sp>
        <p:nvSpPr>
          <p:cNvPr id="6" name="Left Brace 5">
            <a:extLst>
              <a:ext uri="{FF2B5EF4-FFF2-40B4-BE49-F238E27FC236}">
                <a16:creationId xmlns:a16="http://schemas.microsoft.com/office/drawing/2014/main" id="{64101FCD-151C-863B-1506-AF7955777F57}"/>
              </a:ext>
            </a:extLst>
          </p:cNvPr>
          <p:cNvSpPr/>
          <p:nvPr/>
        </p:nvSpPr>
        <p:spPr>
          <a:xfrm>
            <a:off x="3318081" y="1086001"/>
            <a:ext cx="353918" cy="1658318"/>
          </a:xfrm>
          <a:prstGeom prst="leftBrace">
            <a:avLst>
              <a:gd name="adj1" fmla="val 35416"/>
              <a:gd name="adj2" fmla="val 50000"/>
            </a:avLst>
          </a:prstGeom>
          <a:ln w="12700">
            <a:solidFill>
              <a:srgbClr val="996633"/>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lv-LV" kern="1200"/>
          </a:p>
        </p:txBody>
      </p:sp>
      <p:sp>
        <p:nvSpPr>
          <p:cNvPr id="11" name="Left Brace 10">
            <a:extLst>
              <a:ext uri="{FF2B5EF4-FFF2-40B4-BE49-F238E27FC236}">
                <a16:creationId xmlns:a16="http://schemas.microsoft.com/office/drawing/2014/main" id="{C433E92F-8681-DED8-9E1A-A163FA49065F}"/>
              </a:ext>
            </a:extLst>
          </p:cNvPr>
          <p:cNvSpPr/>
          <p:nvPr/>
        </p:nvSpPr>
        <p:spPr>
          <a:xfrm rot="10800000">
            <a:off x="7650480" y="1130664"/>
            <a:ext cx="358218" cy="1561736"/>
          </a:xfrm>
          <a:prstGeom prst="leftBrace">
            <a:avLst>
              <a:gd name="adj1" fmla="val 35416"/>
              <a:gd name="adj2" fmla="val 50000"/>
            </a:avLst>
          </a:prstGeom>
          <a:ln w="12700">
            <a:solidFill>
              <a:srgbClr val="4C8264"/>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lv-LV" kern="1200">
              <a:solidFill>
                <a:srgbClr val="4C8264"/>
              </a:solidFill>
            </a:endParaRPr>
          </a:p>
        </p:txBody>
      </p:sp>
    </p:spTree>
    <p:extLst>
      <p:ext uri="{BB962C8B-B14F-4D97-AF65-F5344CB8AC3E}">
        <p14:creationId xmlns:p14="http://schemas.microsoft.com/office/powerpoint/2010/main" val="19812998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57050-C351-7125-A35D-29439A5D70F5}"/>
            </a:ext>
          </a:extLst>
        </p:cNvPr>
        <p:cNvGrpSpPr/>
        <p:nvPr/>
      </p:nvGrpSpPr>
      <p:grpSpPr>
        <a:xfrm>
          <a:off x="0" y="0"/>
          <a:ext cx="0" cy="0"/>
          <a:chOff x="0" y="0"/>
          <a:chExt cx="0" cy="0"/>
        </a:xfrm>
      </p:grpSpPr>
      <p:sp>
        <p:nvSpPr>
          <p:cNvPr id="4" name="TextBox 49">
            <a:extLst>
              <a:ext uri="{FF2B5EF4-FFF2-40B4-BE49-F238E27FC236}">
                <a16:creationId xmlns:a16="http://schemas.microsoft.com/office/drawing/2014/main" id="{7DF03305-633C-431D-878C-C7BB5132613D}"/>
              </a:ext>
            </a:extLst>
          </p:cNvPr>
          <p:cNvSpPr txBox="1"/>
          <p:nvPr/>
        </p:nvSpPr>
        <p:spPr>
          <a:xfrm>
            <a:off x="2103821" y="1808640"/>
            <a:ext cx="1473200" cy="635000"/>
          </a:xfrm>
          <a:prstGeom prst="rect">
            <a:avLst/>
          </a:prstGeom>
          <a:noFill/>
          <a:ln w="12700"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Kopumā samazinājušās</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solidFill>
                  <a:srgbClr val="996633"/>
                </a:solidFill>
                <a:latin typeface="Arial" panose="020B0604020202020204" pitchFamily="34" charset="0"/>
                <a:cs typeface="Arial" panose="020B0604020202020204" pitchFamily="34" charset="0"/>
              </a:rPr>
              <a:t>29</a:t>
            </a:r>
            <a:r>
              <a:rPr kumimoji="0" lang="lv-LV" sz="14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a:t>
            </a:r>
            <a:endParaRPr kumimoji="0" lang="lv-LV" sz="11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5" name="TextBox 51">
            <a:extLst>
              <a:ext uri="{FF2B5EF4-FFF2-40B4-BE49-F238E27FC236}">
                <a16:creationId xmlns:a16="http://schemas.microsoft.com/office/drawing/2014/main" id="{E391ADD3-6CEE-4BD9-8518-A379496AD10B}"/>
              </a:ext>
            </a:extLst>
          </p:cNvPr>
          <p:cNvSpPr txBox="1"/>
          <p:nvPr/>
        </p:nvSpPr>
        <p:spPr>
          <a:xfrm>
            <a:off x="7780665" y="1474022"/>
            <a:ext cx="1473200" cy="635000"/>
          </a:xfrm>
          <a:prstGeom prst="rect">
            <a:avLst/>
          </a:prstGeom>
          <a:noFill/>
          <a:ln w="12700"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rgbClr val="4C8264"/>
                </a:solidFill>
                <a:effectLst/>
                <a:uLnTx/>
                <a:uFillTx/>
                <a:latin typeface="Arial" panose="020B0604020202020204" pitchFamily="34" charset="0"/>
                <a:ea typeface="+mn-ea"/>
                <a:cs typeface="Arial" panose="020B0604020202020204" pitchFamily="34" charset="0"/>
              </a:rPr>
              <a:t>Kopumā palielinājušās</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solidFill>
                  <a:srgbClr val="4C8264"/>
                </a:solidFill>
                <a:latin typeface="Arial" panose="020B0604020202020204" pitchFamily="34" charset="0"/>
                <a:cs typeface="Arial" panose="020B0604020202020204" pitchFamily="34" charset="0"/>
              </a:rPr>
              <a:t>20</a:t>
            </a:r>
            <a:r>
              <a:rPr kumimoji="0" lang="lv-LV" sz="1400" b="1" i="0" u="none" strike="noStrike" kern="0" cap="none" spc="0" normalizeH="0" baseline="0" noProof="0" dirty="0">
                <a:ln>
                  <a:noFill/>
                </a:ln>
                <a:solidFill>
                  <a:srgbClr val="4C8264"/>
                </a:solidFill>
                <a:effectLst/>
                <a:uLnTx/>
                <a:uFillTx/>
                <a:latin typeface="Arial" panose="020B0604020202020204" pitchFamily="34" charset="0"/>
                <a:ea typeface="+mn-ea"/>
                <a:cs typeface="Arial" panose="020B0604020202020204" pitchFamily="34" charset="0"/>
              </a:rPr>
              <a:t>%</a:t>
            </a:r>
            <a:endParaRPr kumimoji="0" lang="lv-LV" sz="1100" b="1" i="0" u="none" strike="noStrike" kern="0" cap="none" spc="0" normalizeH="0" baseline="0" noProof="0" dirty="0">
              <a:ln>
                <a:noFill/>
              </a:ln>
              <a:solidFill>
                <a:srgbClr val="4C8264"/>
              </a:solidFill>
              <a:effectLst/>
              <a:uLnTx/>
              <a:uFillTx/>
              <a:latin typeface="Arial" panose="020B0604020202020204" pitchFamily="34" charset="0"/>
              <a:ea typeface="+mn-ea"/>
              <a:cs typeface="Arial" panose="020B0604020202020204" pitchFamily="34" charset="0"/>
            </a:endParaRPr>
          </a:p>
        </p:txBody>
      </p:sp>
      <p:sp>
        <p:nvSpPr>
          <p:cNvPr id="7" name="Text Box 9">
            <a:extLst>
              <a:ext uri="{FF2B5EF4-FFF2-40B4-BE49-F238E27FC236}">
                <a16:creationId xmlns:a16="http://schemas.microsoft.com/office/drawing/2014/main" id="{50A29B08-3F75-7D04-C17B-7CCE05D9DE96}"/>
              </a:ext>
            </a:extLst>
          </p:cNvPr>
          <p:cNvSpPr txBox="1">
            <a:spLocks noChangeArrowheads="1"/>
          </p:cNvSpPr>
          <p:nvPr/>
        </p:nvSpPr>
        <p:spPr bwMode="auto">
          <a:xfrm>
            <a:off x="819977" y="674373"/>
            <a:ext cx="1117158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K3. Vai, pēc Jūsu domām, problēmas, kas saistās ar </a:t>
            </a:r>
            <a:r>
              <a:rPr lang="lv-LV" sz="1300" i="1" u="sng" dirty="0">
                <a:latin typeface="Arial" panose="020B0604020202020204" pitchFamily="34" charset="0"/>
                <a:cs typeface="Arial" panose="020B0604020202020204" pitchFamily="34" charset="0"/>
              </a:rPr>
              <a:t>zemākā līmeņa</a:t>
            </a:r>
            <a:r>
              <a:rPr lang="lv-LV" sz="1300" i="1" dirty="0">
                <a:latin typeface="Arial" panose="020B0604020202020204" pitchFamily="34" charset="0"/>
                <a:cs typeface="Arial" panose="020B0604020202020204" pitchFamily="34" charset="0"/>
              </a:rPr>
              <a:t> valsts amatpersonu kukuļošanu, pēdējo četru gadu laikā ir:</a:t>
            </a:r>
            <a:endParaRPr lang="lv-LV" sz="1300" i="1" noProof="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4DBBAD-05B2-9412-8079-5C5672C671FD}"/>
              </a:ext>
            </a:extLst>
          </p:cNvPr>
          <p:cNvSpPr txBox="1"/>
          <p:nvPr/>
        </p:nvSpPr>
        <p:spPr>
          <a:xfrm>
            <a:off x="0" y="1237099"/>
            <a:ext cx="2415600" cy="292388"/>
          </a:xfrm>
          <a:prstGeom prst="rect">
            <a:avLst/>
          </a:prstGeom>
          <a:noFill/>
        </p:spPr>
        <p:txBody>
          <a:bodyPr wrap="square" rtlCol="0">
            <a:spAutoFit/>
          </a:bodyPr>
          <a:lstStyle/>
          <a:p>
            <a:pPr algn="r"/>
            <a:r>
              <a:rPr lang="lv-LV" sz="1300" b="1" dirty="0">
                <a:solidFill>
                  <a:srgbClr val="4C8264"/>
                </a:solidFill>
                <a:latin typeface="Arial" panose="020B0604020202020204" pitchFamily="34" charset="0"/>
                <a:cs typeface="Arial" panose="020B0604020202020204" pitchFamily="34" charset="0"/>
              </a:rPr>
              <a:t>2025. gada rezultāti</a:t>
            </a:r>
          </a:p>
        </p:txBody>
      </p:sp>
      <p:sp>
        <p:nvSpPr>
          <p:cNvPr id="9" name="TextBox 8">
            <a:extLst>
              <a:ext uri="{FF2B5EF4-FFF2-40B4-BE49-F238E27FC236}">
                <a16:creationId xmlns:a16="http://schemas.microsoft.com/office/drawing/2014/main" id="{20FBA3E2-7A86-687E-BA66-E2B9BCDA5BF5}"/>
              </a:ext>
            </a:extLst>
          </p:cNvPr>
          <p:cNvSpPr txBox="1"/>
          <p:nvPr/>
        </p:nvSpPr>
        <p:spPr>
          <a:xfrm>
            <a:off x="0" y="4443710"/>
            <a:ext cx="2415209" cy="292388"/>
          </a:xfrm>
          <a:prstGeom prst="rect">
            <a:avLst/>
          </a:prstGeom>
          <a:noFill/>
        </p:spPr>
        <p:txBody>
          <a:bodyPr wrap="square" rtlCol="0">
            <a:spAutoFit/>
          </a:bodyPr>
          <a:lstStyle/>
          <a:p>
            <a:pPr algn="r"/>
            <a:r>
              <a:rPr lang="lv-LV" sz="1300" b="1" dirty="0">
                <a:solidFill>
                  <a:srgbClr val="4C8264"/>
                </a:solidFill>
                <a:latin typeface="Arial" panose="020B0604020202020204" pitchFamily="34" charset="0"/>
                <a:cs typeface="Arial" panose="020B0604020202020204" pitchFamily="34" charset="0"/>
              </a:rPr>
              <a:t>Dinamika 2021.</a:t>
            </a:r>
            <a:r>
              <a:rPr lang="en-GB" sz="1300" b="1" dirty="0">
                <a:solidFill>
                  <a:srgbClr val="4C8264"/>
                </a:solidFill>
                <a:latin typeface="Arial" panose="020B0604020202020204" pitchFamily="34" charset="0"/>
                <a:cs typeface="Arial" panose="020B0604020202020204" pitchFamily="34" charset="0"/>
              </a:rPr>
              <a:t>–</a:t>
            </a:r>
            <a:r>
              <a:rPr lang="lv-LV" sz="1300" b="1" dirty="0">
                <a:solidFill>
                  <a:srgbClr val="4C8264"/>
                </a:solidFill>
                <a:latin typeface="Arial" panose="020B0604020202020204" pitchFamily="34" charset="0"/>
                <a:cs typeface="Arial" panose="020B0604020202020204" pitchFamily="34" charset="0"/>
              </a:rPr>
              <a:t>2025.</a:t>
            </a:r>
          </a:p>
        </p:txBody>
      </p:sp>
      <p:sp>
        <p:nvSpPr>
          <p:cNvPr id="10" name="Text Box 10">
            <a:extLst>
              <a:ext uri="{FF2B5EF4-FFF2-40B4-BE49-F238E27FC236}">
                <a16:creationId xmlns:a16="http://schemas.microsoft.com/office/drawing/2014/main" id="{406F5B89-D172-976B-F331-290C5925A357}"/>
              </a:ext>
            </a:extLst>
          </p:cNvPr>
          <p:cNvSpPr txBox="1">
            <a:spLocks noChangeArrowheads="1"/>
          </p:cNvSpPr>
          <p:nvPr/>
        </p:nvSpPr>
        <p:spPr bwMode="auto">
          <a:xfrm>
            <a:off x="8950571" y="3531256"/>
            <a:ext cx="1906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a:t>
            </a:r>
            <a:r>
              <a:rPr lang="lv-LV" altLang="en-US" sz="1000" i="1" noProof="1">
                <a:latin typeface="Arial" panose="020B0604020202020204" pitchFamily="34" charset="0"/>
                <a:cs typeface="Arial" panose="020B0604020202020204" pitchFamily="34" charset="0"/>
              </a:rPr>
              <a:t>, </a:t>
            </a:r>
            <a:r>
              <a:rPr lang="en-GB" altLang="en-US" sz="1000" i="1" noProof="1">
                <a:latin typeface="Arial" panose="020B0604020202020204" pitchFamily="34" charset="0"/>
                <a:cs typeface="Arial" panose="020B0604020202020204" pitchFamily="34" charset="0"/>
              </a:rPr>
              <a:t>n=419</a:t>
            </a:r>
            <a:endParaRPr lang="lv-LV" altLang="en-US" sz="1000" i="1" noProof="1">
              <a:latin typeface="Arial" panose="020B0604020202020204" pitchFamily="34" charset="0"/>
              <a:cs typeface="Arial" panose="020B0604020202020204" pitchFamily="34" charset="0"/>
            </a:endParaRPr>
          </a:p>
        </p:txBody>
      </p:sp>
      <p:sp>
        <p:nvSpPr>
          <p:cNvPr id="12" name="Text Box 10">
            <a:extLst>
              <a:ext uri="{FF2B5EF4-FFF2-40B4-BE49-F238E27FC236}">
                <a16:creationId xmlns:a16="http://schemas.microsoft.com/office/drawing/2014/main" id="{79CD7131-12D6-C477-82D8-19D455089A35}"/>
              </a:ext>
            </a:extLst>
          </p:cNvPr>
          <p:cNvSpPr txBox="1">
            <a:spLocks noChangeArrowheads="1"/>
          </p:cNvSpPr>
          <p:nvPr/>
        </p:nvSpPr>
        <p:spPr bwMode="auto">
          <a:xfrm>
            <a:off x="8950571" y="6271497"/>
            <a:ext cx="19067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 </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C9A004C7-0C82-545D-6FD9-301F0C9C32EB}"/>
              </a:ext>
            </a:extLst>
          </p:cNvPr>
          <p:cNvSpPr txBox="1">
            <a:spLocks noRot="1" noChangeArrowheads="1"/>
          </p:cNvSpPr>
          <p:nvPr/>
        </p:nvSpPr>
        <p:spPr>
          <a:xfrm>
            <a:off x="715617" y="27759"/>
            <a:ext cx="11380305"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GB" altLang="lv-LV" sz="2400" b="1" noProof="1">
                <a:solidFill>
                  <a:srgbClr val="4C8264"/>
                </a:solidFill>
                <a:latin typeface="Arial" panose="020B0604020202020204" pitchFamily="34" charset="0"/>
                <a:cs typeface="Arial" panose="020B0604020202020204" pitchFamily="34" charset="0"/>
              </a:rPr>
              <a:t>3.2</a:t>
            </a:r>
            <a:r>
              <a:rPr lang="lv-LV" altLang="lv-LV" sz="2400" b="1" noProof="1">
                <a:solidFill>
                  <a:srgbClr val="4C8264"/>
                </a:solidFill>
                <a:latin typeface="Arial" panose="020B0604020202020204" pitchFamily="34" charset="0"/>
                <a:cs typeface="Arial" panose="020B0604020202020204" pitchFamily="34" charset="0"/>
              </a:rPr>
              <a:t>. Priekšstati par korupcijas problēmas aktualitātes izmaiņām</a:t>
            </a:r>
            <a:br>
              <a:rPr lang="en-GB" altLang="lv-LV" sz="2400" b="1" noProof="1">
                <a:solidFill>
                  <a:srgbClr val="4C8264"/>
                </a:solidFill>
                <a:latin typeface="Arial" panose="020B0604020202020204" pitchFamily="34" charset="0"/>
                <a:cs typeface="Arial" panose="020B0604020202020204" pitchFamily="34" charset="0"/>
              </a:rPr>
            </a:br>
            <a:r>
              <a:rPr lang="lv-LV" altLang="lv-LV" sz="2400" b="1" noProof="1">
                <a:solidFill>
                  <a:srgbClr val="4C8264"/>
                </a:solidFill>
                <a:latin typeface="Arial" panose="020B0604020202020204" pitchFamily="34" charset="0"/>
                <a:cs typeface="Arial" panose="020B0604020202020204" pitchFamily="34" charset="0"/>
              </a:rPr>
              <a:t>Latvijā pēdējo </a:t>
            </a:r>
            <a:r>
              <a:rPr lang="en-GB" altLang="lv-LV" sz="2400" b="1" noProof="1">
                <a:solidFill>
                  <a:srgbClr val="4C8264"/>
                </a:solidFill>
                <a:latin typeface="Arial" panose="020B0604020202020204" pitchFamily="34" charset="0"/>
                <a:cs typeface="Arial" panose="020B0604020202020204" pitchFamily="34" charset="0"/>
              </a:rPr>
              <a:t>četru</a:t>
            </a:r>
            <a:r>
              <a:rPr lang="lv-LV" altLang="lv-LV" sz="2400" b="1" noProof="1">
                <a:solidFill>
                  <a:srgbClr val="4C8264"/>
                </a:solidFill>
                <a:latin typeface="Arial" panose="020B0604020202020204" pitchFamily="34" charset="0"/>
                <a:cs typeface="Arial" panose="020B0604020202020204" pitchFamily="34" charset="0"/>
              </a:rPr>
              <a:t> gadu laikā</a:t>
            </a:r>
          </a:p>
        </p:txBody>
      </p:sp>
      <p:graphicFrame>
        <p:nvGraphicFramePr>
          <p:cNvPr id="3" name="Chart 2">
            <a:extLst>
              <a:ext uri="{FF2B5EF4-FFF2-40B4-BE49-F238E27FC236}">
                <a16:creationId xmlns:a16="http://schemas.microsoft.com/office/drawing/2014/main" id="{E52D496C-79F3-4AF8-889F-402432C1351D}"/>
              </a:ext>
            </a:extLst>
          </p:cNvPr>
          <p:cNvGraphicFramePr>
            <a:graphicFrameLocks/>
          </p:cNvGraphicFramePr>
          <p:nvPr/>
        </p:nvGraphicFramePr>
        <p:xfrm>
          <a:off x="2744383" y="4094480"/>
          <a:ext cx="6038215" cy="269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791F576-17F2-4C4D-9E46-EE2CF1B2B733}"/>
              </a:ext>
            </a:extLst>
          </p:cNvPr>
          <p:cNvGraphicFramePr>
            <a:graphicFrameLocks/>
          </p:cNvGraphicFramePr>
          <p:nvPr/>
        </p:nvGraphicFramePr>
        <p:xfrm>
          <a:off x="2908752" y="1287780"/>
          <a:ext cx="5567238" cy="2921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Left Brace 10">
            <a:extLst>
              <a:ext uri="{FF2B5EF4-FFF2-40B4-BE49-F238E27FC236}">
                <a16:creationId xmlns:a16="http://schemas.microsoft.com/office/drawing/2014/main" id="{FE5DA2D6-E3F7-CBEB-5DD8-572CAC93BE52}"/>
              </a:ext>
            </a:extLst>
          </p:cNvPr>
          <p:cNvSpPr/>
          <p:nvPr/>
        </p:nvSpPr>
        <p:spPr>
          <a:xfrm>
            <a:off x="3544372" y="1146961"/>
            <a:ext cx="353918" cy="1658318"/>
          </a:xfrm>
          <a:prstGeom prst="leftBrace">
            <a:avLst>
              <a:gd name="adj1" fmla="val 35416"/>
              <a:gd name="adj2" fmla="val 50000"/>
            </a:avLst>
          </a:prstGeom>
          <a:ln w="12700">
            <a:solidFill>
              <a:srgbClr val="996633"/>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lv-LV" kern="1200"/>
          </a:p>
        </p:txBody>
      </p:sp>
      <p:sp>
        <p:nvSpPr>
          <p:cNvPr id="13" name="Left Brace 12">
            <a:extLst>
              <a:ext uri="{FF2B5EF4-FFF2-40B4-BE49-F238E27FC236}">
                <a16:creationId xmlns:a16="http://schemas.microsoft.com/office/drawing/2014/main" id="{F58E6650-878D-29ED-75DE-07E4B1F571CA}"/>
              </a:ext>
            </a:extLst>
          </p:cNvPr>
          <p:cNvSpPr/>
          <p:nvPr/>
        </p:nvSpPr>
        <p:spPr>
          <a:xfrm rot="10800000">
            <a:off x="7521171" y="1018904"/>
            <a:ext cx="327738" cy="1419496"/>
          </a:xfrm>
          <a:prstGeom prst="leftBrace">
            <a:avLst>
              <a:gd name="adj1" fmla="val 35416"/>
              <a:gd name="adj2" fmla="val 50000"/>
            </a:avLst>
          </a:prstGeom>
          <a:ln w="12700">
            <a:solidFill>
              <a:srgbClr val="4C8264"/>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lv-LV" kern="1200">
              <a:solidFill>
                <a:srgbClr val="4C8264"/>
              </a:solidFill>
            </a:endParaRPr>
          </a:p>
        </p:txBody>
      </p:sp>
    </p:spTree>
    <p:extLst>
      <p:ext uri="{BB962C8B-B14F-4D97-AF65-F5344CB8AC3E}">
        <p14:creationId xmlns:p14="http://schemas.microsoft.com/office/powerpoint/2010/main" val="38047334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FD15A-3D86-67C3-A7B7-EFE6B6A0C1F7}"/>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91F0B647-6FA8-5820-1477-8C0E186E9865}"/>
              </a:ext>
            </a:extLst>
          </p:cNvPr>
          <p:cNvSpPr>
            <a:spLocks noGrp="1" noChangeArrowheads="1"/>
          </p:cNvSpPr>
          <p:nvPr>
            <p:ph type="ctrTitle" idx="4294967295"/>
          </p:nvPr>
        </p:nvSpPr>
        <p:spPr>
          <a:xfrm>
            <a:off x="1629848" y="2545354"/>
            <a:ext cx="8787983" cy="623149"/>
          </a:xfrm>
          <a:prstGeom prst="roundRect">
            <a:avLst/>
          </a:prstGeom>
          <a:ln w="19050">
            <a:solidFill>
              <a:srgbClr val="4C8264"/>
            </a:solidFill>
          </a:ln>
          <a:extLst>
            <a:ext uri="{909E8E84-426E-40DD-AFC4-6F175D3DCCD1}">
              <a14:hiddenFill xmlns:a14="http://schemas.microsoft.com/office/drawing/2010/main">
                <a:solidFill>
                  <a:srgbClr val="303D31"/>
                </a:solidFill>
              </a14:hiddenFill>
            </a:ext>
          </a:extLst>
        </p:spPr>
        <p:txBody>
          <a:bodyPr wrap="none" anchorCtr="1">
            <a:spAutoFit/>
          </a:bodyPr>
          <a:lstStyle/>
          <a:p>
            <a:pPr algn="ctr" eaLnBrk="1" hangingPunct="1"/>
            <a:r>
              <a:rPr lang="en-GB" altLang="lv-LV" sz="3400" b="1" noProof="1">
                <a:solidFill>
                  <a:srgbClr val="4C8264"/>
                </a:solidFill>
                <a:latin typeface="Arial" panose="020B0604020202020204" pitchFamily="34" charset="0"/>
                <a:cs typeface="Arial" panose="020B0604020202020204" pitchFamily="34" charset="0"/>
              </a:rPr>
              <a:t>4</a:t>
            </a:r>
            <a:r>
              <a:rPr lang="lv-LV" altLang="lv-LV" sz="3400" b="1" noProof="1">
                <a:solidFill>
                  <a:srgbClr val="4C8264"/>
                </a:solidFill>
                <a:latin typeface="Arial" panose="020B0604020202020204" pitchFamily="34" charset="0"/>
                <a:cs typeface="Arial" panose="020B0604020202020204" pitchFamily="34" charset="0"/>
              </a:rPr>
              <a:t>. Dažādu institūciju godīguma vērtējums</a:t>
            </a:r>
          </a:p>
        </p:txBody>
      </p:sp>
      <p:sp>
        <p:nvSpPr>
          <p:cNvPr id="33795" name="Text Box 3">
            <a:extLst>
              <a:ext uri="{FF2B5EF4-FFF2-40B4-BE49-F238E27FC236}">
                <a16:creationId xmlns:a16="http://schemas.microsoft.com/office/drawing/2014/main" id="{FE0C7B8E-FC1C-EBEE-86D3-1EEA84669E33}"/>
              </a:ext>
            </a:extLst>
          </p:cNvPr>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Tree>
    <p:extLst>
      <p:ext uri="{BB962C8B-B14F-4D97-AF65-F5344CB8AC3E}">
        <p14:creationId xmlns:p14="http://schemas.microsoft.com/office/powerpoint/2010/main" val="26861974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89408-275B-6200-3F66-856D3A6F704C}"/>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FCF17468-561F-D38E-818C-E14C05BC89E4}"/>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en-GB" altLang="lv-LV" sz="2400" b="1" noProof="1">
                <a:solidFill>
                  <a:srgbClr val="4C8264"/>
                </a:solidFill>
                <a:latin typeface="Arial" panose="020B0604020202020204" pitchFamily="34" charset="0"/>
                <a:cs typeface="Arial" panose="020B0604020202020204" pitchFamily="34" charset="0"/>
              </a:rPr>
              <a:t>4</a:t>
            </a:r>
            <a:r>
              <a:rPr lang="lv-LV" altLang="lv-LV" sz="2400" b="1" noProof="1">
                <a:solidFill>
                  <a:srgbClr val="4C8264"/>
                </a:solidFill>
                <a:latin typeface="Arial" panose="020B0604020202020204" pitchFamily="34" charset="0"/>
                <a:cs typeface="Arial" panose="020B0604020202020204" pitchFamily="34" charset="0"/>
              </a:rPr>
              <a:t>.</a:t>
            </a:r>
            <a:r>
              <a:rPr lang="en-GB" altLang="lv-LV" sz="2400" b="1" noProof="1">
                <a:solidFill>
                  <a:srgbClr val="4C8264"/>
                </a:solidFill>
                <a:latin typeface="Arial" panose="020B0604020202020204" pitchFamily="34" charset="0"/>
                <a:cs typeface="Arial" panose="020B0604020202020204" pitchFamily="34" charset="0"/>
              </a:rPr>
              <a:t>1.</a:t>
            </a:r>
            <a:r>
              <a:rPr lang="lv-LV" altLang="lv-LV" sz="2400" b="1" noProof="1">
                <a:solidFill>
                  <a:srgbClr val="4C8264"/>
                </a:solidFill>
                <a:latin typeface="Arial" panose="020B0604020202020204" pitchFamily="34" charset="0"/>
                <a:cs typeface="Arial" panose="020B0604020202020204" pitchFamily="34" charset="0"/>
              </a:rPr>
              <a:t> Dažādu institūciju godīguma vērtējums</a:t>
            </a:r>
          </a:p>
        </p:txBody>
      </p:sp>
      <p:sp>
        <p:nvSpPr>
          <p:cNvPr id="60420" name="Text Box 9">
            <a:extLst>
              <a:ext uri="{FF2B5EF4-FFF2-40B4-BE49-F238E27FC236}">
                <a16:creationId xmlns:a16="http://schemas.microsoft.com/office/drawing/2014/main" id="{EB7073A4-77D7-7779-3CDD-BE6F7C8979FD}"/>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a:t>
            </a:r>
            <a:r>
              <a:rPr lang="en-GB" sz="1300" i="1" dirty="0">
                <a:latin typeface="Arial" panose="020B0604020202020204" pitchFamily="34" charset="0"/>
                <a:cs typeface="Arial" panose="020B0604020202020204" pitchFamily="34" charset="0"/>
              </a:rPr>
              <a:t>1</a:t>
            </a:r>
            <a:r>
              <a:rPr lang="lv-LV" sz="1300" i="1" dirty="0">
                <a:latin typeface="Arial" panose="020B0604020202020204" pitchFamily="34" charset="0"/>
                <a:cs typeface="Arial" panose="020B0604020202020204" pitchFamily="34" charset="0"/>
              </a:rPr>
              <a:t>. Kā Jūs novērtētu sekojošu institūciju / valsts iestāžu / uzņēmumu godīgumu, runājot par korupciju?</a:t>
            </a:r>
            <a:br>
              <a:rPr lang="en-GB" sz="1300" i="1" dirty="0">
                <a:latin typeface="Arial" panose="020B0604020202020204" pitchFamily="34" charset="0"/>
                <a:cs typeface="Arial" panose="020B0604020202020204" pitchFamily="34" charset="0"/>
              </a:rPr>
            </a:br>
            <a:r>
              <a:rPr lang="lv-LV" sz="1300" i="1" dirty="0">
                <a:latin typeface="Arial" panose="020B0604020202020204" pitchFamily="34" charset="0"/>
                <a:cs typeface="Arial" panose="020B0604020202020204" pitchFamily="34" charset="0"/>
              </a:rPr>
              <a:t>Lūdzu, sniedziet vērtējumu skalā no 1 (negodīgi) līdz 5 (ļoti godīgi).</a:t>
            </a:r>
            <a:endParaRPr lang="lv-LV" sz="1300" i="1" noProof="1">
              <a:latin typeface="Arial" panose="020B0604020202020204" pitchFamily="34" charset="0"/>
              <a:cs typeface="Arial" panose="020B0604020202020204" pitchFamily="34" charset="0"/>
            </a:endParaRPr>
          </a:p>
        </p:txBody>
      </p:sp>
      <p:sp>
        <p:nvSpPr>
          <p:cNvPr id="2" name="Text Box 10">
            <a:extLst>
              <a:ext uri="{FF2B5EF4-FFF2-40B4-BE49-F238E27FC236}">
                <a16:creationId xmlns:a16="http://schemas.microsoft.com/office/drawing/2014/main" id="{68308FE4-E342-DCAD-A3BB-00E4CEE6F898}"/>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2025. gada rezultāti</a:t>
            </a:r>
            <a:br>
              <a:rPr lang="en-GB" altLang="lv-LV" sz="1400" b="1" noProof="1">
                <a:solidFill>
                  <a:srgbClr val="4C8264"/>
                </a:solidFill>
                <a:latin typeface="Arial" panose="020B0604020202020204" pitchFamily="34" charset="0"/>
                <a:cs typeface="Arial" panose="020B0604020202020204" pitchFamily="34" charset="0"/>
              </a:rPr>
            </a:br>
            <a:r>
              <a:rPr lang="en-GB" altLang="lv-LV" sz="1400" b="1" noProof="1">
                <a:solidFill>
                  <a:srgbClr val="4C8264"/>
                </a:solidFill>
                <a:latin typeface="Arial" panose="020B0604020202020204" pitchFamily="34" charset="0"/>
                <a:cs typeface="Arial" panose="020B0604020202020204" pitchFamily="34" charset="0"/>
              </a:rPr>
              <a:t>1. daļa</a:t>
            </a:r>
            <a:endParaRPr lang="lv-LV" altLang="lv-LV" sz="1400" b="1" noProof="1">
              <a:solidFill>
                <a:srgbClr val="4C826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C8600A4-9265-37CD-8461-B21B159B5BBB}"/>
              </a:ext>
            </a:extLst>
          </p:cNvPr>
          <p:cNvSpPr txBox="1"/>
          <p:nvPr/>
        </p:nvSpPr>
        <p:spPr>
          <a:xfrm>
            <a:off x="1862050" y="6034698"/>
            <a:ext cx="8487295" cy="823302"/>
          </a:xfrm>
          <a:prstGeom prst="rect">
            <a:avLst/>
          </a:prstGeom>
          <a:solidFill>
            <a:schemeClr val="bg1"/>
          </a:solidFill>
        </p:spPr>
        <p:txBody>
          <a:bodyPr wrap="square" rtlCol="0">
            <a:spAutoFit/>
          </a:bodyPr>
          <a:lstStyle/>
          <a:p>
            <a:pPr algn="ctr"/>
            <a:r>
              <a:rPr lang="lv-LV" sz="950" i="1" noProof="1">
                <a:latin typeface="Arial" panose="020B0604020202020204" pitchFamily="34" charset="0"/>
                <a:cs typeface="Arial" panose="020B0604020202020204" pitchFamily="34" charset="0"/>
              </a:rPr>
              <a:t>Bāze: visi respondenti, n=419</a:t>
            </a:r>
            <a:br>
              <a:rPr lang="en-GB" sz="950" i="1" noProof="1">
                <a:latin typeface="Arial" panose="020B0604020202020204" pitchFamily="34" charset="0"/>
                <a:cs typeface="Arial" panose="020B0604020202020204" pitchFamily="34" charset="0"/>
              </a:rPr>
            </a:br>
            <a:r>
              <a:rPr lang="en-GB" sz="950" i="1" noProof="1">
                <a:latin typeface="Arial" panose="020B0604020202020204" pitchFamily="34" charset="0"/>
                <a:cs typeface="Arial" panose="020B0604020202020204" pitchFamily="34" charset="0"/>
              </a:rPr>
              <a:t>Dati ranžēti pēc indeksa dilstošā secībā</a:t>
            </a:r>
            <a:endParaRPr lang="lv-LV" sz="950" i="1" noProof="1">
              <a:latin typeface="Arial" panose="020B0604020202020204" pitchFamily="34" charset="0"/>
              <a:cs typeface="Arial" panose="020B0604020202020204" pitchFamily="34" charset="0"/>
            </a:endParaRPr>
          </a:p>
          <a:p>
            <a:pPr algn="ctr"/>
            <a:r>
              <a:rPr lang="lv-LV" sz="950" i="1" noProof="1">
                <a:latin typeface="Arial" panose="020B0604020202020204" pitchFamily="34" charset="0"/>
                <a:cs typeface="Arial" panose="020B0604020202020204" pitchFamily="34" charset="0"/>
              </a:rPr>
              <a:t>*Šeit un turpmāk</a:t>
            </a:r>
            <a:r>
              <a:rPr lang="en-GB" sz="950" i="1" noProof="1">
                <a:latin typeface="Arial" panose="020B0604020202020204" pitchFamily="34" charset="0"/>
                <a:cs typeface="Arial" panose="020B0604020202020204" pitchFamily="34" charset="0"/>
              </a:rPr>
              <a:t> </a:t>
            </a:r>
            <a:r>
              <a:rPr lang="lv-LV" sz="950" i="1" noProof="1">
                <a:latin typeface="Arial" panose="020B0604020202020204" pitchFamily="34" charset="0"/>
                <a:cs typeface="Arial" panose="020B0604020202020204" pitchFamily="34" charset="0"/>
              </a:rPr>
              <a:t>indekss aprēķināts, no pozitīvo vērtējumu īpatsvara atņemot negatīvo vērtējumu īpatsvaru, turklāt vērtējumu "5" (ļoti godīgi) un "1" (negodīgi) īpatsvars reizināts ar 1, bet vērtējumu "4"  un "2" – ar 0,5. Indeksa vērtības var būt robežās no -100 (gadījumā, ja visi respondenti snieguši negatīvu vērtējumu) līdz 100 (gadījumā, ja visi respondenti snieguši pozitīvu vērtējumu).</a:t>
            </a:r>
            <a:r>
              <a:rPr lang="en-GB" sz="950" i="1" noProof="1">
                <a:latin typeface="Arial" panose="020B0604020202020204" pitchFamily="34" charset="0"/>
                <a:cs typeface="Arial" panose="020B0604020202020204" pitchFamily="34" charset="0"/>
              </a:rPr>
              <a:t> </a:t>
            </a:r>
            <a:r>
              <a:rPr lang="lv-LV" sz="950" i="1" noProof="1">
                <a:latin typeface="Arial" panose="020B0604020202020204" pitchFamily="34" charset="0"/>
                <a:cs typeface="Arial" panose="020B0604020202020204" pitchFamily="34" charset="0"/>
              </a:rPr>
              <a:t>Vērtējums "3", aprēķinot indeksu, netiek ņemts vērā.</a:t>
            </a:r>
          </a:p>
        </p:txBody>
      </p:sp>
      <p:graphicFrame>
        <p:nvGraphicFramePr>
          <p:cNvPr id="3" name="Chart 2">
            <a:extLst>
              <a:ext uri="{FF2B5EF4-FFF2-40B4-BE49-F238E27FC236}">
                <a16:creationId xmlns:a16="http://schemas.microsoft.com/office/drawing/2014/main" id="{E0E2BAD9-1272-40E5-AFBD-BBE54E5CD47A}"/>
              </a:ext>
            </a:extLst>
          </p:cNvPr>
          <p:cNvGraphicFramePr>
            <a:graphicFrameLocks/>
          </p:cNvGraphicFramePr>
          <p:nvPr/>
        </p:nvGraphicFramePr>
        <p:xfrm>
          <a:off x="10282555" y="953770"/>
          <a:ext cx="1828800" cy="5121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A42D5CF-C6CF-482F-ADA9-29562F2A25D7}"/>
              </a:ext>
            </a:extLst>
          </p:cNvPr>
          <p:cNvGraphicFramePr>
            <a:graphicFrameLocks/>
          </p:cNvGraphicFramePr>
          <p:nvPr/>
        </p:nvGraphicFramePr>
        <p:xfrm>
          <a:off x="7323455" y="953770"/>
          <a:ext cx="3409950" cy="50729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84286242-4B20-430B-8F0F-DC0AA123FAD6}"/>
              </a:ext>
            </a:extLst>
          </p:cNvPr>
          <p:cNvGraphicFramePr>
            <a:graphicFrameLocks/>
          </p:cNvGraphicFramePr>
          <p:nvPr/>
        </p:nvGraphicFramePr>
        <p:xfrm>
          <a:off x="0" y="1137920"/>
          <a:ext cx="7105650" cy="4932934"/>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107">
            <a:extLst>
              <a:ext uri="{FF2B5EF4-FFF2-40B4-BE49-F238E27FC236}">
                <a16:creationId xmlns:a16="http://schemas.microsoft.com/office/drawing/2014/main" id="{3BB5C0B2-C74F-0BA2-F316-98B4C1B3B883}"/>
              </a:ext>
            </a:extLst>
          </p:cNvPr>
          <p:cNvSpPr txBox="1"/>
          <p:nvPr/>
        </p:nvSpPr>
        <p:spPr>
          <a:xfrm>
            <a:off x="498198" y="4960620"/>
            <a:ext cx="3257623" cy="400110"/>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lv-LV" sz="1000" b="0" i="0" u="none" strike="noStrike" kern="120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Biedrības un nodibinājumi</a:t>
            </a:r>
            <a:r>
              <a:rPr kumimoji="0" lang="en-GB" sz="1000" b="0" i="0" u="none" strike="noStrike" kern="120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lv-LV" sz="1000" b="0" i="0" u="none" strike="noStrike" kern="120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(nevalstiskās</a:t>
            </a:r>
            <a:r>
              <a:rPr kumimoji="0" lang="en-GB" sz="1000" b="0" i="0" u="none" strike="noStrike" kern="120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lv-LV" sz="1000" b="0" i="0" u="none" strike="noStrike" kern="120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(sabiedriskās)</a:t>
            </a:r>
            <a:br>
              <a:rPr lang="en-GB" sz="1000" noProof="1">
                <a:solidFill>
                  <a:sysClr val="windowText" lastClr="000000"/>
                </a:solidFill>
                <a:latin typeface="Arial" panose="020B0604020202020204" pitchFamily="34" charset="0"/>
                <a:cs typeface="Arial" panose="020B0604020202020204" pitchFamily="34" charset="0"/>
              </a:rPr>
            </a:br>
            <a:r>
              <a:rPr kumimoji="0" lang="lv-LV" sz="1000" b="0" i="0" u="none" strike="noStrike" kern="1200" cap="none" spc="0" normalizeH="0" baseline="0" noProof="1">
                <a:ln>
                  <a:noFill/>
                </a:ln>
                <a:solidFill>
                  <a:sysClr val="windowText" lastClr="000000"/>
                </a:solidFill>
                <a:effectLst/>
                <a:uLnTx/>
                <a:uFillTx/>
                <a:latin typeface="Arial" panose="020B0604020202020204" pitchFamily="34" charset="0"/>
                <a:ea typeface="+mn-ea"/>
                <a:cs typeface="Arial" panose="020B0604020202020204" pitchFamily="34" charset="0"/>
              </a:rPr>
              <a:t>organizācijas)</a:t>
            </a:r>
          </a:p>
        </p:txBody>
      </p:sp>
      <p:sp>
        <p:nvSpPr>
          <p:cNvPr id="10" name="TextBox 1">
            <a:extLst>
              <a:ext uri="{FF2B5EF4-FFF2-40B4-BE49-F238E27FC236}">
                <a16:creationId xmlns:a16="http://schemas.microsoft.com/office/drawing/2014/main" id="{768C2364-B75C-AC9B-B224-1ABC9FBD9A48}"/>
              </a:ext>
            </a:extLst>
          </p:cNvPr>
          <p:cNvSpPr txBox="1"/>
          <p:nvPr/>
        </p:nvSpPr>
        <p:spPr>
          <a:xfrm>
            <a:off x="1494155" y="5704714"/>
            <a:ext cx="2254250" cy="38633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dirty="0">
                <a:effectLst/>
                <a:latin typeface="Arial" panose="020B0604020202020204" pitchFamily="34" charset="0"/>
                <a:ea typeface="+mn-ea"/>
                <a:cs typeface="Arial" panose="020B0604020202020204" pitchFamily="34" charset="0"/>
              </a:rPr>
              <a:t>Eiropas Savienības struktūrfondus</a:t>
            </a:r>
            <a:r>
              <a:rPr lang="en-GB" sz="1000" baseline="0" dirty="0">
                <a:effectLst/>
                <a:latin typeface="Arial" panose="020B0604020202020204" pitchFamily="34" charset="0"/>
                <a:ea typeface="+mn-ea"/>
                <a:cs typeface="Arial" panose="020B0604020202020204" pitchFamily="34" charset="0"/>
              </a:rPr>
              <a:t> </a:t>
            </a:r>
            <a:r>
              <a:rPr lang="lv-LV" sz="1000" dirty="0">
                <a:effectLst/>
                <a:latin typeface="Arial" panose="020B0604020202020204" pitchFamily="34" charset="0"/>
                <a:ea typeface="+mn-ea"/>
                <a:cs typeface="Arial" panose="020B0604020202020204" pitchFamily="34" charset="0"/>
              </a:rPr>
              <a:t>administrējošās</a:t>
            </a:r>
            <a:br>
              <a:rPr lang="en-GB" sz="1000" dirty="0">
                <a:effectLst/>
                <a:latin typeface="Arial" panose="020B0604020202020204" pitchFamily="34" charset="0"/>
                <a:ea typeface="+mn-ea"/>
                <a:cs typeface="Arial" panose="020B0604020202020204" pitchFamily="34" charset="0"/>
              </a:rPr>
            </a:br>
            <a:r>
              <a:rPr lang="lv-LV" sz="1000" dirty="0">
                <a:effectLst/>
                <a:latin typeface="Arial" panose="020B0604020202020204" pitchFamily="34" charset="0"/>
                <a:ea typeface="+mn-ea"/>
                <a:cs typeface="Arial" panose="020B0604020202020204" pitchFamily="34" charset="0"/>
              </a:rPr>
              <a:t>institūcijas Latvijā</a:t>
            </a:r>
            <a:endParaRPr lang="en-GB" sz="100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4334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E46D5-9ACB-5E03-4997-DE3910465084}"/>
            </a:ext>
          </a:extLst>
        </p:cNvPr>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A984A8B4-AB83-46D3-9568-E72B3171BFC3}"/>
              </a:ext>
            </a:extLst>
          </p:cNvPr>
          <p:cNvGraphicFramePr>
            <a:graphicFrameLocks/>
          </p:cNvGraphicFramePr>
          <p:nvPr/>
        </p:nvGraphicFramePr>
        <p:xfrm>
          <a:off x="10292080" y="1075055"/>
          <a:ext cx="1828800" cy="4946650"/>
        </p:xfrm>
        <a:graphic>
          <a:graphicData uri="http://schemas.openxmlformats.org/drawingml/2006/chart">
            <c:chart xmlns:c="http://schemas.openxmlformats.org/drawingml/2006/chart" xmlns:r="http://schemas.openxmlformats.org/officeDocument/2006/relationships" r:id="rId3"/>
          </a:graphicData>
        </a:graphic>
      </p:graphicFrame>
      <p:sp>
        <p:nvSpPr>
          <p:cNvPr id="60419" name="Rectangle 2">
            <a:extLst>
              <a:ext uri="{FF2B5EF4-FFF2-40B4-BE49-F238E27FC236}">
                <a16:creationId xmlns:a16="http://schemas.microsoft.com/office/drawing/2014/main" id="{036450E6-511B-CBDF-D539-0BF5358DC596}"/>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en-GB" altLang="lv-LV" sz="2400" b="1" noProof="1">
                <a:solidFill>
                  <a:srgbClr val="4C8264"/>
                </a:solidFill>
                <a:latin typeface="Arial" panose="020B0604020202020204" pitchFamily="34" charset="0"/>
                <a:cs typeface="Arial" panose="020B0604020202020204" pitchFamily="34" charset="0"/>
              </a:rPr>
              <a:t>4</a:t>
            </a:r>
            <a:r>
              <a:rPr lang="lv-LV" altLang="lv-LV" sz="2400" b="1" noProof="1">
                <a:solidFill>
                  <a:srgbClr val="4C8264"/>
                </a:solidFill>
                <a:latin typeface="Arial" panose="020B0604020202020204" pitchFamily="34" charset="0"/>
                <a:cs typeface="Arial" panose="020B0604020202020204" pitchFamily="34" charset="0"/>
              </a:rPr>
              <a:t>.</a:t>
            </a:r>
            <a:r>
              <a:rPr lang="en-GB" altLang="lv-LV" sz="2400" b="1" noProof="1">
                <a:solidFill>
                  <a:srgbClr val="4C8264"/>
                </a:solidFill>
                <a:latin typeface="Arial" panose="020B0604020202020204" pitchFamily="34" charset="0"/>
                <a:cs typeface="Arial" panose="020B0604020202020204" pitchFamily="34" charset="0"/>
              </a:rPr>
              <a:t>1.</a:t>
            </a:r>
            <a:r>
              <a:rPr lang="lv-LV" altLang="lv-LV" sz="2400" b="1" noProof="1">
                <a:solidFill>
                  <a:srgbClr val="4C8264"/>
                </a:solidFill>
                <a:latin typeface="Arial" panose="020B0604020202020204" pitchFamily="34" charset="0"/>
                <a:cs typeface="Arial" panose="020B0604020202020204" pitchFamily="34" charset="0"/>
              </a:rPr>
              <a:t> Dažādu institūciju godīguma vērtējums</a:t>
            </a:r>
          </a:p>
        </p:txBody>
      </p:sp>
      <p:sp>
        <p:nvSpPr>
          <p:cNvPr id="60420" name="Text Box 9">
            <a:extLst>
              <a:ext uri="{FF2B5EF4-FFF2-40B4-BE49-F238E27FC236}">
                <a16:creationId xmlns:a16="http://schemas.microsoft.com/office/drawing/2014/main" id="{0A4B3192-F933-4ED0-938B-7A3134B01514}"/>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a:t>
            </a:r>
            <a:r>
              <a:rPr lang="en-GB" sz="1300" i="1" dirty="0">
                <a:latin typeface="Arial" panose="020B0604020202020204" pitchFamily="34" charset="0"/>
                <a:cs typeface="Arial" panose="020B0604020202020204" pitchFamily="34" charset="0"/>
              </a:rPr>
              <a:t>1</a:t>
            </a:r>
            <a:r>
              <a:rPr lang="lv-LV" sz="1300" i="1" dirty="0">
                <a:latin typeface="Arial" panose="020B0604020202020204" pitchFamily="34" charset="0"/>
                <a:cs typeface="Arial" panose="020B0604020202020204" pitchFamily="34" charset="0"/>
              </a:rPr>
              <a:t>. Kā Jūs novērtētu sekojošu institūciju / valsts iestāžu / uzņēmumu godīgumu, runājot par korupciju?</a:t>
            </a:r>
            <a:br>
              <a:rPr lang="en-GB" sz="1300" i="1" dirty="0">
                <a:latin typeface="Arial" panose="020B0604020202020204" pitchFamily="34" charset="0"/>
                <a:cs typeface="Arial" panose="020B0604020202020204" pitchFamily="34" charset="0"/>
              </a:rPr>
            </a:br>
            <a:r>
              <a:rPr lang="lv-LV" sz="1300" i="1" dirty="0">
                <a:latin typeface="Arial" panose="020B0604020202020204" pitchFamily="34" charset="0"/>
                <a:cs typeface="Arial" panose="020B0604020202020204" pitchFamily="34" charset="0"/>
              </a:rPr>
              <a:t>Lūdzu, sniedziet vērtējumu skalā no 1 (negodīgi) līdz 5 (ļoti godīgi).</a:t>
            </a:r>
            <a:endParaRPr lang="lv-LV" sz="1300" i="1" noProof="1">
              <a:latin typeface="Arial" panose="020B0604020202020204" pitchFamily="34" charset="0"/>
              <a:cs typeface="Arial" panose="020B0604020202020204" pitchFamily="34" charset="0"/>
            </a:endParaRPr>
          </a:p>
        </p:txBody>
      </p:sp>
      <p:sp>
        <p:nvSpPr>
          <p:cNvPr id="2" name="Text Box 10">
            <a:extLst>
              <a:ext uri="{FF2B5EF4-FFF2-40B4-BE49-F238E27FC236}">
                <a16:creationId xmlns:a16="http://schemas.microsoft.com/office/drawing/2014/main" id="{3D578007-0B8A-5D88-1B8C-8595E6911EF5}"/>
              </a:ext>
            </a:extLst>
          </p:cNvPr>
          <p:cNvSpPr txBox="1">
            <a:spLocks noChangeArrowheads="1"/>
          </p:cNvSpPr>
          <p:nvPr/>
        </p:nvSpPr>
        <p:spPr bwMode="auto">
          <a:xfrm>
            <a:off x="10056440" y="164611"/>
            <a:ext cx="2052024" cy="523220"/>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2025. gada rezultāti</a:t>
            </a:r>
            <a:br>
              <a:rPr lang="en-GB" altLang="lv-LV" sz="1400" b="1" noProof="1">
                <a:solidFill>
                  <a:srgbClr val="4C8264"/>
                </a:solidFill>
                <a:latin typeface="Arial" panose="020B0604020202020204" pitchFamily="34" charset="0"/>
                <a:cs typeface="Arial" panose="020B0604020202020204" pitchFamily="34" charset="0"/>
              </a:rPr>
            </a:br>
            <a:r>
              <a:rPr lang="en-GB" altLang="lv-LV" sz="1400" b="1" noProof="1">
                <a:solidFill>
                  <a:srgbClr val="4C8264"/>
                </a:solidFill>
                <a:latin typeface="Arial" panose="020B0604020202020204" pitchFamily="34" charset="0"/>
                <a:cs typeface="Arial" panose="020B0604020202020204" pitchFamily="34" charset="0"/>
              </a:rPr>
              <a:t>2. daļa</a:t>
            </a:r>
            <a:endParaRPr lang="lv-LV" altLang="lv-LV" sz="1400" b="1" noProof="1">
              <a:solidFill>
                <a:srgbClr val="4C826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192C3F-7F16-2924-9011-11321D2979D0}"/>
              </a:ext>
            </a:extLst>
          </p:cNvPr>
          <p:cNvSpPr txBox="1"/>
          <p:nvPr/>
        </p:nvSpPr>
        <p:spPr>
          <a:xfrm>
            <a:off x="129209" y="6120827"/>
            <a:ext cx="12062791" cy="384721"/>
          </a:xfrm>
          <a:prstGeom prst="rect">
            <a:avLst/>
          </a:prstGeom>
          <a:solidFill>
            <a:schemeClr val="bg1"/>
          </a:solidFill>
        </p:spPr>
        <p:txBody>
          <a:bodyPr wrap="square" rtlCol="0">
            <a:spAutoFit/>
          </a:bodyPr>
          <a:lstStyle/>
          <a:p>
            <a:pPr algn="ctr"/>
            <a:r>
              <a:rPr lang="lv-LV" sz="950" i="1" noProof="1">
                <a:latin typeface="Arial" panose="020B0604020202020204" pitchFamily="34" charset="0"/>
                <a:cs typeface="Arial" panose="020B0604020202020204" pitchFamily="34" charset="0"/>
              </a:rPr>
              <a:t>Bāze: visi respondenti, n=419</a:t>
            </a:r>
            <a:br>
              <a:rPr lang="en-GB" sz="950" i="1" noProof="1">
                <a:latin typeface="Arial" panose="020B0604020202020204" pitchFamily="34" charset="0"/>
                <a:cs typeface="Arial" panose="020B0604020202020204" pitchFamily="34" charset="0"/>
              </a:rPr>
            </a:br>
            <a:r>
              <a:rPr lang="en-GB" sz="950" i="1" noProof="1">
                <a:latin typeface="Arial" panose="020B0604020202020204" pitchFamily="34" charset="0"/>
                <a:cs typeface="Arial" panose="020B0604020202020204" pitchFamily="34" charset="0"/>
              </a:rPr>
              <a:t>Dati ranžēti pēc indeksa dilstošā secībā</a:t>
            </a:r>
            <a:endParaRPr lang="lv-LV" sz="950" i="1" noProof="1">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A3DCF59E-0FC7-4719-8AFE-CF9DABAEF2FF}"/>
              </a:ext>
            </a:extLst>
          </p:cNvPr>
          <p:cNvGraphicFramePr>
            <a:graphicFrameLocks/>
          </p:cNvGraphicFramePr>
          <p:nvPr/>
        </p:nvGraphicFramePr>
        <p:xfrm>
          <a:off x="0" y="1240155"/>
          <a:ext cx="7105650" cy="4806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8406D3F4-9559-455A-A9D8-901E39112257}"/>
              </a:ext>
            </a:extLst>
          </p:cNvPr>
          <p:cNvGraphicFramePr>
            <a:graphicFrameLocks/>
          </p:cNvGraphicFramePr>
          <p:nvPr/>
        </p:nvGraphicFramePr>
        <p:xfrm>
          <a:off x="7252970" y="1075055"/>
          <a:ext cx="3409950" cy="4927600"/>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9EA82AB2-946D-E5BF-5369-8C0FA9167EC6}"/>
              </a:ext>
            </a:extLst>
          </p:cNvPr>
          <p:cNvSpPr/>
          <p:nvPr/>
        </p:nvSpPr>
        <p:spPr>
          <a:xfrm>
            <a:off x="538480" y="2987041"/>
            <a:ext cx="11279505" cy="203199"/>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kern="1200"/>
          </a:p>
        </p:txBody>
      </p:sp>
    </p:spTree>
    <p:extLst>
      <p:ext uri="{BB962C8B-B14F-4D97-AF65-F5344CB8AC3E}">
        <p14:creationId xmlns:p14="http://schemas.microsoft.com/office/powerpoint/2010/main" val="348098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B520-32C2-3A6A-8595-D5892CD1349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E72F2E-3A8A-F9B8-CE1F-F56407209C0B}"/>
              </a:ext>
            </a:extLst>
          </p:cNvPr>
          <p:cNvSpPr txBox="1">
            <a:spLocks noRot="1" noChangeArrowheads="1"/>
          </p:cNvSpPr>
          <p:nvPr/>
        </p:nvSpPr>
        <p:spPr bwMode="auto">
          <a:xfrm>
            <a:off x="1847528" y="180000"/>
            <a:ext cx="7921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endParaRPr lang="lv-LV" altLang="lv-LV" sz="2400" b="1" noProof="1">
              <a:solidFill>
                <a:srgbClr val="4C8264"/>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82936F-1B06-7520-8B35-7852972DB283}"/>
              </a:ext>
            </a:extLst>
          </p:cNvPr>
          <p:cNvSpPr txBox="1"/>
          <p:nvPr/>
        </p:nvSpPr>
        <p:spPr>
          <a:xfrm>
            <a:off x="696000" y="828598"/>
            <a:ext cx="5400000" cy="6001643"/>
          </a:xfrm>
          <a:prstGeom prst="rect">
            <a:avLst/>
          </a:prstGeom>
          <a:noFill/>
        </p:spPr>
        <p:txBody>
          <a:bodyPr wrap="square" rtlCol="0">
            <a:spAutoFit/>
          </a:bodyPr>
          <a:lstStyle/>
          <a:p>
            <a:pPr algn="just"/>
            <a:r>
              <a:rPr lang="lv-LV" b="1" noProof="1">
                <a:solidFill>
                  <a:srgbClr val="4C8264"/>
                </a:solidFill>
                <a:latin typeface="Arial" panose="020B0604020202020204" pitchFamily="34" charset="0"/>
                <a:cs typeface="Arial" panose="020B0604020202020204" pitchFamily="34" charset="0"/>
              </a:rPr>
              <a:t>4. Priekšstati par korupcijas līmeņa attīstību valsts pārvaldē pēdējo 4 gadu laikā. </a:t>
            </a:r>
          </a:p>
          <a:p>
            <a:pPr algn="just"/>
            <a:endParaRPr lang="lv-LV" noProof="1">
              <a:latin typeface="Arial" panose="020B0604020202020204" pitchFamily="34" charset="0"/>
              <a:cs typeface="Arial" panose="020B0604020202020204" pitchFamily="34" charset="0"/>
            </a:endParaRPr>
          </a:p>
          <a:p>
            <a:pPr algn="just"/>
            <a:r>
              <a:rPr lang="lv-LV" noProof="1">
                <a:latin typeface="Arial" panose="020B0604020202020204" pitchFamily="34" charset="0"/>
                <a:cs typeface="Arial" panose="020B0604020202020204" pitchFamily="34" charset="0"/>
              </a:rPr>
              <a:t>2025. gada aptaujas dati liecina, ka, pēc iedzīvotāju domām, problēmas kas saistītas ar augsta līmeņa valsts amatpersonu kukuļošanu pēdējo 4 gadu laikā, ir kopumā palielinājušās – šādi ir norādījuši 42% iedzīvotāju (13% - nedaudz palielinājušās, 29% - lielā mērā palielinājušās).  </a:t>
            </a:r>
          </a:p>
          <a:p>
            <a:pPr algn="just"/>
            <a:r>
              <a:rPr lang="lv-LV" noProof="1">
                <a:latin typeface="Arial" panose="020B0604020202020204" pitchFamily="34" charset="0"/>
                <a:cs typeface="Arial" panose="020B0604020202020204" pitchFamily="34" charset="0"/>
              </a:rPr>
              <a:t>9% iedzīvotāju uzskata, ka problēmas, kas saistītas ar augsta līmeņa valsts amatpersonu kukuļošanu pēdējo 4 gadu laikā ir kopumā samazinājušās (7% - nedaudz samazinājušās, 2% - lielā mērā samazinājušās). 24% uzskata, ka tās palikušas nemainīgas. </a:t>
            </a:r>
          </a:p>
          <a:p>
            <a:pPr algn="just"/>
            <a:r>
              <a:rPr lang="lv-LV" noProof="1">
                <a:latin typeface="Arial" panose="020B0604020202020204" pitchFamily="34" charset="0"/>
                <a:cs typeface="Arial" panose="020B0604020202020204" pitchFamily="34" charset="0"/>
              </a:rPr>
              <a:t>Salīdzinot ar iepriekšējo aptauju rezultātiem, šogad respondentu īpatsvars, kuri uzsakta, ka problēmas, kas saistītas ar augsta līmeņa valsts amatpersonu kukuļošanu pēdējo 4 gadu laikā kopumā ir palielinājušās, ir pieaudzis par 16 procentpunktiem, salīdzinot ar 2024. gadu. </a:t>
            </a:r>
          </a:p>
          <a:p>
            <a:pPr algn="just"/>
            <a:r>
              <a:rPr lang="lv-LV" noProof="1">
                <a:latin typeface="Arial" panose="020B0604020202020204" pitchFamily="34" charset="0"/>
                <a:cs typeface="Arial" panose="020B0604020202020204" pitchFamily="34" charset="0"/>
              </a:rPr>
              <a:t>Lielāks responendetu īpatsvars, kuri uzsakta, ka problēmas ir kopumā palielinājušās, sastopams šādās sociāldemogrāfiskajās apakšgrupās: vecuma grupā no 45 līdz 64 gadiem, respondentiem, kuriem sarunvaloda ģimenē ir krievu, un respondentiem ar zemiem ienākumiem.</a:t>
            </a:r>
          </a:p>
          <a:p>
            <a:pPr algn="just"/>
            <a:r>
              <a:rPr lang="lv-LV" noProof="1">
                <a:latin typeface="Arial" panose="020B0604020202020204" pitchFamily="34" charset="0"/>
                <a:cs typeface="Arial" panose="020B0604020202020204" pitchFamily="34" charset="0"/>
              </a:rPr>
              <a:t>Vērtējot problēmas, kas saistās ar zemāka līmeņa valsts amatpersonu kukuļošanu, 31% iedzīvotāju uzskata, ka tās ir kopumā palielinājušās (13% - nedaudz palielinājušās, 18% - lielā mērā palielinājušās), savukārt 11% iedzīvotāju uzskata, ka tās ir kopumā samazinājušās (8% - nedaudz samazinājušās, 3% - lielā mērā samazinājušās). 28% uzskata, ka tās ir palikušas nemainīgas, un 30% nav varējuši atbildēt uz šo jautājumu (snieguši atbildi «grūti pateikt»). </a:t>
            </a:r>
          </a:p>
          <a:p>
            <a:pPr algn="just"/>
            <a:r>
              <a:rPr lang="lv-LV" noProof="1">
                <a:latin typeface="Arial" panose="020B0604020202020204" pitchFamily="34" charset="0"/>
                <a:cs typeface="Arial" panose="020B0604020202020204" pitchFamily="34" charset="0"/>
              </a:rPr>
              <a:t>Arī saistībā ar zemāka līmeņa valsts amatpersonu kukuļošanu, salīdzinot ar 2024. gada aptaujas rezultātiem, par 11 procentpunktiem pieaudzis to respondentu īpatsvars, kuri uzskata, ka problēmas ir palielinājušās, kā arī lielāks šādu respondentu īpatsvars novērojams starp iedzīvotājiem ar zemiem un vidēji zemiem ienākumiem. </a:t>
            </a:r>
          </a:p>
        </p:txBody>
      </p:sp>
      <p:sp>
        <p:nvSpPr>
          <p:cNvPr id="5" name="TextBox 4">
            <a:extLst>
              <a:ext uri="{FF2B5EF4-FFF2-40B4-BE49-F238E27FC236}">
                <a16:creationId xmlns:a16="http://schemas.microsoft.com/office/drawing/2014/main" id="{2724477F-9CEC-AD9B-78E2-3DC2C92C9552}"/>
              </a:ext>
            </a:extLst>
          </p:cNvPr>
          <p:cNvSpPr txBox="1"/>
          <p:nvPr/>
        </p:nvSpPr>
        <p:spPr>
          <a:xfrm>
            <a:off x="6218496" y="824684"/>
            <a:ext cx="5400000" cy="5262979"/>
          </a:xfrm>
          <a:prstGeom prst="rect">
            <a:avLst/>
          </a:prstGeom>
          <a:noFill/>
        </p:spPr>
        <p:txBody>
          <a:bodyPr wrap="square" rtlCol="0">
            <a:spAutoFit/>
          </a:bodyPr>
          <a:lstStyle/>
          <a:p>
            <a:pPr algn="just"/>
            <a:r>
              <a:rPr lang="lv-LV" b="1" noProof="1">
                <a:solidFill>
                  <a:srgbClr val="4C8264"/>
                </a:solidFill>
                <a:latin typeface="Arial" panose="020B0604020202020204" pitchFamily="34" charset="0"/>
                <a:cs typeface="Arial" panose="020B0604020202020204" pitchFamily="34" charset="0"/>
              </a:rPr>
              <a:t>5. Dažādu institūciju godīguma vērtējums</a:t>
            </a:r>
          </a:p>
          <a:p>
            <a:pPr algn="just"/>
            <a:endParaRPr lang="lv-LV" noProof="1">
              <a:latin typeface="Arial" panose="020B0604020202020204" pitchFamily="34" charset="0"/>
              <a:cs typeface="Arial" panose="020B0604020202020204" pitchFamily="34" charset="0"/>
            </a:endParaRPr>
          </a:p>
          <a:p>
            <a:pPr algn="just"/>
            <a:r>
              <a:rPr lang="lv-LV" noProof="1">
                <a:latin typeface="Arial" panose="020B0604020202020204" pitchFamily="34" charset="0"/>
                <a:cs typeface="Arial" panose="020B0604020202020204" pitchFamily="34" charset="0"/>
              </a:rPr>
              <a:t>Vērtējot dažādu institūciju / valsts iestāžu / uzņēmumu godīgumu korupcijas kontekstā, Latvijas iedzīvotāji par visgodīgāko uzskata Valsts ugunsdzēsības un glābšanas dienestu (VUGD) (godīguma indekss 47), Valsts sociālās apdrošināšanas aģentūru (VSAA) (24), Pilsonības un migrācijas lietu pārvaldi (PMLP) (17) un valsts un pašvaldības izglītības iestādes (17). </a:t>
            </a:r>
          </a:p>
          <a:p>
            <a:pPr algn="just"/>
            <a:r>
              <a:rPr lang="lv-LV" noProof="1">
                <a:latin typeface="Arial" panose="020B0604020202020204" pitchFamily="34" charset="0"/>
                <a:cs typeface="Arial" panose="020B0604020202020204" pitchFamily="34" charset="0"/>
              </a:rPr>
              <a:t>Šo iestāžu godīgums novērtēts zemāk, tomēr saglabājot pozitīvu godīguma indeksu: valsts un pašvaldības slimnīcas un poliklīnikas, Valsts Zemes dienests (VZD), Valsts Robežsardze, Ceļu policija, Pašvaldības policija, Baznīca, Valsts Kontrole, VID un biedrības un nodibinājumi. Pārējo nosaukto iestāžu godīguma indekss ir negatīvs, jeb iedzīvotāji tās vērtē kā kopumā negodīgas. </a:t>
            </a:r>
          </a:p>
          <a:p>
            <a:pPr algn="just"/>
            <a:r>
              <a:rPr lang="lv-LV" noProof="1">
                <a:latin typeface="Arial" panose="020B0604020202020204" pitchFamily="34" charset="0"/>
                <a:cs typeface="Arial" panose="020B0604020202020204" pitchFamily="34" charset="0"/>
              </a:rPr>
              <a:t>KNAB godīguma indekss ir -1, attiecīgi, 12% iedzīvotāju to vērtē kā ļoti negodīgu, 10% - diezgan negodīgu, 20% - ne godīgu, ne negodīgu, 18% - diezgan godīgu, 8% - ļoti godīgu. Gandrīz trešdaļa iedzīvotāju (31%) KNAB nav varējuši sniegt konkrētu godīguma vērtējumu, norādot atbildi «grūti pateikt».</a:t>
            </a:r>
          </a:p>
          <a:p>
            <a:pPr algn="just"/>
            <a:r>
              <a:rPr lang="lv-LV" noProof="1">
                <a:latin typeface="Arial" panose="020B0604020202020204" pitchFamily="34" charset="0"/>
                <a:cs typeface="Arial" panose="020B0604020202020204" pitchFamily="34" charset="0"/>
              </a:rPr>
              <a:t>Salīdzinot godīguma indeksu ar iepriekšējo gadu rezultātiem, lielākajai daļai iestāžu šogad tas ir samazinājies. Lielākais kritums, salīdzinot ar 2024. gada rezultātiem, ir PMLP, VZD, Valsts Robežsardzei, Valsts Kontrolei, biedrībām un nodibinājumiem, un KNAB. </a:t>
            </a:r>
          </a:p>
          <a:p>
            <a:pPr algn="just"/>
            <a:r>
              <a:rPr lang="lv-LV" noProof="1">
                <a:latin typeface="Arial" panose="020B0604020202020204" pitchFamily="34" charset="0"/>
                <a:cs typeface="Arial" panose="020B0604020202020204" pitchFamily="34" charset="0"/>
              </a:rPr>
              <a:t>Lai arī KNAB godīguma indekss caurmērā ir -1, ir vairākās sociāldemogrāfiskās apakšgrupas, kur ir salīdzinoši lielāks respondentu īpatsvars, kuri KNAB vērtē kā kopumā godīgu iestādi, piemēram, iedzīvotāji vecuma grupā no 18 līdz 34 gadiem un no 75 gadiem, iedzīvotāji ar augstāko izglītību, vidējiem līdz augstiem ienākumiem un Kurzemes un Zemgales reģionu iedzīvotāji. </a:t>
            </a:r>
          </a:p>
        </p:txBody>
      </p:sp>
      <p:sp>
        <p:nvSpPr>
          <p:cNvPr id="7" name="Rectangle 2">
            <a:extLst>
              <a:ext uri="{FF2B5EF4-FFF2-40B4-BE49-F238E27FC236}">
                <a16:creationId xmlns:a16="http://schemas.microsoft.com/office/drawing/2014/main" id="{2A72DA95-4403-1A52-A7CB-28645AEE6FA1}"/>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lv-LV" altLang="lv-LV" sz="2400" b="1" noProof="1">
                <a:solidFill>
                  <a:srgbClr val="4C8264"/>
                </a:solidFill>
                <a:latin typeface="Arial" panose="020B0604020202020204" pitchFamily="34" charset="0"/>
                <a:cs typeface="Arial" panose="020B0604020202020204" pitchFamily="34" charset="0"/>
              </a:rPr>
              <a:t>Galvenie secinājumi (4)</a:t>
            </a:r>
          </a:p>
        </p:txBody>
      </p:sp>
    </p:spTree>
    <p:extLst>
      <p:ext uri="{BB962C8B-B14F-4D97-AF65-F5344CB8AC3E}">
        <p14:creationId xmlns:p14="http://schemas.microsoft.com/office/powerpoint/2010/main" val="21977927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E60D2-83F5-4FE2-4432-2C62EA962A1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A2A1943-0E21-3DD0-EE50-66C951D8AC31}"/>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GB" altLang="lv-LV" sz="2400" b="1" noProof="1">
                <a:solidFill>
                  <a:srgbClr val="4C8264"/>
                </a:solidFill>
                <a:latin typeface="Arial" panose="020B0604020202020204" pitchFamily="34" charset="0"/>
                <a:cs typeface="Arial" panose="020B0604020202020204" pitchFamily="34" charset="0"/>
              </a:rPr>
              <a:t>4</a:t>
            </a:r>
            <a:r>
              <a:rPr lang="lv-LV" altLang="lv-LV" sz="2400" b="1" noProof="1">
                <a:solidFill>
                  <a:srgbClr val="4C8264"/>
                </a:solidFill>
                <a:latin typeface="Arial" panose="020B0604020202020204" pitchFamily="34" charset="0"/>
                <a:cs typeface="Arial" panose="020B0604020202020204" pitchFamily="34" charset="0"/>
              </a:rPr>
              <a:t>.</a:t>
            </a:r>
            <a:r>
              <a:rPr lang="en-GB" altLang="lv-LV" sz="2400" b="1" noProof="1">
                <a:solidFill>
                  <a:srgbClr val="4C8264"/>
                </a:solidFill>
                <a:latin typeface="Arial" panose="020B0604020202020204" pitchFamily="34" charset="0"/>
                <a:cs typeface="Arial" panose="020B0604020202020204" pitchFamily="34" charset="0"/>
              </a:rPr>
              <a:t>1.</a:t>
            </a:r>
            <a:r>
              <a:rPr lang="lv-LV" altLang="lv-LV" sz="2400" b="1" noProof="1">
                <a:solidFill>
                  <a:srgbClr val="4C8264"/>
                </a:solidFill>
                <a:latin typeface="Arial" panose="020B0604020202020204" pitchFamily="34" charset="0"/>
                <a:cs typeface="Arial" panose="020B0604020202020204" pitchFamily="34" charset="0"/>
              </a:rPr>
              <a:t> Dažādu institūciju godīguma vērtējums</a:t>
            </a:r>
          </a:p>
        </p:txBody>
      </p:sp>
      <p:sp>
        <p:nvSpPr>
          <p:cNvPr id="4" name="Text Box 9">
            <a:extLst>
              <a:ext uri="{FF2B5EF4-FFF2-40B4-BE49-F238E27FC236}">
                <a16:creationId xmlns:a16="http://schemas.microsoft.com/office/drawing/2014/main" id="{54F02EEF-7A9F-601D-F39C-398EED965B43}"/>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a:t>
            </a:r>
            <a:r>
              <a:rPr lang="en-GB" sz="1300" i="1" dirty="0">
                <a:latin typeface="Arial" panose="020B0604020202020204" pitchFamily="34" charset="0"/>
                <a:cs typeface="Arial" panose="020B0604020202020204" pitchFamily="34" charset="0"/>
              </a:rPr>
              <a:t>1</a:t>
            </a:r>
            <a:r>
              <a:rPr lang="lv-LV" sz="1300" i="1" dirty="0">
                <a:latin typeface="Arial" panose="020B0604020202020204" pitchFamily="34" charset="0"/>
                <a:cs typeface="Arial" panose="020B0604020202020204" pitchFamily="34" charset="0"/>
              </a:rPr>
              <a:t>. Kā Jūs novērtētu sekojošu institūciju / valsts iestāžu / uzņēmumu godīgumu, runājot par korupciju?</a:t>
            </a:r>
            <a:br>
              <a:rPr lang="en-GB" sz="1300" i="1" dirty="0">
                <a:latin typeface="Arial" panose="020B0604020202020204" pitchFamily="34" charset="0"/>
                <a:cs typeface="Arial" panose="020B0604020202020204" pitchFamily="34" charset="0"/>
              </a:rPr>
            </a:br>
            <a:r>
              <a:rPr lang="lv-LV" sz="1300" i="1" dirty="0">
                <a:latin typeface="Arial" panose="020B0604020202020204" pitchFamily="34" charset="0"/>
                <a:cs typeface="Arial" panose="020B0604020202020204" pitchFamily="34" charset="0"/>
              </a:rPr>
              <a:t>Lūdzu, sniedziet vērtējumu skalā no 1 (negodīgi) līdz 5 (ļoti godīgi).</a:t>
            </a:r>
            <a:endParaRPr lang="lv-LV" sz="1300" i="1" noProof="1">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7441C1AE-B5D9-4A2C-9BB3-EC320D86FB37}"/>
              </a:ext>
            </a:extLst>
          </p:cNvPr>
          <p:cNvGraphicFramePr>
            <a:graphicFrameLocks/>
          </p:cNvGraphicFramePr>
          <p:nvPr/>
        </p:nvGraphicFramePr>
        <p:xfrm>
          <a:off x="6262260" y="1187450"/>
          <a:ext cx="3958700" cy="5132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0E89C8A-6492-4110-86B4-B3261CFBEBEE}"/>
              </a:ext>
            </a:extLst>
          </p:cNvPr>
          <p:cNvGraphicFramePr>
            <a:graphicFrameLocks/>
          </p:cNvGraphicFramePr>
          <p:nvPr/>
        </p:nvGraphicFramePr>
        <p:xfrm>
          <a:off x="1300480" y="1196975"/>
          <a:ext cx="4643120" cy="514192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10">
            <a:extLst>
              <a:ext uri="{FF2B5EF4-FFF2-40B4-BE49-F238E27FC236}">
                <a16:creationId xmlns:a16="http://schemas.microsoft.com/office/drawing/2014/main" id="{9280BD8A-4DD8-583D-E325-77E2D6E6767E}"/>
              </a:ext>
            </a:extLst>
          </p:cNvPr>
          <p:cNvSpPr txBox="1">
            <a:spLocks noChangeArrowheads="1"/>
          </p:cNvSpPr>
          <p:nvPr/>
        </p:nvSpPr>
        <p:spPr bwMode="auto">
          <a:xfrm>
            <a:off x="10056440" y="56889"/>
            <a:ext cx="2052024"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a:t>
            </a:r>
            <a:r>
              <a:rPr lang="en-GB" altLang="lv-LV" sz="1400" b="1" noProof="1">
                <a:solidFill>
                  <a:srgbClr val="4C8264"/>
                </a:solidFill>
                <a:latin typeface="Arial" panose="020B0604020202020204" pitchFamily="34" charset="0"/>
                <a:cs typeface="Arial" panose="020B0604020202020204" pitchFamily="34" charset="0"/>
              </a:rPr>
              <a:t>2.–</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br>
              <a:rPr lang="en-GB" altLang="lv-LV" sz="1400" b="1" noProof="1">
                <a:solidFill>
                  <a:srgbClr val="4C8264"/>
                </a:solidFill>
                <a:latin typeface="Arial" panose="020B0604020202020204" pitchFamily="34" charset="0"/>
                <a:cs typeface="Arial" panose="020B0604020202020204" pitchFamily="34" charset="0"/>
              </a:rPr>
            </a:br>
            <a:r>
              <a:rPr lang="en-GB" altLang="lv-LV" sz="1400" b="1" noProof="1">
                <a:solidFill>
                  <a:srgbClr val="4C8264"/>
                </a:solidFill>
                <a:latin typeface="Arial" panose="020B0604020202020204" pitchFamily="34" charset="0"/>
                <a:cs typeface="Arial" panose="020B0604020202020204" pitchFamily="34" charset="0"/>
              </a:rPr>
              <a:t>1. daļa</a:t>
            </a:r>
            <a:endParaRPr lang="lv-LV" altLang="lv-LV" sz="1400" b="1" noProof="1">
              <a:solidFill>
                <a:srgbClr val="4C8264"/>
              </a:solidFill>
              <a:latin typeface="Arial" panose="020B0604020202020204" pitchFamily="34" charset="0"/>
              <a:cs typeface="Arial" panose="020B0604020202020204" pitchFamily="34" charset="0"/>
            </a:endParaRPr>
          </a:p>
        </p:txBody>
      </p:sp>
      <p:sp>
        <p:nvSpPr>
          <p:cNvPr id="16" name="TextBox 111">
            <a:extLst>
              <a:ext uri="{FF2B5EF4-FFF2-40B4-BE49-F238E27FC236}">
                <a16:creationId xmlns:a16="http://schemas.microsoft.com/office/drawing/2014/main" id="{4A476552-25B5-48EC-A7B8-BFF7EB2AC3CA}"/>
              </a:ext>
            </a:extLst>
          </p:cNvPr>
          <p:cNvSpPr txBox="1"/>
          <p:nvPr/>
        </p:nvSpPr>
        <p:spPr>
          <a:xfrm>
            <a:off x="6356114" y="3904647"/>
            <a:ext cx="1755609" cy="55399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lv-LV" sz="1000" kern="1200" noProof="1">
                <a:latin typeface="Arial" panose="020B0604020202020204" pitchFamily="34" charset="0"/>
                <a:cs typeface="Arial" panose="020B0604020202020204" pitchFamily="34" charset="0"/>
              </a:rPr>
              <a:t>Biedrības un nodibinājumi</a:t>
            </a:r>
            <a:br>
              <a:rPr lang="lv-LV" sz="1000" kern="1200" noProof="1">
                <a:latin typeface="Arial" panose="020B0604020202020204" pitchFamily="34" charset="0"/>
                <a:cs typeface="Arial" panose="020B0604020202020204" pitchFamily="34" charset="0"/>
              </a:rPr>
            </a:br>
            <a:r>
              <a:rPr lang="lv-LV" sz="1000" kern="1200" noProof="1">
                <a:latin typeface="Arial" panose="020B0604020202020204" pitchFamily="34" charset="0"/>
                <a:cs typeface="Arial" panose="020B0604020202020204" pitchFamily="34" charset="0"/>
              </a:rPr>
              <a:t>(nevalstiskās (sabiedriskās)</a:t>
            </a:r>
            <a:br>
              <a:rPr lang="en-GB" sz="1000" kern="1200" noProof="1">
                <a:latin typeface="Arial" panose="020B0604020202020204" pitchFamily="34" charset="0"/>
                <a:cs typeface="Arial" panose="020B0604020202020204" pitchFamily="34" charset="0"/>
              </a:rPr>
            </a:br>
            <a:r>
              <a:rPr lang="lv-LV" sz="1000" kern="1200" noProof="1">
                <a:latin typeface="Arial" panose="020B0604020202020204" pitchFamily="34" charset="0"/>
                <a:cs typeface="Arial" panose="020B0604020202020204" pitchFamily="34" charset="0"/>
              </a:rPr>
              <a:t>organizācijas)</a:t>
            </a:r>
          </a:p>
        </p:txBody>
      </p:sp>
      <p:sp>
        <p:nvSpPr>
          <p:cNvPr id="17" name="TextBox 112">
            <a:extLst>
              <a:ext uri="{FF2B5EF4-FFF2-40B4-BE49-F238E27FC236}">
                <a16:creationId xmlns:a16="http://schemas.microsoft.com/office/drawing/2014/main" id="{F900A415-80BF-4A41-A4B5-73B4980EB576}"/>
              </a:ext>
            </a:extLst>
          </p:cNvPr>
          <p:cNvSpPr txBox="1"/>
          <p:nvPr/>
        </p:nvSpPr>
        <p:spPr>
          <a:xfrm>
            <a:off x="6213577" y="5309267"/>
            <a:ext cx="2137636" cy="38728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lv-LV" sz="1000">
                <a:solidFill>
                  <a:schemeClr val="tx1"/>
                </a:solidFill>
                <a:effectLst/>
                <a:latin typeface="Arial" panose="020B0604020202020204" pitchFamily="34" charset="0"/>
                <a:ea typeface="+mn-ea"/>
                <a:cs typeface="Arial" panose="020B0604020202020204" pitchFamily="34" charset="0"/>
              </a:rPr>
              <a:t>Eiropas Savienības struktūrfondus</a:t>
            </a:r>
            <a:br>
              <a:rPr lang="en-GB" sz="1000">
                <a:solidFill>
                  <a:schemeClr val="tx1"/>
                </a:solidFill>
                <a:effectLst/>
                <a:latin typeface="Arial" panose="020B0604020202020204" pitchFamily="34" charset="0"/>
                <a:ea typeface="+mn-ea"/>
                <a:cs typeface="Arial" panose="020B0604020202020204" pitchFamily="34" charset="0"/>
              </a:rPr>
            </a:br>
            <a:r>
              <a:rPr lang="lv-LV" sz="1000">
                <a:solidFill>
                  <a:schemeClr val="tx1"/>
                </a:solidFill>
                <a:effectLst/>
                <a:latin typeface="Arial" panose="020B0604020202020204" pitchFamily="34" charset="0"/>
                <a:ea typeface="+mn-ea"/>
                <a:cs typeface="Arial" panose="020B0604020202020204" pitchFamily="34" charset="0"/>
              </a:rPr>
              <a:t>administrējošās</a:t>
            </a:r>
            <a:r>
              <a:rPr lang="en-GB" sz="1000" baseline="0">
                <a:solidFill>
                  <a:schemeClr val="tx1"/>
                </a:solidFill>
                <a:effectLst/>
                <a:latin typeface="Arial" panose="020B0604020202020204" pitchFamily="34" charset="0"/>
                <a:ea typeface="+mn-ea"/>
                <a:cs typeface="Arial" panose="020B0604020202020204" pitchFamily="34" charset="0"/>
              </a:rPr>
              <a:t> </a:t>
            </a:r>
            <a:r>
              <a:rPr lang="lv-LV" sz="1000">
                <a:solidFill>
                  <a:schemeClr val="tx1"/>
                </a:solidFill>
                <a:effectLst/>
                <a:latin typeface="Arial" panose="020B0604020202020204" pitchFamily="34" charset="0"/>
                <a:ea typeface="+mn-ea"/>
                <a:cs typeface="Arial" panose="020B0604020202020204" pitchFamily="34" charset="0"/>
              </a:rPr>
              <a:t>institūcijas Latvijā</a:t>
            </a:r>
            <a:endParaRPr lang="en-GB" sz="1000" kern="1200">
              <a:latin typeface="Arial" panose="020B0604020202020204" pitchFamily="34" charset="0"/>
              <a:cs typeface="Arial" panose="020B0604020202020204" pitchFamily="34" charset="0"/>
            </a:endParaRPr>
          </a:p>
        </p:txBody>
      </p:sp>
      <p:sp>
        <p:nvSpPr>
          <p:cNvPr id="2" name="Text Box 10">
            <a:extLst>
              <a:ext uri="{FF2B5EF4-FFF2-40B4-BE49-F238E27FC236}">
                <a16:creationId xmlns:a16="http://schemas.microsoft.com/office/drawing/2014/main" id="{008992AB-7A8D-8677-7C95-5B7F62614958}"/>
              </a:ext>
            </a:extLst>
          </p:cNvPr>
          <p:cNvSpPr txBox="1">
            <a:spLocks noChangeArrowheads="1"/>
          </p:cNvSpPr>
          <p:nvPr/>
        </p:nvSpPr>
        <p:spPr bwMode="auto">
          <a:xfrm>
            <a:off x="4498865" y="6318074"/>
            <a:ext cx="31942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respondenti, kuri snieguši konkrētu vērtējumu</a:t>
            </a:r>
            <a:br>
              <a:rPr lang="en-GB" altLang="en-US" sz="1000" i="1" noProof="1">
                <a:latin typeface="Arial" panose="020B0604020202020204" pitchFamily="34" charset="0"/>
                <a:cs typeface="Arial" panose="020B0604020202020204" pitchFamily="34" charset="0"/>
              </a:rPr>
            </a:br>
            <a:r>
              <a:rPr lang="en-GB" sz="1000" i="1" noProof="1">
                <a:latin typeface="Arial" panose="020B0604020202020204" pitchFamily="34" charset="0"/>
                <a:cs typeface="Arial" panose="020B0604020202020204" pitchFamily="34" charset="0"/>
              </a:rPr>
              <a:t>Dati ranžēti pēc indeksa 2025. gadā dilstošā secībā</a:t>
            </a:r>
            <a:endParaRPr lang="lv-LV" altLang="en-US" sz="1000" i="1"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24214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D452A-27BD-D2B8-20BA-E38600D1EEAD}"/>
            </a:ext>
          </a:extLst>
        </p:cNvPr>
        <p:cNvGrpSpPr/>
        <p:nvPr/>
      </p:nvGrpSpPr>
      <p:grpSpPr>
        <a:xfrm>
          <a:off x="0" y="0"/>
          <a:ext cx="0" cy="0"/>
          <a:chOff x="0" y="0"/>
          <a:chExt cx="0" cy="0"/>
        </a:xfrm>
      </p:grpSpPr>
      <p:sp>
        <p:nvSpPr>
          <p:cNvPr id="3" name="Text Box 10">
            <a:extLst>
              <a:ext uri="{FF2B5EF4-FFF2-40B4-BE49-F238E27FC236}">
                <a16:creationId xmlns:a16="http://schemas.microsoft.com/office/drawing/2014/main" id="{3A3619B9-1070-23A0-906D-6018810017DA}"/>
              </a:ext>
            </a:extLst>
          </p:cNvPr>
          <p:cNvSpPr txBox="1">
            <a:spLocks noChangeArrowheads="1"/>
          </p:cNvSpPr>
          <p:nvPr/>
        </p:nvSpPr>
        <p:spPr bwMode="auto">
          <a:xfrm>
            <a:off x="10056440" y="56889"/>
            <a:ext cx="2052024"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Dinamika</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202</a:t>
            </a:r>
            <a:r>
              <a:rPr lang="en-GB" altLang="lv-LV" sz="1400" b="1" noProof="1">
                <a:solidFill>
                  <a:srgbClr val="4C8264"/>
                </a:solidFill>
                <a:latin typeface="Arial" panose="020B0604020202020204" pitchFamily="34" charset="0"/>
                <a:cs typeface="Arial" panose="020B0604020202020204" pitchFamily="34" charset="0"/>
              </a:rPr>
              <a:t>2.–</a:t>
            </a:r>
            <a:r>
              <a:rPr lang="lv-LV" altLang="lv-LV" sz="1400" b="1" noProof="1">
                <a:solidFill>
                  <a:srgbClr val="4C8264"/>
                </a:solidFill>
                <a:latin typeface="Arial" panose="020B0604020202020204" pitchFamily="34" charset="0"/>
                <a:cs typeface="Arial" panose="020B0604020202020204" pitchFamily="34" charset="0"/>
              </a:rPr>
              <a:t>2025</a:t>
            </a:r>
            <a:r>
              <a:rPr lang="en-GB" altLang="lv-LV" sz="1400" b="1" noProof="1">
                <a:solidFill>
                  <a:srgbClr val="4C8264"/>
                </a:solidFill>
                <a:latin typeface="Arial" panose="020B0604020202020204" pitchFamily="34" charset="0"/>
                <a:cs typeface="Arial" panose="020B0604020202020204" pitchFamily="34" charset="0"/>
              </a:rPr>
              <a:t>.</a:t>
            </a:r>
            <a:br>
              <a:rPr lang="en-GB" altLang="lv-LV" sz="1400" b="1" noProof="1">
                <a:solidFill>
                  <a:srgbClr val="4C8264"/>
                </a:solidFill>
                <a:latin typeface="Arial" panose="020B0604020202020204" pitchFamily="34" charset="0"/>
                <a:cs typeface="Arial" panose="020B0604020202020204" pitchFamily="34" charset="0"/>
              </a:rPr>
            </a:br>
            <a:r>
              <a:rPr lang="en-GB" altLang="lv-LV" sz="1400" b="1" noProof="1">
                <a:solidFill>
                  <a:srgbClr val="4C8264"/>
                </a:solidFill>
                <a:latin typeface="Arial" panose="020B0604020202020204" pitchFamily="34" charset="0"/>
                <a:cs typeface="Arial" panose="020B0604020202020204" pitchFamily="34" charset="0"/>
              </a:rPr>
              <a:t>2. daļa</a:t>
            </a:r>
            <a:endParaRPr lang="lv-LV" altLang="lv-LV" sz="1400" b="1" noProof="1">
              <a:solidFill>
                <a:srgbClr val="4C8264"/>
              </a:solidFill>
              <a:latin typeface="Arial" panose="020B0604020202020204" pitchFamily="34" charset="0"/>
              <a:cs typeface="Arial" panose="020B0604020202020204" pitchFamily="34" charset="0"/>
            </a:endParaRPr>
          </a:p>
        </p:txBody>
      </p:sp>
      <p:sp>
        <p:nvSpPr>
          <p:cNvPr id="7" name="Text Box 10">
            <a:extLst>
              <a:ext uri="{FF2B5EF4-FFF2-40B4-BE49-F238E27FC236}">
                <a16:creationId xmlns:a16="http://schemas.microsoft.com/office/drawing/2014/main" id="{C597E4BE-0F3E-2E0E-E9F9-C9F3D38E9032}"/>
              </a:ext>
            </a:extLst>
          </p:cNvPr>
          <p:cNvSpPr txBox="1">
            <a:spLocks noChangeArrowheads="1"/>
          </p:cNvSpPr>
          <p:nvPr/>
        </p:nvSpPr>
        <p:spPr bwMode="auto">
          <a:xfrm>
            <a:off x="4498865" y="6318074"/>
            <a:ext cx="31942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respondenti, kuri snieguši konkrētu vērtējumu</a:t>
            </a:r>
            <a:br>
              <a:rPr lang="it-IT" altLang="en-US" sz="1000" i="1" noProof="1">
                <a:latin typeface="Arial" panose="020B0604020202020204" pitchFamily="34" charset="0"/>
                <a:cs typeface="Arial" panose="020B0604020202020204" pitchFamily="34" charset="0"/>
              </a:rPr>
            </a:br>
            <a:r>
              <a:rPr lang="en-GB" sz="1000" i="1" noProof="1">
                <a:latin typeface="Arial" panose="020B0604020202020204" pitchFamily="34" charset="0"/>
                <a:cs typeface="Arial" panose="020B0604020202020204" pitchFamily="34" charset="0"/>
              </a:rPr>
              <a:t>Dati ranžēti pēc indeksa 2025. gadā dilstošā secībā</a:t>
            </a:r>
            <a:endParaRPr lang="lv-LV" altLang="en-US" sz="1000" i="1" noProof="1">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E1D8B970-BA9A-9ECA-CC3C-9BFF2BCEFE15}"/>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GB" altLang="lv-LV" sz="2400" b="1" noProof="1">
                <a:solidFill>
                  <a:srgbClr val="4C8264"/>
                </a:solidFill>
                <a:latin typeface="Arial" panose="020B0604020202020204" pitchFamily="34" charset="0"/>
                <a:cs typeface="Arial" panose="020B0604020202020204" pitchFamily="34" charset="0"/>
              </a:rPr>
              <a:t>4</a:t>
            </a:r>
            <a:r>
              <a:rPr lang="lv-LV" altLang="lv-LV" sz="2400" b="1" noProof="1">
                <a:solidFill>
                  <a:srgbClr val="4C8264"/>
                </a:solidFill>
                <a:latin typeface="Arial" panose="020B0604020202020204" pitchFamily="34" charset="0"/>
                <a:cs typeface="Arial" panose="020B0604020202020204" pitchFamily="34" charset="0"/>
              </a:rPr>
              <a:t>.</a:t>
            </a:r>
            <a:r>
              <a:rPr lang="en-GB" altLang="lv-LV" sz="2400" b="1" noProof="1">
                <a:solidFill>
                  <a:srgbClr val="4C8264"/>
                </a:solidFill>
                <a:latin typeface="Arial" panose="020B0604020202020204" pitchFamily="34" charset="0"/>
                <a:cs typeface="Arial" panose="020B0604020202020204" pitchFamily="34" charset="0"/>
              </a:rPr>
              <a:t>1.</a:t>
            </a:r>
            <a:r>
              <a:rPr lang="lv-LV" altLang="lv-LV" sz="2400" b="1" noProof="1">
                <a:solidFill>
                  <a:srgbClr val="4C8264"/>
                </a:solidFill>
                <a:latin typeface="Arial" panose="020B0604020202020204" pitchFamily="34" charset="0"/>
                <a:cs typeface="Arial" panose="020B0604020202020204" pitchFamily="34" charset="0"/>
              </a:rPr>
              <a:t> Dažādu institūciju godīguma vērtējums</a:t>
            </a:r>
          </a:p>
        </p:txBody>
      </p:sp>
      <p:sp>
        <p:nvSpPr>
          <p:cNvPr id="10" name="Text Box 9">
            <a:extLst>
              <a:ext uri="{FF2B5EF4-FFF2-40B4-BE49-F238E27FC236}">
                <a16:creationId xmlns:a16="http://schemas.microsoft.com/office/drawing/2014/main" id="{FC56D9C0-5B56-DB16-72A7-8C3ACA709349}"/>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a:t>
            </a:r>
            <a:r>
              <a:rPr lang="en-GB" sz="1300" i="1" dirty="0">
                <a:latin typeface="Arial" panose="020B0604020202020204" pitchFamily="34" charset="0"/>
                <a:cs typeface="Arial" panose="020B0604020202020204" pitchFamily="34" charset="0"/>
              </a:rPr>
              <a:t>1</a:t>
            </a:r>
            <a:r>
              <a:rPr lang="lv-LV" sz="1300" i="1" dirty="0">
                <a:latin typeface="Arial" panose="020B0604020202020204" pitchFamily="34" charset="0"/>
                <a:cs typeface="Arial" panose="020B0604020202020204" pitchFamily="34" charset="0"/>
              </a:rPr>
              <a:t>. Kā Jūs novērtētu sekojošu institūciju / valsts iestāžu / uzņēmumu godīgumu, runājot par korupciju?</a:t>
            </a:r>
            <a:br>
              <a:rPr lang="en-GB" sz="1300" i="1" dirty="0">
                <a:latin typeface="Arial" panose="020B0604020202020204" pitchFamily="34" charset="0"/>
                <a:cs typeface="Arial" panose="020B0604020202020204" pitchFamily="34" charset="0"/>
              </a:rPr>
            </a:br>
            <a:r>
              <a:rPr lang="lv-LV" sz="1300" i="1" dirty="0">
                <a:latin typeface="Arial" panose="020B0604020202020204" pitchFamily="34" charset="0"/>
                <a:cs typeface="Arial" panose="020B0604020202020204" pitchFamily="34" charset="0"/>
              </a:rPr>
              <a:t>Lūdzu, sniedziet vērtējumu skalā no 1 (negodīgi) līdz 5 (ļoti godīgi).</a:t>
            </a:r>
            <a:endParaRPr lang="lv-LV" sz="1300" i="1" noProof="1">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2C07E102-29AF-4E89-A908-6C5A92D22AF0}"/>
              </a:ext>
            </a:extLst>
          </p:cNvPr>
          <p:cNvGraphicFramePr>
            <a:graphicFrameLocks/>
          </p:cNvGraphicFramePr>
          <p:nvPr/>
        </p:nvGraphicFramePr>
        <p:xfrm>
          <a:off x="1422400" y="1217295"/>
          <a:ext cx="3992080" cy="5111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7556C204-9CE0-4032-B699-57327A40D523}"/>
              </a:ext>
            </a:extLst>
          </p:cNvPr>
          <p:cNvGraphicFramePr>
            <a:graphicFrameLocks/>
          </p:cNvGraphicFramePr>
          <p:nvPr/>
        </p:nvGraphicFramePr>
        <p:xfrm>
          <a:off x="5950584" y="1207770"/>
          <a:ext cx="3955415" cy="511175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E7F35530-E6AF-F5BF-1C1C-69E23B65CE52}"/>
              </a:ext>
            </a:extLst>
          </p:cNvPr>
          <p:cNvSpPr/>
          <p:nvPr/>
        </p:nvSpPr>
        <p:spPr>
          <a:xfrm>
            <a:off x="1704109" y="4167448"/>
            <a:ext cx="3823855" cy="51261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kern="1200"/>
          </a:p>
        </p:txBody>
      </p:sp>
    </p:spTree>
    <p:extLst>
      <p:ext uri="{BB962C8B-B14F-4D97-AF65-F5344CB8AC3E}">
        <p14:creationId xmlns:p14="http://schemas.microsoft.com/office/powerpoint/2010/main" val="19561633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2EB08-F79B-4778-418D-DACB0019CDD6}"/>
            </a:ext>
          </a:extLst>
        </p:cNvPr>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54F333A3-2126-4238-A74C-810DE6F30AA9}"/>
              </a:ext>
            </a:extLst>
          </p:cNvPr>
          <p:cNvGraphicFramePr>
            <a:graphicFrameLocks/>
          </p:cNvGraphicFramePr>
          <p:nvPr/>
        </p:nvGraphicFramePr>
        <p:xfrm>
          <a:off x="2580861" y="1176020"/>
          <a:ext cx="5567238" cy="2921000"/>
        </p:xfrm>
        <a:graphic>
          <a:graphicData uri="http://schemas.openxmlformats.org/drawingml/2006/chart">
            <c:chart xmlns:c="http://schemas.openxmlformats.org/drawingml/2006/chart" xmlns:r="http://schemas.openxmlformats.org/officeDocument/2006/relationships" r:id="rId3"/>
          </a:graphicData>
        </a:graphic>
      </p:graphicFrame>
      <p:sp>
        <p:nvSpPr>
          <p:cNvPr id="60419" name="Rectangle 2">
            <a:extLst>
              <a:ext uri="{FF2B5EF4-FFF2-40B4-BE49-F238E27FC236}">
                <a16:creationId xmlns:a16="http://schemas.microsoft.com/office/drawing/2014/main" id="{9286A6A2-7708-801E-EB54-51EEB9E10710}"/>
              </a:ext>
            </a:extLst>
          </p:cNvPr>
          <p:cNvSpPr>
            <a:spLocks noGrp="1" noRot="1" noChangeArrowheads="1"/>
          </p:cNvSpPr>
          <p:nvPr>
            <p:ph type="title" idx="4294967295"/>
          </p:nvPr>
        </p:nvSpPr>
        <p:spPr>
          <a:xfrm>
            <a:off x="715617" y="27759"/>
            <a:ext cx="9340823" cy="796925"/>
          </a:xfrm>
        </p:spPr>
        <p:txBody>
          <a:bodyPr>
            <a:normAutofit/>
          </a:bodyPr>
          <a:lstStyle/>
          <a:p>
            <a:pPr>
              <a:lnSpc>
                <a:spcPct val="80000"/>
              </a:lnSpc>
            </a:pPr>
            <a:r>
              <a:rPr lang="en-GB" altLang="lv-LV" sz="2400" b="1" noProof="1">
                <a:solidFill>
                  <a:srgbClr val="4C8264"/>
                </a:solidFill>
                <a:latin typeface="Arial" panose="020B0604020202020204" pitchFamily="34" charset="0"/>
                <a:cs typeface="Arial" panose="020B0604020202020204" pitchFamily="34" charset="0"/>
              </a:rPr>
              <a:t>4.2</a:t>
            </a:r>
            <a:r>
              <a:rPr lang="lv-LV" altLang="lv-LV" sz="2400" b="1" noProof="1">
                <a:solidFill>
                  <a:srgbClr val="4C8264"/>
                </a:solidFill>
                <a:latin typeface="Arial" panose="020B0604020202020204" pitchFamily="34" charset="0"/>
                <a:cs typeface="Arial" panose="020B0604020202020204" pitchFamily="34" charset="0"/>
              </a:rPr>
              <a:t>. KNAB godīguma vērtējums</a:t>
            </a:r>
          </a:p>
        </p:txBody>
      </p:sp>
      <p:sp>
        <p:nvSpPr>
          <p:cNvPr id="3" name="Text Box 10">
            <a:extLst>
              <a:ext uri="{FF2B5EF4-FFF2-40B4-BE49-F238E27FC236}">
                <a16:creationId xmlns:a16="http://schemas.microsoft.com/office/drawing/2014/main" id="{C5D4C16E-7C70-A597-854F-F3E43E6368BC}"/>
              </a:ext>
            </a:extLst>
          </p:cNvPr>
          <p:cNvSpPr txBox="1">
            <a:spLocks noChangeArrowheads="1"/>
          </p:cNvSpPr>
          <p:nvPr/>
        </p:nvSpPr>
        <p:spPr bwMode="auto">
          <a:xfrm>
            <a:off x="10056440" y="56889"/>
            <a:ext cx="2052024" cy="738664"/>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KNAB godīguma vērtējums</a:t>
            </a:r>
            <a:r>
              <a:rPr lang="en-GB" altLang="lv-LV" sz="1400" b="1" noProof="1">
                <a:solidFill>
                  <a:srgbClr val="4C8264"/>
                </a:solidFill>
                <a:latin typeface="Arial" panose="020B0604020202020204" pitchFamily="34" charset="0"/>
                <a:cs typeface="Arial" panose="020B0604020202020204" pitchFamily="34" charset="0"/>
              </a:rPr>
              <a:t>:</a:t>
            </a:r>
            <a:br>
              <a:rPr lang="en-GB" altLang="lv-LV" sz="1400" b="1" noProof="1">
                <a:solidFill>
                  <a:srgbClr val="4C8264"/>
                </a:solidFill>
                <a:latin typeface="Arial" panose="020B0604020202020204" pitchFamily="34" charset="0"/>
                <a:cs typeface="Arial" panose="020B0604020202020204" pitchFamily="34" charset="0"/>
              </a:rPr>
            </a:br>
            <a:r>
              <a:rPr lang="en-GB" altLang="lv-LV" sz="1400" b="1" noProof="1">
                <a:solidFill>
                  <a:srgbClr val="4C8264"/>
                </a:solidFill>
                <a:latin typeface="Arial" panose="020B0604020202020204" pitchFamily="34" charset="0"/>
                <a:cs typeface="Arial" panose="020B0604020202020204" pitchFamily="34" charset="0"/>
              </a:rPr>
              <a:t>kopējie rezultāti</a:t>
            </a:r>
            <a:endParaRPr lang="lv-LV" altLang="lv-LV" sz="1400" b="1" noProof="1">
              <a:solidFill>
                <a:srgbClr val="4C8264"/>
              </a:solidFill>
              <a:latin typeface="Arial" panose="020B0604020202020204" pitchFamily="34" charset="0"/>
              <a:cs typeface="Arial" panose="020B0604020202020204" pitchFamily="34" charset="0"/>
            </a:endParaRPr>
          </a:p>
        </p:txBody>
      </p:sp>
      <p:sp>
        <p:nvSpPr>
          <p:cNvPr id="4" name="TextBox 61">
            <a:extLst>
              <a:ext uri="{FF2B5EF4-FFF2-40B4-BE49-F238E27FC236}">
                <a16:creationId xmlns:a16="http://schemas.microsoft.com/office/drawing/2014/main" id="{1AF69F36-BF6E-4DD4-B982-BE8F6C583CD4}"/>
              </a:ext>
            </a:extLst>
          </p:cNvPr>
          <p:cNvSpPr txBox="1"/>
          <p:nvPr/>
        </p:nvSpPr>
        <p:spPr>
          <a:xfrm>
            <a:off x="2472055" y="1409700"/>
            <a:ext cx="1143000" cy="635000"/>
          </a:xfrm>
          <a:prstGeom prst="rect">
            <a:avLst/>
          </a:prstGeom>
          <a:noFill/>
          <a:ln w="12700"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solidFill>
                  <a:srgbClr val="996633"/>
                </a:solidFill>
                <a:latin typeface="Arial" panose="020B0604020202020204" pitchFamily="34" charset="0"/>
                <a:cs typeface="Arial" panose="020B0604020202020204" pitchFamily="34" charset="0"/>
              </a:rPr>
              <a:t>N</a:t>
            </a:r>
            <a:r>
              <a:rPr kumimoji="0" lang="lv-LV" sz="1400" b="0"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egodīgi</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solidFill>
                  <a:srgbClr val="996633"/>
                </a:solidFill>
                <a:latin typeface="Arial" panose="020B0604020202020204" pitchFamily="34" charset="0"/>
                <a:cs typeface="Arial" panose="020B0604020202020204" pitchFamily="34" charset="0"/>
              </a:rPr>
              <a:t>19</a:t>
            </a:r>
            <a:r>
              <a:rPr kumimoji="0" lang="lv-LV" sz="14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a:t>
            </a:r>
            <a:endParaRPr kumimoji="0" lang="lv-LV" sz="11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5" name="TextBox 62">
            <a:extLst>
              <a:ext uri="{FF2B5EF4-FFF2-40B4-BE49-F238E27FC236}">
                <a16:creationId xmlns:a16="http://schemas.microsoft.com/office/drawing/2014/main" id="{DA41517E-9FCA-4602-ADE3-10C3D2BD023B}"/>
              </a:ext>
            </a:extLst>
          </p:cNvPr>
          <p:cNvSpPr txBox="1"/>
          <p:nvPr/>
        </p:nvSpPr>
        <p:spPr>
          <a:xfrm>
            <a:off x="7157085" y="2217420"/>
            <a:ext cx="1473200" cy="635000"/>
          </a:xfrm>
          <a:prstGeom prst="rect">
            <a:avLst/>
          </a:prstGeom>
          <a:noFill/>
          <a:ln w="12700"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400" b="0" i="0" dirty="0">
                <a:solidFill>
                  <a:srgbClr val="4C8264"/>
                </a:solidFill>
                <a:latin typeface="Arial" panose="020B0604020202020204" pitchFamily="34" charset="0"/>
                <a:cs typeface="Arial" panose="020B0604020202020204" pitchFamily="34" charset="0"/>
              </a:rPr>
              <a:t>G</a:t>
            </a:r>
            <a:r>
              <a:rPr lang="lv-LV" sz="1400" b="0" i="0" dirty="0">
                <a:solidFill>
                  <a:srgbClr val="4C8264"/>
                </a:solidFill>
                <a:latin typeface="Arial" panose="020B0604020202020204" pitchFamily="34" charset="0"/>
                <a:cs typeface="Arial" panose="020B0604020202020204" pitchFamily="34" charset="0"/>
              </a:rPr>
              <a:t>odīgi</a:t>
            </a:r>
          </a:p>
          <a:p>
            <a:pPr algn="ctr"/>
            <a:r>
              <a:rPr lang="en-GB" sz="1400" b="1" dirty="0">
                <a:solidFill>
                  <a:srgbClr val="4C8264"/>
                </a:solidFill>
                <a:latin typeface="Arial" panose="020B0604020202020204" pitchFamily="34" charset="0"/>
                <a:cs typeface="Arial" panose="020B0604020202020204" pitchFamily="34" charset="0"/>
              </a:rPr>
              <a:t>50</a:t>
            </a:r>
            <a:r>
              <a:rPr lang="lv-LV" sz="1400" b="1" dirty="0">
                <a:solidFill>
                  <a:srgbClr val="4C8264"/>
                </a:solidFill>
                <a:latin typeface="Arial" panose="020B0604020202020204" pitchFamily="34" charset="0"/>
                <a:cs typeface="Arial" panose="020B0604020202020204" pitchFamily="34" charset="0"/>
              </a:rPr>
              <a:t>%</a:t>
            </a:r>
            <a:endParaRPr lang="lv-LV" sz="1100" b="1" dirty="0">
              <a:solidFill>
                <a:srgbClr val="4C8264"/>
              </a:solidFill>
              <a:latin typeface="Arial" panose="020B0604020202020204" pitchFamily="34" charset="0"/>
              <a:cs typeface="Arial" panose="020B0604020202020204" pitchFamily="34" charset="0"/>
            </a:endParaRPr>
          </a:p>
        </p:txBody>
      </p:sp>
      <p:sp>
        <p:nvSpPr>
          <p:cNvPr id="7" name="Text Box 9">
            <a:extLst>
              <a:ext uri="{FF2B5EF4-FFF2-40B4-BE49-F238E27FC236}">
                <a16:creationId xmlns:a16="http://schemas.microsoft.com/office/drawing/2014/main" id="{95A999E5-BF02-444A-64E3-B0494175E522}"/>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a:t>
            </a:r>
            <a:r>
              <a:rPr lang="en-GB" sz="1300" i="1" dirty="0">
                <a:latin typeface="Arial" panose="020B0604020202020204" pitchFamily="34" charset="0"/>
                <a:cs typeface="Arial" panose="020B0604020202020204" pitchFamily="34" charset="0"/>
              </a:rPr>
              <a:t>1</a:t>
            </a:r>
            <a:r>
              <a:rPr lang="lv-LV" sz="1300" i="1" dirty="0">
                <a:latin typeface="Arial" panose="020B0604020202020204" pitchFamily="34" charset="0"/>
                <a:cs typeface="Arial" panose="020B0604020202020204" pitchFamily="34" charset="0"/>
              </a:rPr>
              <a:t>. Kā Jūs novērtētu sekojošu institūciju / valsts iestāžu / uzņēmumu godīgumu, runājot par korupciju?</a:t>
            </a:r>
            <a:br>
              <a:rPr lang="en-GB" sz="1300" i="1" dirty="0">
                <a:latin typeface="Arial" panose="020B0604020202020204" pitchFamily="34" charset="0"/>
                <a:cs typeface="Arial" panose="020B0604020202020204" pitchFamily="34" charset="0"/>
              </a:rPr>
            </a:br>
            <a:r>
              <a:rPr lang="lv-LV" sz="1300" i="1" dirty="0">
                <a:latin typeface="Arial" panose="020B0604020202020204" pitchFamily="34" charset="0"/>
                <a:cs typeface="Arial" panose="020B0604020202020204" pitchFamily="34" charset="0"/>
              </a:rPr>
              <a:t>Lūdzu, sniedziet vērtējumu skalā no 1 (negodīgi) līdz 5 (ļoti godīgi).</a:t>
            </a:r>
            <a:endParaRPr lang="lv-LV" sz="1300" i="1" noProof="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8343858-271E-DB85-C8F5-EDA034EDA5D1}"/>
              </a:ext>
            </a:extLst>
          </p:cNvPr>
          <p:cNvSpPr txBox="1"/>
          <p:nvPr/>
        </p:nvSpPr>
        <p:spPr>
          <a:xfrm>
            <a:off x="0" y="1237099"/>
            <a:ext cx="2415600" cy="292388"/>
          </a:xfrm>
          <a:prstGeom prst="rect">
            <a:avLst/>
          </a:prstGeom>
          <a:noFill/>
        </p:spPr>
        <p:txBody>
          <a:bodyPr wrap="square" rtlCol="0">
            <a:spAutoFit/>
          </a:bodyPr>
          <a:lstStyle/>
          <a:p>
            <a:pPr algn="r"/>
            <a:r>
              <a:rPr lang="lv-LV" sz="1300" b="1" dirty="0">
                <a:solidFill>
                  <a:srgbClr val="4C8264"/>
                </a:solidFill>
                <a:latin typeface="Arial" panose="020B0604020202020204" pitchFamily="34" charset="0"/>
                <a:cs typeface="Arial" panose="020B0604020202020204" pitchFamily="34" charset="0"/>
              </a:rPr>
              <a:t>2025. gada rezultāti</a:t>
            </a:r>
          </a:p>
        </p:txBody>
      </p:sp>
      <p:sp>
        <p:nvSpPr>
          <p:cNvPr id="14" name="TextBox 13">
            <a:extLst>
              <a:ext uri="{FF2B5EF4-FFF2-40B4-BE49-F238E27FC236}">
                <a16:creationId xmlns:a16="http://schemas.microsoft.com/office/drawing/2014/main" id="{C16831FC-C660-6FC0-786D-55C479B5B4DC}"/>
              </a:ext>
            </a:extLst>
          </p:cNvPr>
          <p:cNvSpPr txBox="1"/>
          <p:nvPr/>
        </p:nvSpPr>
        <p:spPr>
          <a:xfrm>
            <a:off x="0" y="4443710"/>
            <a:ext cx="2415209" cy="292388"/>
          </a:xfrm>
          <a:prstGeom prst="rect">
            <a:avLst/>
          </a:prstGeom>
          <a:noFill/>
        </p:spPr>
        <p:txBody>
          <a:bodyPr wrap="square" rtlCol="0">
            <a:spAutoFit/>
          </a:bodyPr>
          <a:lstStyle/>
          <a:p>
            <a:pPr algn="r"/>
            <a:r>
              <a:rPr lang="lv-LV" sz="1300" b="1" dirty="0">
                <a:solidFill>
                  <a:srgbClr val="4C8264"/>
                </a:solidFill>
                <a:latin typeface="Arial" panose="020B0604020202020204" pitchFamily="34" charset="0"/>
                <a:cs typeface="Arial" panose="020B0604020202020204" pitchFamily="34" charset="0"/>
              </a:rPr>
              <a:t>Dinamika 2021.</a:t>
            </a:r>
            <a:r>
              <a:rPr lang="en-GB" sz="1300" b="1" dirty="0">
                <a:solidFill>
                  <a:srgbClr val="4C8264"/>
                </a:solidFill>
                <a:latin typeface="Arial" panose="020B0604020202020204" pitchFamily="34" charset="0"/>
                <a:cs typeface="Arial" panose="020B0604020202020204" pitchFamily="34" charset="0"/>
              </a:rPr>
              <a:t>–</a:t>
            </a:r>
            <a:r>
              <a:rPr lang="lv-LV" sz="1300" b="1" dirty="0">
                <a:solidFill>
                  <a:srgbClr val="4C8264"/>
                </a:solidFill>
                <a:latin typeface="Arial" panose="020B0604020202020204" pitchFamily="34" charset="0"/>
                <a:cs typeface="Arial" panose="020B0604020202020204" pitchFamily="34" charset="0"/>
              </a:rPr>
              <a:t>2025.</a:t>
            </a:r>
          </a:p>
        </p:txBody>
      </p:sp>
      <p:sp>
        <p:nvSpPr>
          <p:cNvPr id="15" name="Text Box 10">
            <a:extLst>
              <a:ext uri="{FF2B5EF4-FFF2-40B4-BE49-F238E27FC236}">
                <a16:creationId xmlns:a16="http://schemas.microsoft.com/office/drawing/2014/main" id="{0C220E1D-8C5B-1AEB-E4CE-51DAD2F11202}"/>
              </a:ext>
            </a:extLst>
          </p:cNvPr>
          <p:cNvSpPr txBox="1">
            <a:spLocks noChangeArrowheads="1"/>
          </p:cNvSpPr>
          <p:nvPr/>
        </p:nvSpPr>
        <p:spPr bwMode="auto">
          <a:xfrm>
            <a:off x="9042011" y="3531256"/>
            <a:ext cx="1906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a:t>
            </a:r>
            <a:r>
              <a:rPr lang="lv-LV" altLang="en-US" sz="1000" i="1" noProof="1">
                <a:latin typeface="Arial" panose="020B0604020202020204" pitchFamily="34" charset="0"/>
                <a:cs typeface="Arial" panose="020B0604020202020204" pitchFamily="34" charset="0"/>
              </a:rPr>
              <a:t>, </a:t>
            </a:r>
            <a:r>
              <a:rPr lang="en-GB" altLang="en-US" sz="1000" i="1" noProof="1">
                <a:latin typeface="Arial" panose="020B0604020202020204" pitchFamily="34" charset="0"/>
                <a:cs typeface="Arial" panose="020B0604020202020204" pitchFamily="34" charset="0"/>
              </a:rPr>
              <a:t>n=419</a:t>
            </a:r>
            <a:endParaRPr lang="lv-LV" altLang="en-US" sz="1000" i="1" noProof="1">
              <a:latin typeface="Arial" panose="020B0604020202020204" pitchFamily="34" charset="0"/>
              <a:cs typeface="Arial" panose="020B0604020202020204" pitchFamily="34" charset="0"/>
            </a:endParaRPr>
          </a:p>
        </p:txBody>
      </p:sp>
      <p:sp>
        <p:nvSpPr>
          <p:cNvPr id="16" name="Text Box 10">
            <a:extLst>
              <a:ext uri="{FF2B5EF4-FFF2-40B4-BE49-F238E27FC236}">
                <a16:creationId xmlns:a16="http://schemas.microsoft.com/office/drawing/2014/main" id="{1AA8C67A-CD46-D86D-C8F2-48118DC3C39B}"/>
              </a:ext>
            </a:extLst>
          </p:cNvPr>
          <p:cNvSpPr txBox="1">
            <a:spLocks noChangeArrowheads="1"/>
          </p:cNvSpPr>
          <p:nvPr/>
        </p:nvSpPr>
        <p:spPr bwMode="auto">
          <a:xfrm>
            <a:off x="9143611" y="6194553"/>
            <a:ext cx="190677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kuri snieguši</a:t>
            </a:r>
            <a:br>
              <a:rPr lang="it-IT" altLang="en-US" sz="1000" i="1" noProof="1">
                <a:latin typeface="Arial" panose="020B0604020202020204" pitchFamily="34" charset="0"/>
                <a:cs typeface="Arial" panose="020B0604020202020204" pitchFamily="34" charset="0"/>
              </a:rPr>
            </a:br>
            <a:r>
              <a:rPr lang="it-IT" altLang="en-US" sz="1000" i="1" noProof="1">
                <a:latin typeface="Arial" panose="020B0604020202020204" pitchFamily="34" charset="0"/>
                <a:cs typeface="Arial" panose="020B0604020202020204" pitchFamily="34" charset="0"/>
              </a:rPr>
              <a:t>konkrētu vērtējumu</a:t>
            </a:r>
            <a:endParaRPr lang="lv-LV" altLang="en-US" sz="1000" i="1" noProof="1">
              <a:latin typeface="Arial" panose="020B0604020202020204" pitchFamily="34" charset="0"/>
              <a:cs typeface="Arial" panose="020B0604020202020204" pitchFamily="34" charset="0"/>
            </a:endParaRPr>
          </a:p>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p:txBody>
      </p:sp>
      <p:sp>
        <p:nvSpPr>
          <p:cNvPr id="17" name="Left Brace 16">
            <a:extLst>
              <a:ext uri="{FF2B5EF4-FFF2-40B4-BE49-F238E27FC236}">
                <a16:creationId xmlns:a16="http://schemas.microsoft.com/office/drawing/2014/main" id="{C057A8BF-7154-5F83-A156-D610DB0C668A}"/>
              </a:ext>
            </a:extLst>
          </p:cNvPr>
          <p:cNvSpPr/>
          <p:nvPr/>
        </p:nvSpPr>
        <p:spPr>
          <a:xfrm>
            <a:off x="3602561" y="1188719"/>
            <a:ext cx="268400" cy="1005841"/>
          </a:xfrm>
          <a:prstGeom prst="leftBrace">
            <a:avLst>
              <a:gd name="adj1" fmla="val 35416"/>
              <a:gd name="adj2" fmla="val 50000"/>
            </a:avLst>
          </a:prstGeom>
          <a:ln w="12700">
            <a:solidFill>
              <a:srgbClr val="996633"/>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lv-LV" kern="1200"/>
          </a:p>
        </p:txBody>
      </p:sp>
      <p:sp>
        <p:nvSpPr>
          <p:cNvPr id="18" name="Left Brace 17">
            <a:extLst>
              <a:ext uri="{FF2B5EF4-FFF2-40B4-BE49-F238E27FC236}">
                <a16:creationId xmlns:a16="http://schemas.microsoft.com/office/drawing/2014/main" id="{FC19529A-FFF1-11FA-519C-978AC6A780E4}"/>
              </a:ext>
            </a:extLst>
          </p:cNvPr>
          <p:cNvSpPr/>
          <p:nvPr/>
        </p:nvSpPr>
        <p:spPr>
          <a:xfrm rot="10800000">
            <a:off x="7112000" y="1252584"/>
            <a:ext cx="325120" cy="2496456"/>
          </a:xfrm>
          <a:prstGeom prst="leftBrace">
            <a:avLst>
              <a:gd name="adj1" fmla="val 35416"/>
              <a:gd name="adj2" fmla="val 50000"/>
            </a:avLst>
          </a:prstGeom>
          <a:ln w="12700">
            <a:solidFill>
              <a:srgbClr val="4C8264"/>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lv-LV" kern="1200">
              <a:solidFill>
                <a:srgbClr val="4C8264"/>
              </a:solidFill>
            </a:endParaRPr>
          </a:p>
        </p:txBody>
      </p:sp>
      <p:graphicFrame>
        <p:nvGraphicFramePr>
          <p:cNvPr id="24" name="Chart 23">
            <a:extLst>
              <a:ext uri="{FF2B5EF4-FFF2-40B4-BE49-F238E27FC236}">
                <a16:creationId xmlns:a16="http://schemas.microsoft.com/office/drawing/2014/main" id="{5F9E4FE5-AAFF-4BC2-B02D-92889E2EA5AE}"/>
              </a:ext>
            </a:extLst>
          </p:cNvPr>
          <p:cNvGraphicFramePr>
            <a:graphicFrameLocks/>
          </p:cNvGraphicFramePr>
          <p:nvPr/>
        </p:nvGraphicFramePr>
        <p:xfrm>
          <a:off x="7632065" y="4126230"/>
          <a:ext cx="1822450" cy="2628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E120FB10-8CFC-4FEF-9CB9-3E797861EC6B}"/>
              </a:ext>
            </a:extLst>
          </p:cNvPr>
          <p:cNvGraphicFramePr>
            <a:graphicFrameLocks/>
          </p:cNvGraphicFramePr>
          <p:nvPr/>
        </p:nvGraphicFramePr>
        <p:xfrm>
          <a:off x="2310765" y="4094480"/>
          <a:ext cx="6038215" cy="2692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198340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E2B9E-C75D-2451-9AA3-D929F6B35D57}"/>
            </a:ext>
          </a:extLst>
        </p:cNvPr>
        <p:cNvGrpSpPr/>
        <p:nvPr/>
      </p:nvGrpSpPr>
      <p:grpSpPr>
        <a:xfrm>
          <a:off x="0" y="0"/>
          <a:ext cx="0" cy="0"/>
          <a:chOff x="0" y="0"/>
          <a:chExt cx="0" cy="0"/>
        </a:xfrm>
      </p:grpSpPr>
      <p:sp>
        <p:nvSpPr>
          <p:cNvPr id="6" name="Text Box 10">
            <a:extLst>
              <a:ext uri="{FF2B5EF4-FFF2-40B4-BE49-F238E27FC236}">
                <a16:creationId xmlns:a16="http://schemas.microsoft.com/office/drawing/2014/main" id="{1C138E6B-97B4-D61C-7BEA-6BB80BECA4C0}"/>
              </a:ext>
            </a:extLst>
          </p:cNvPr>
          <p:cNvSpPr txBox="1">
            <a:spLocks noChangeArrowheads="1"/>
          </p:cNvSpPr>
          <p:nvPr/>
        </p:nvSpPr>
        <p:spPr bwMode="auto">
          <a:xfrm>
            <a:off x="4498865" y="6045120"/>
            <a:ext cx="31942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None/>
            </a:pPr>
            <a:r>
              <a:rPr lang="it-IT" altLang="en-US" sz="1000" i="1" noProof="1">
                <a:latin typeface="Arial" panose="020B0604020202020204" pitchFamily="34" charset="0"/>
                <a:cs typeface="Arial" panose="020B0604020202020204" pitchFamily="34" charset="0"/>
              </a:rPr>
              <a:t>Bāze: visi respondenti</a:t>
            </a:r>
            <a:r>
              <a:rPr lang="lv-LV" altLang="en-US" sz="1000" i="1" noProof="1">
                <a:latin typeface="Arial" panose="020B0604020202020204" pitchFamily="34" charset="0"/>
                <a:cs typeface="Arial" panose="020B0604020202020204" pitchFamily="34" charset="0"/>
              </a:rPr>
              <a:t> </a:t>
            </a:r>
            <a:r>
              <a:rPr lang="it-IT" altLang="en-US" sz="1000" i="1" noProof="1">
                <a:latin typeface="Arial" panose="020B0604020202020204" pitchFamily="34" charset="0"/>
                <a:cs typeface="Arial" panose="020B0604020202020204" pitchFamily="34" charset="0"/>
              </a:rPr>
              <a:t>(skat. "n=" grafikā)</a:t>
            </a:r>
            <a:endParaRPr lang="lv-LV" altLang="en-US" sz="1000" i="1" noProof="1">
              <a:latin typeface="Arial" panose="020B0604020202020204" pitchFamily="34" charset="0"/>
              <a:cs typeface="Arial" panose="020B0604020202020204" pitchFamily="34" charset="0"/>
            </a:endParaRPr>
          </a:p>
        </p:txBody>
      </p:sp>
      <p:sp>
        <p:nvSpPr>
          <p:cNvPr id="4" name="Text Box 10">
            <a:extLst>
              <a:ext uri="{FF2B5EF4-FFF2-40B4-BE49-F238E27FC236}">
                <a16:creationId xmlns:a16="http://schemas.microsoft.com/office/drawing/2014/main" id="{511B1FD7-0F15-C519-1F82-452D757381B4}"/>
              </a:ext>
            </a:extLst>
          </p:cNvPr>
          <p:cNvSpPr txBox="1">
            <a:spLocks noChangeArrowheads="1"/>
          </p:cNvSpPr>
          <p:nvPr/>
        </p:nvSpPr>
        <p:spPr bwMode="auto">
          <a:xfrm>
            <a:off x="10016684" y="106904"/>
            <a:ext cx="2088000" cy="954107"/>
          </a:xfrm>
          <a:prstGeom prst="rect">
            <a:avLst/>
          </a:prstGeom>
          <a:noFill/>
          <a:ln w="19050">
            <a:solidFill>
              <a:srgbClr val="4C826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KNAB godīguma vērtējums:</a:t>
            </a:r>
          </a:p>
          <a:p>
            <a:pPr algn="ctr">
              <a:lnSpc>
                <a:spcPct val="100000"/>
              </a:lnSpc>
              <a:spcBef>
                <a:spcPts val="0"/>
              </a:spcBef>
              <a:buFontTx/>
              <a:buNone/>
            </a:pPr>
            <a:r>
              <a:rPr lang="lv-LV" altLang="lv-LV" sz="1400" b="1" noProof="1">
                <a:solidFill>
                  <a:srgbClr val="4C8264"/>
                </a:solidFill>
                <a:latin typeface="Arial" panose="020B0604020202020204" pitchFamily="34" charset="0"/>
                <a:cs typeface="Arial" panose="020B0604020202020204" pitchFamily="34" charset="0"/>
              </a:rPr>
              <a:t>sociāldemogrāfiskajās grupās</a:t>
            </a:r>
          </a:p>
        </p:txBody>
      </p:sp>
      <p:sp>
        <p:nvSpPr>
          <p:cNvPr id="2" name="Text Box 9">
            <a:extLst>
              <a:ext uri="{FF2B5EF4-FFF2-40B4-BE49-F238E27FC236}">
                <a16:creationId xmlns:a16="http://schemas.microsoft.com/office/drawing/2014/main" id="{879D712F-128D-ADC6-3481-B8EB73400C23}"/>
              </a:ext>
            </a:extLst>
          </p:cNvPr>
          <p:cNvSpPr txBox="1">
            <a:spLocks noChangeArrowheads="1"/>
          </p:cNvSpPr>
          <p:nvPr/>
        </p:nvSpPr>
        <p:spPr bwMode="auto">
          <a:xfrm>
            <a:off x="715616" y="613776"/>
            <a:ext cx="93408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buNone/>
            </a:pPr>
            <a:r>
              <a:rPr lang="lv-LV" sz="1300" i="1" dirty="0">
                <a:latin typeface="Arial" panose="020B0604020202020204" pitchFamily="34" charset="0"/>
                <a:cs typeface="Arial" panose="020B0604020202020204" pitchFamily="34" charset="0"/>
              </a:rPr>
              <a:t>K</a:t>
            </a:r>
            <a:r>
              <a:rPr lang="en-GB" sz="1300" i="1" dirty="0">
                <a:latin typeface="Arial" panose="020B0604020202020204" pitchFamily="34" charset="0"/>
                <a:cs typeface="Arial" panose="020B0604020202020204" pitchFamily="34" charset="0"/>
              </a:rPr>
              <a:t>1</a:t>
            </a:r>
            <a:r>
              <a:rPr lang="lv-LV" sz="1300" i="1" dirty="0">
                <a:latin typeface="Arial" panose="020B0604020202020204" pitchFamily="34" charset="0"/>
                <a:cs typeface="Arial" panose="020B0604020202020204" pitchFamily="34" charset="0"/>
              </a:rPr>
              <a:t>. Kā Jūs novērtētu sekojošu institūciju / valsts iestāžu / uzņēmumu godīgumu, runājot par korupciju?</a:t>
            </a:r>
            <a:br>
              <a:rPr lang="en-GB" sz="1300" i="1" dirty="0">
                <a:latin typeface="Arial" panose="020B0604020202020204" pitchFamily="34" charset="0"/>
                <a:cs typeface="Arial" panose="020B0604020202020204" pitchFamily="34" charset="0"/>
              </a:rPr>
            </a:br>
            <a:r>
              <a:rPr lang="lv-LV" sz="1300" i="1" dirty="0">
                <a:latin typeface="Arial" panose="020B0604020202020204" pitchFamily="34" charset="0"/>
                <a:cs typeface="Arial" panose="020B0604020202020204" pitchFamily="34" charset="0"/>
              </a:rPr>
              <a:t>Lūdzu, sniedziet vērtējumu skalā no 1 (negodīgi) līdz 5 (ļoti godīgi).</a:t>
            </a:r>
            <a:endParaRPr lang="lv-LV" sz="1300" i="1" noProof="1">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8606D81D-1AFA-407D-B85D-B10DAE61CA6D}"/>
              </a:ext>
            </a:extLst>
          </p:cNvPr>
          <p:cNvGraphicFramePr>
            <a:graphicFrameLocks/>
          </p:cNvGraphicFramePr>
          <p:nvPr/>
        </p:nvGraphicFramePr>
        <p:xfrm>
          <a:off x="729615" y="1529715"/>
          <a:ext cx="8559800" cy="4083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A6983347-089C-4971-9006-8AF90D150E78}"/>
              </a:ext>
            </a:extLst>
          </p:cNvPr>
          <p:cNvGraphicFramePr>
            <a:graphicFrameLocks/>
          </p:cNvGraphicFramePr>
          <p:nvPr/>
        </p:nvGraphicFramePr>
        <p:xfrm>
          <a:off x="8908415" y="1326515"/>
          <a:ext cx="1822450" cy="427355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2">
            <a:extLst>
              <a:ext uri="{FF2B5EF4-FFF2-40B4-BE49-F238E27FC236}">
                <a16:creationId xmlns:a16="http://schemas.microsoft.com/office/drawing/2014/main" id="{AEBB3FC0-DF16-CB1C-B3E4-41BA9A806A1E}"/>
              </a:ext>
            </a:extLst>
          </p:cNvPr>
          <p:cNvSpPr txBox="1">
            <a:spLocks noRot="1" noChangeArrowheads="1"/>
          </p:cNvSpPr>
          <p:nvPr/>
        </p:nvSpPr>
        <p:spPr>
          <a:xfrm>
            <a:off x="715617" y="27759"/>
            <a:ext cx="9340823"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GB" altLang="lv-LV" sz="2400" b="1" noProof="1">
                <a:solidFill>
                  <a:srgbClr val="4C8264"/>
                </a:solidFill>
                <a:latin typeface="Arial" panose="020B0604020202020204" pitchFamily="34" charset="0"/>
                <a:cs typeface="Arial" panose="020B0604020202020204" pitchFamily="34" charset="0"/>
              </a:rPr>
              <a:t>4.2</a:t>
            </a:r>
            <a:r>
              <a:rPr lang="lv-LV" altLang="lv-LV" sz="2400" b="1" noProof="1">
                <a:solidFill>
                  <a:srgbClr val="4C8264"/>
                </a:solidFill>
                <a:latin typeface="Arial" panose="020B0604020202020204" pitchFamily="34" charset="0"/>
                <a:cs typeface="Arial" panose="020B0604020202020204" pitchFamily="34" charset="0"/>
              </a:rPr>
              <a:t>. KNAB godīguma vērtējums</a:t>
            </a:r>
          </a:p>
        </p:txBody>
      </p:sp>
    </p:spTree>
    <p:extLst>
      <p:ext uri="{BB962C8B-B14F-4D97-AF65-F5344CB8AC3E}">
        <p14:creationId xmlns:p14="http://schemas.microsoft.com/office/powerpoint/2010/main" val="39452682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idx="4294967295"/>
          </p:nvPr>
        </p:nvSpPr>
        <p:spPr>
          <a:xfrm>
            <a:off x="0" y="2079625"/>
            <a:ext cx="2178050" cy="481013"/>
          </a:xfrm>
          <a:extLst>
            <a:ext uri="{909E8E84-426E-40DD-AFC4-6F175D3DCCD1}">
              <a14:hiddenFill xmlns:a14="http://schemas.microsoft.com/office/drawing/2010/main">
                <a:solidFill>
                  <a:srgbClr val="303D31"/>
                </a:solidFill>
              </a14:hiddenFill>
            </a:ext>
          </a:extLst>
        </p:spPr>
        <p:txBody>
          <a:bodyPr wrap="none" anchorCtr="1">
            <a:spAutoFit/>
          </a:bodyPr>
          <a:lstStyle/>
          <a:p>
            <a:pPr eaLnBrk="1" hangingPunct="1"/>
            <a:r>
              <a:rPr lang="lv-LV" altLang="lv-LV" sz="2800" b="1" dirty="0">
                <a:solidFill>
                  <a:schemeClr val="bg1"/>
                </a:solidFill>
                <a:latin typeface="Arial Narrow" panose="020B0606020202030204" pitchFamily="34" charset="0"/>
              </a:rPr>
              <a:t>Kopsavilkums</a:t>
            </a:r>
            <a:endParaRPr lang="en-US" altLang="lv-LV" sz="2800" b="1" dirty="0">
              <a:solidFill>
                <a:schemeClr val="bg1"/>
              </a:solidFill>
              <a:latin typeface="Arial Narrow" panose="020B0606020202030204" pitchFamily="34" charset="0"/>
            </a:endParaRPr>
          </a:p>
        </p:txBody>
      </p:sp>
      <p:sp>
        <p:nvSpPr>
          <p:cNvPr id="93187" name="Text Box 3"/>
          <p:cNvSpPr txBox="1">
            <a:spLocks noChangeArrowheads="1"/>
          </p:cNvSpPr>
          <p:nvPr/>
        </p:nvSpPr>
        <p:spPr bwMode="auto">
          <a:xfrm>
            <a:off x="2063750" y="404813"/>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lv-LV" altLang="lv-LV" sz="1800" dirty="0">
              <a:latin typeface="Arial" panose="020B0604020202020204" pitchFamily="34" charset="0"/>
            </a:endParaRPr>
          </a:p>
        </p:txBody>
      </p:sp>
      <p:sp>
        <p:nvSpPr>
          <p:cNvPr id="93188" name="TextBox 1"/>
          <p:cNvSpPr txBox="1">
            <a:spLocks noChangeArrowheads="1"/>
          </p:cNvSpPr>
          <p:nvPr/>
        </p:nvSpPr>
        <p:spPr bwMode="auto">
          <a:xfrm>
            <a:off x="4079875" y="2560638"/>
            <a:ext cx="4032250" cy="681038"/>
          </a:xfrm>
          <a:prstGeom prst="roundRect">
            <a:avLst/>
          </a:prstGeom>
          <a:noFill/>
          <a:ln w="19050">
            <a:solidFill>
              <a:srgbClr val="4C826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400" b="1" noProof="1">
                <a:solidFill>
                  <a:srgbClr val="4C8264"/>
                </a:solidFill>
                <a:latin typeface="Arial" panose="020B0604020202020204" pitchFamily="34" charset="0"/>
                <a:cs typeface="Arial" panose="020B0604020202020204" pitchFamily="34" charset="0"/>
              </a:rPr>
              <a:t>Pielikums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ChangeArrowheads="1"/>
          </p:cNvSpPr>
          <p:nvPr/>
        </p:nvSpPr>
        <p:spPr bwMode="auto">
          <a:xfrm>
            <a:off x="-1016000" y="7091706"/>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lv-LV" altLang="lv-LV" sz="1800" dirty="0">
              <a:latin typeface="Arial" panose="020B0604020202020204" pitchFamily="34" charset="0"/>
            </a:endParaRPr>
          </a:p>
        </p:txBody>
      </p:sp>
      <p:graphicFrame>
        <p:nvGraphicFramePr>
          <p:cNvPr id="2" name="Table 1">
            <a:extLst>
              <a:ext uri="{FF2B5EF4-FFF2-40B4-BE49-F238E27FC236}">
                <a16:creationId xmlns:a16="http://schemas.microsoft.com/office/drawing/2014/main" id="{AB34F5A7-559C-3688-08C2-30D1F30F0C0A}"/>
              </a:ext>
            </a:extLst>
          </p:cNvPr>
          <p:cNvGraphicFramePr>
            <a:graphicFrameLocks noGrp="1"/>
          </p:cNvGraphicFramePr>
          <p:nvPr/>
        </p:nvGraphicFramePr>
        <p:xfrm>
          <a:off x="341838" y="1069273"/>
          <a:ext cx="1836606" cy="749808"/>
        </p:xfrm>
        <a:graphic>
          <a:graphicData uri="http://schemas.openxmlformats.org/drawingml/2006/table">
            <a:tbl>
              <a:tblPr firstRow="1" firstCol="1" lastRow="1" lastCol="1" bandRow="1" bandCol="1"/>
              <a:tblGrid>
                <a:gridCol w="215314">
                  <a:extLst>
                    <a:ext uri="{9D8B030D-6E8A-4147-A177-3AD203B41FA5}">
                      <a16:colId xmlns:a16="http://schemas.microsoft.com/office/drawing/2014/main" val="741408032"/>
                    </a:ext>
                  </a:extLst>
                </a:gridCol>
                <a:gridCol w="1621292">
                  <a:extLst>
                    <a:ext uri="{9D8B030D-6E8A-4147-A177-3AD203B41FA5}">
                      <a16:colId xmlns:a16="http://schemas.microsoft.com/office/drawing/2014/main" val="1298824376"/>
                    </a:ext>
                  </a:extLst>
                </a:gridCol>
              </a:tblGrid>
              <a:tr h="127000">
                <a:tc>
                  <a:txBody>
                    <a:bodyPr/>
                    <a:lstStyle/>
                    <a:p>
                      <a:pPr>
                        <a:lnSpc>
                          <a:spcPct val="107000"/>
                        </a:lnSpc>
                        <a:spcAft>
                          <a:spcPts val="800"/>
                        </a:spcAft>
                        <a:buNone/>
                      </a:pPr>
                      <a:r>
                        <a:rPr lang="lv-LV" sz="1000">
                          <a:effectLst/>
                          <a:latin typeface="Arial" panose="020B060402020202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Līdz 9 darbiniekiem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5955140"/>
                  </a:ext>
                </a:extLst>
              </a:tr>
              <a:tr h="196215">
                <a:tc>
                  <a:txBody>
                    <a:bodyPr/>
                    <a:lstStyle/>
                    <a:p>
                      <a:pPr>
                        <a:lnSpc>
                          <a:spcPct val="107000"/>
                        </a:lnSpc>
                        <a:spcAft>
                          <a:spcPts val="800"/>
                        </a:spcAft>
                        <a:buNone/>
                      </a:pPr>
                      <a:r>
                        <a:rPr lang="lv-LV" sz="1000">
                          <a:effectLst/>
                          <a:latin typeface="Arial" panose="020B0604020202020204" pitchFamily="34" charset="0"/>
                          <a:ea typeface="Calibri" panose="020F0502020204030204" pitchFamily="34"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10–49 darbinieki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269443"/>
                  </a:ext>
                </a:extLst>
              </a:tr>
              <a:tr h="194310">
                <a:tc>
                  <a:txBody>
                    <a:bodyPr/>
                    <a:lstStyle/>
                    <a:p>
                      <a:pPr>
                        <a:lnSpc>
                          <a:spcPct val="107000"/>
                        </a:lnSpc>
                        <a:spcAft>
                          <a:spcPts val="800"/>
                        </a:spcAft>
                        <a:buNone/>
                      </a:pPr>
                      <a:r>
                        <a:rPr lang="lv-LV" sz="1000">
                          <a:effectLst/>
                          <a:latin typeface="Arial" panose="020B060402020202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50–249 darbinieki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7747412"/>
                  </a:ext>
                </a:extLst>
              </a:tr>
              <a:tr h="196215">
                <a:tc>
                  <a:txBody>
                    <a:bodyPr/>
                    <a:lstStyle/>
                    <a:p>
                      <a:pPr>
                        <a:lnSpc>
                          <a:spcPct val="107000"/>
                        </a:lnSpc>
                        <a:spcAft>
                          <a:spcPts val="800"/>
                        </a:spcAft>
                        <a:buNone/>
                      </a:pPr>
                      <a:r>
                        <a:rPr lang="lv-LV" sz="1000">
                          <a:effectLst/>
                          <a:latin typeface="Arial" panose="020B0604020202020204" pitchFamily="34" charset="0"/>
                          <a:ea typeface="Calibri" panose="020F0502020204030204" pitchFamily="34" charset="0"/>
                          <a:cs typeface="Times New Roman" panose="02020603050405020304" pitchFamily="18"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 un vairāk darbinieku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6733724"/>
                  </a:ext>
                </a:extLst>
              </a:tr>
            </a:tbl>
          </a:graphicData>
        </a:graphic>
      </p:graphicFrame>
      <p:sp>
        <p:nvSpPr>
          <p:cNvPr id="4" name="Rectangle 1">
            <a:extLst>
              <a:ext uri="{FF2B5EF4-FFF2-40B4-BE49-F238E27FC236}">
                <a16:creationId xmlns:a16="http://schemas.microsoft.com/office/drawing/2014/main" id="{60F3D94B-6377-E11C-6162-D2FD8F902A24}"/>
              </a:ext>
            </a:extLst>
          </p:cNvPr>
          <p:cNvSpPr>
            <a:spLocks noChangeArrowheads="1"/>
          </p:cNvSpPr>
          <p:nvPr/>
        </p:nvSpPr>
        <p:spPr bwMode="auto">
          <a:xfrm>
            <a:off x="230396" y="692022"/>
            <a:ext cx="32078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D1. Kāds ir Jūsu uzņēmuma darbinieku skaits?</a:t>
            </a:r>
            <a:endParaRPr kumimoji="0" lang="en-GB"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Viena atbilde</a:t>
            </a:r>
            <a:endParaRPr kumimoji="0" lang="lv-LV"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E808565-2396-58FF-8CE9-B32F4DF7B976}"/>
              </a:ext>
            </a:extLst>
          </p:cNvPr>
          <p:cNvSpPr txBox="1"/>
          <p:nvPr/>
        </p:nvSpPr>
        <p:spPr>
          <a:xfrm>
            <a:off x="237884" y="1911092"/>
            <a:ext cx="4071357" cy="1544397"/>
          </a:xfrm>
          <a:prstGeom prst="rect">
            <a:avLst/>
          </a:prstGeom>
          <a:noFill/>
        </p:spPr>
        <p:txBody>
          <a:bodyPr wrap="square">
            <a:spAutoFit/>
          </a:bodyPr>
          <a:lstStyle/>
          <a:p>
            <a:pPr>
              <a:lnSpc>
                <a:spcPct val="107000"/>
              </a:lnSpc>
              <a:spcAft>
                <a:spcPts val="800"/>
              </a:spcAft>
              <a:buNone/>
            </a:pPr>
            <a:r>
              <a:rPr lang="lv-LV" sz="1000" b="1" dirty="0">
                <a:effectLst/>
                <a:latin typeface="Arial" panose="020B0604020202020204" pitchFamily="34" charset="0"/>
                <a:ea typeface="Calibri" panose="020F0502020204030204" pitchFamily="34" charset="0"/>
                <a:cs typeface="Arial" panose="020B0604020202020204" pitchFamily="34" charset="0"/>
              </a:rPr>
              <a:t>D2. Kurā Latvijas pilsētā vai novadā atrodas Jūsu uzņēmums?</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buNone/>
            </a:pPr>
            <a:r>
              <a:rPr lang="lv-LV" sz="1000" dirty="0">
                <a:effectLst/>
                <a:latin typeface="Arial" panose="020B0604020202020204" pitchFamily="34" charset="0"/>
                <a:ea typeface="Calibri" panose="020F0502020204030204" pitchFamily="34" charset="0"/>
                <a:cs typeface="Arial" panose="020B0604020202020204" pitchFamily="34" charset="0"/>
              </a:rPr>
              <a:t>Gadījumā, ja uzņēmums darbojas vairākās vietās, lūdzu, norādiet to,</a:t>
            </a:r>
            <a:br>
              <a:rPr lang="en-GB" sz="1000" dirty="0">
                <a:effectLst/>
                <a:latin typeface="Arial" panose="020B0604020202020204" pitchFamily="34" charset="0"/>
                <a:ea typeface="Calibri" panose="020F0502020204030204" pitchFamily="34" charset="0"/>
                <a:cs typeface="Arial" panose="020B0604020202020204" pitchFamily="34" charset="0"/>
              </a:rPr>
            </a:br>
            <a:r>
              <a:rPr lang="lv-LV" sz="1000" dirty="0">
                <a:effectLst/>
                <a:latin typeface="Arial" panose="020B0604020202020204" pitchFamily="34" charset="0"/>
                <a:ea typeface="Calibri" panose="020F0502020204030204" pitchFamily="34" charset="0"/>
                <a:cs typeface="Arial" panose="020B0604020202020204" pitchFamily="34" charset="0"/>
              </a:rPr>
              <a:t>kurā atrodas Jūsu galvenais birojs.</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buNone/>
            </a:pPr>
            <a:br>
              <a:rPr lang="lv-LV" sz="1000" i="1" dirty="0">
                <a:effectLst/>
                <a:latin typeface="Arial" panose="020B0604020202020204" pitchFamily="34" charset="0"/>
                <a:ea typeface="Calibri" panose="020F0502020204030204" pitchFamily="34" charset="0"/>
                <a:cs typeface="Arial" panose="020B0604020202020204" pitchFamily="34" charset="0"/>
              </a:rPr>
            </a:br>
            <a:r>
              <a:rPr lang="lv-LV" sz="1000" i="1" dirty="0">
                <a:effectLst/>
                <a:latin typeface="Arial" panose="020B0604020202020204" pitchFamily="34" charset="0"/>
                <a:ea typeface="Calibri" panose="020F0502020204030204" pitchFamily="34" charset="0"/>
                <a:cs typeface="Arial" panose="020B0604020202020204" pitchFamily="34" charset="0"/>
              </a:rPr>
              <a:t>Saraksts ar Latvijas pilsētām un novadiem </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br>
              <a:rPr lang="lv-LV" sz="1000" b="1" i="1" dirty="0">
                <a:effectLst/>
                <a:latin typeface="Arial" panose="020B0604020202020204" pitchFamily="34" charset="0"/>
                <a:ea typeface="Calibri" panose="020F0502020204030204" pitchFamily="34" charset="0"/>
                <a:cs typeface="Arial" panose="020B0604020202020204" pitchFamily="34" charset="0"/>
              </a:rPr>
            </a:br>
            <a:r>
              <a:rPr lang="lv-LV" sz="1000" i="1" dirty="0">
                <a:effectLst/>
                <a:latin typeface="Arial" panose="020B0604020202020204" pitchFamily="34" charset="0"/>
                <a:ea typeface="Calibri" panose="020F0502020204030204" pitchFamily="34" charset="0"/>
                <a:cs typeface="Arial" panose="020B0604020202020204" pitchFamily="34" charset="0"/>
              </a:rPr>
              <a:t>Šis netiek uzdots, dati tiek iegūti no D4.1.</a:t>
            </a:r>
            <a:endParaRPr lang="en-GB" sz="1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628D3D24-3B65-F9A3-3FD9-E16118BCEC84}"/>
              </a:ext>
            </a:extLst>
          </p:cNvPr>
          <p:cNvGraphicFramePr>
            <a:graphicFrameLocks noGrp="1"/>
          </p:cNvGraphicFramePr>
          <p:nvPr/>
        </p:nvGraphicFramePr>
        <p:xfrm>
          <a:off x="349775" y="3622154"/>
          <a:ext cx="1506220" cy="852170"/>
        </p:xfrm>
        <a:graphic>
          <a:graphicData uri="http://schemas.openxmlformats.org/drawingml/2006/table">
            <a:tbl>
              <a:tblPr firstRow="1" firstCol="1" lastRow="1" lastCol="1" bandRow="1" bandCol="1"/>
              <a:tblGrid>
                <a:gridCol w="156210">
                  <a:extLst>
                    <a:ext uri="{9D8B030D-6E8A-4147-A177-3AD203B41FA5}">
                      <a16:colId xmlns:a16="http://schemas.microsoft.com/office/drawing/2014/main" val="3510492724"/>
                    </a:ext>
                  </a:extLst>
                </a:gridCol>
                <a:gridCol w="1350010">
                  <a:extLst>
                    <a:ext uri="{9D8B030D-6E8A-4147-A177-3AD203B41FA5}">
                      <a16:colId xmlns:a16="http://schemas.microsoft.com/office/drawing/2014/main" val="3741726465"/>
                    </a:ext>
                  </a:extLst>
                </a:gridCol>
              </a:tblGrid>
              <a:tr h="170180">
                <a:tc>
                  <a:txBody>
                    <a:bodyPr/>
                    <a:lstStyle/>
                    <a:p>
                      <a:pPr>
                        <a:lnSpc>
                          <a:spcPct val="107000"/>
                        </a:lnSpc>
                        <a:spcAft>
                          <a:spcPts val="800"/>
                        </a:spcAft>
                        <a:buNone/>
                      </a:pPr>
                      <a:r>
                        <a:rPr lang="lv-LV" sz="1000">
                          <a:effectLst/>
                          <a:latin typeface="Arial" panose="020B060402020202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Rīgas reģions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7505239"/>
                  </a:ext>
                </a:extLst>
              </a:tr>
              <a:tr h="170180">
                <a:tc>
                  <a:txBody>
                    <a:bodyPr/>
                    <a:lstStyle/>
                    <a:p>
                      <a:pPr>
                        <a:lnSpc>
                          <a:spcPct val="107000"/>
                        </a:lnSpc>
                        <a:spcAft>
                          <a:spcPts val="800"/>
                        </a:spcAft>
                        <a:buNone/>
                      </a:pPr>
                      <a:r>
                        <a:rPr lang="lv-LV" sz="1000">
                          <a:effectLst/>
                          <a:latin typeface="Arial" panose="020B0604020202020204" pitchFamily="34" charset="0"/>
                          <a:ea typeface="Calibri" panose="020F0502020204030204" pitchFamily="34"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Vidzemes reģions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3081690"/>
                  </a:ext>
                </a:extLst>
              </a:tr>
              <a:tr h="170180">
                <a:tc>
                  <a:txBody>
                    <a:bodyPr/>
                    <a:lstStyle/>
                    <a:p>
                      <a:pPr>
                        <a:lnSpc>
                          <a:spcPct val="107000"/>
                        </a:lnSpc>
                        <a:spcAft>
                          <a:spcPts val="800"/>
                        </a:spcAft>
                        <a:buNone/>
                      </a:pPr>
                      <a:r>
                        <a:rPr lang="lv-LV" sz="1000">
                          <a:effectLst/>
                          <a:latin typeface="Arial" panose="020B060402020202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Kurzemes reģions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6147432"/>
                  </a:ext>
                </a:extLst>
              </a:tr>
              <a:tr h="170180">
                <a:tc>
                  <a:txBody>
                    <a:bodyPr/>
                    <a:lstStyle/>
                    <a:p>
                      <a:pPr>
                        <a:lnSpc>
                          <a:spcPct val="107000"/>
                        </a:lnSpc>
                        <a:spcAft>
                          <a:spcPts val="800"/>
                        </a:spcAft>
                        <a:buNone/>
                      </a:pPr>
                      <a:r>
                        <a:rPr lang="lv-LV" sz="1000">
                          <a:effectLst/>
                          <a:latin typeface="Arial" panose="020B0604020202020204" pitchFamily="34" charset="0"/>
                          <a:ea typeface="Calibri" panose="020F0502020204030204" pitchFamily="34" charset="0"/>
                          <a:cs typeface="Times New Roman" panose="02020603050405020304" pitchFamily="18"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Zemgales reģions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323413"/>
                  </a:ext>
                </a:extLst>
              </a:tr>
              <a:tr h="171450">
                <a:tc>
                  <a:txBody>
                    <a:bodyPr/>
                    <a:lstStyle/>
                    <a:p>
                      <a:pPr>
                        <a:lnSpc>
                          <a:spcPct val="107000"/>
                        </a:lnSpc>
                        <a:spcAft>
                          <a:spcPts val="800"/>
                        </a:spcAft>
                        <a:buNone/>
                      </a:pPr>
                      <a:r>
                        <a:rPr lang="lv-LV" sz="1000">
                          <a:effectLst/>
                          <a:latin typeface="Arial" panose="020B0604020202020204" pitchFamily="34" charset="0"/>
                          <a:ea typeface="Calibri" panose="020F0502020204030204" pitchFamily="34" charset="0"/>
                          <a:cs typeface="Times New Roman" panose="02020603050405020304" pitchFamily="18" charset="0"/>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Latgales reģions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3201338"/>
                  </a:ext>
                </a:extLst>
              </a:tr>
            </a:tbl>
          </a:graphicData>
        </a:graphic>
      </p:graphicFrame>
      <p:sp>
        <p:nvSpPr>
          <p:cNvPr id="9" name="Rectangle 2">
            <a:extLst>
              <a:ext uri="{FF2B5EF4-FFF2-40B4-BE49-F238E27FC236}">
                <a16:creationId xmlns:a16="http://schemas.microsoft.com/office/drawing/2014/main" id="{F5030382-B7F3-BA10-2B23-1ED6CA2953AA}"/>
              </a:ext>
            </a:extLst>
          </p:cNvPr>
          <p:cNvSpPr>
            <a:spLocks noChangeArrowheads="1"/>
          </p:cNvSpPr>
          <p:nvPr/>
        </p:nvSpPr>
        <p:spPr bwMode="auto">
          <a:xfrm>
            <a:off x="248810" y="3392204"/>
            <a:ext cx="301605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D2.1. Reģions</a:t>
            </a:r>
            <a:endParaRPr kumimoji="0" lang="lv-LV"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Table 9">
            <a:extLst>
              <a:ext uri="{FF2B5EF4-FFF2-40B4-BE49-F238E27FC236}">
                <a16:creationId xmlns:a16="http://schemas.microsoft.com/office/drawing/2014/main" id="{AF061EEB-7EE7-A135-DE12-1278A70422CE}"/>
              </a:ext>
            </a:extLst>
          </p:cNvPr>
          <p:cNvGraphicFramePr>
            <a:graphicFrameLocks noGrp="1"/>
          </p:cNvGraphicFramePr>
          <p:nvPr/>
        </p:nvGraphicFramePr>
        <p:xfrm>
          <a:off x="4737428" y="996135"/>
          <a:ext cx="6928589" cy="5739171"/>
        </p:xfrm>
        <a:graphic>
          <a:graphicData uri="http://schemas.openxmlformats.org/drawingml/2006/table">
            <a:tbl>
              <a:tblPr firstRow="1" firstCol="1" bandRow="1"/>
              <a:tblGrid>
                <a:gridCol w="403466">
                  <a:extLst>
                    <a:ext uri="{9D8B030D-6E8A-4147-A177-3AD203B41FA5}">
                      <a16:colId xmlns:a16="http://schemas.microsoft.com/office/drawing/2014/main" val="3559258724"/>
                    </a:ext>
                  </a:extLst>
                </a:gridCol>
                <a:gridCol w="4118840">
                  <a:extLst>
                    <a:ext uri="{9D8B030D-6E8A-4147-A177-3AD203B41FA5}">
                      <a16:colId xmlns:a16="http://schemas.microsoft.com/office/drawing/2014/main" val="868397780"/>
                    </a:ext>
                  </a:extLst>
                </a:gridCol>
                <a:gridCol w="737994">
                  <a:extLst>
                    <a:ext uri="{9D8B030D-6E8A-4147-A177-3AD203B41FA5}">
                      <a16:colId xmlns:a16="http://schemas.microsoft.com/office/drawing/2014/main" val="483008873"/>
                    </a:ext>
                  </a:extLst>
                </a:gridCol>
                <a:gridCol w="275750">
                  <a:extLst>
                    <a:ext uri="{9D8B030D-6E8A-4147-A177-3AD203B41FA5}">
                      <a16:colId xmlns:a16="http://schemas.microsoft.com/office/drawing/2014/main" val="2129726473"/>
                    </a:ext>
                  </a:extLst>
                </a:gridCol>
                <a:gridCol w="275750">
                  <a:extLst>
                    <a:ext uri="{9D8B030D-6E8A-4147-A177-3AD203B41FA5}">
                      <a16:colId xmlns:a16="http://schemas.microsoft.com/office/drawing/2014/main" val="3185470569"/>
                    </a:ext>
                  </a:extLst>
                </a:gridCol>
                <a:gridCol w="275750">
                  <a:extLst>
                    <a:ext uri="{9D8B030D-6E8A-4147-A177-3AD203B41FA5}">
                      <a16:colId xmlns:a16="http://schemas.microsoft.com/office/drawing/2014/main" val="1835629488"/>
                    </a:ext>
                  </a:extLst>
                </a:gridCol>
                <a:gridCol w="841039">
                  <a:extLst>
                    <a:ext uri="{9D8B030D-6E8A-4147-A177-3AD203B41FA5}">
                      <a16:colId xmlns:a16="http://schemas.microsoft.com/office/drawing/2014/main" val="1945052689"/>
                    </a:ext>
                  </a:extLst>
                </a:gridCol>
              </a:tblGrid>
              <a:tr h="105855">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Negodīgi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Ļoti godīgi</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553685"/>
                  </a:ext>
                </a:extLst>
              </a:tr>
              <a:tr h="133162">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Biedrības un nodibinājumi (nevalstiskās (sabiedriskās) organizācijas)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7789523"/>
                  </a:ext>
                </a:extLst>
              </a:tr>
              <a:tr h="105855">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Satiksmes uzraudzības un koordinācijas birojs (Ceļu policija)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3630005"/>
                  </a:ext>
                </a:extLst>
              </a:tr>
              <a:tr h="105855">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Ceļu satiksmes drošības direkcija (CSDD)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2428812"/>
                  </a:ext>
                </a:extLst>
              </a:tr>
              <a:tr h="162709">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Eiropas Savienības struktūrfondus administrējošās institūcijas Latvijā</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8024768"/>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Korupcijas novēršanas un apkarošanas birojs (KNAB)</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4213605"/>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Latvenergo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2234090"/>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Konkurences padome (KP)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486863"/>
                  </a:ext>
                </a:extLst>
              </a:tr>
              <a:tr h="63024">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Iepirkumu uzraudzības birojs (IUB)</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3763248"/>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Latvijas Investīciju un attīstības aģentūra (LIAA)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8415621"/>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Latvijas valdība (Ministru kabinets)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8227923"/>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Muita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2210799"/>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Notariāti</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189467"/>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Parlaments (Saeima)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099322"/>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Pašvaldības būvvalde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3329589"/>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Pašvaldības policija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1232153"/>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Pašvaldību darbinieki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2904578"/>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Pašvaldību deputāti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9188510"/>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Pašvaldību kapitālsabiedrības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0872130"/>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Pārtikas un veterinārais dienests (PVD)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3812833"/>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Pilsonības un migrācijas lietu pārvalde (PMLP)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5405846"/>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Politiskās partijas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7712350"/>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Prese, radio, TV</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0449020"/>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Privātie uzņēmumi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7442974"/>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Robežsardze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3609625"/>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Tiesas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5184909"/>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Uzņēmumu reģistrs (UR)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2368296"/>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Valsts darba inspekcija (VDI)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0116201"/>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Valsts ieņēmumu dienests (VID)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9878930"/>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Valsts kontrole (VK)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0043099"/>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Valsts kultūras pieminekļu aizsardzības inspekcija (VKPAI)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762006"/>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Valsts policija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7223886"/>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Valsts sociālās apdrošināšanas aģentūra (VSAA)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406710"/>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Valsts ugunsdzēsības un glābšanas dienests (VUGD)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7993040"/>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Valsts un pašvaldības slimnīcas un poliklīnikas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482780"/>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Valsts kapitālsabiedrības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3155856"/>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Valsts zemes dienests (VZD)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2050868"/>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Patērētāju tiesību aizsardzības centrs (PTAC)</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1631863"/>
                  </a:ext>
                </a:extLst>
              </a:tr>
              <a:tr h="10585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Būvniecības valsts kontroles birojs (BVKB)</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1885321"/>
                  </a:ext>
                </a:extLst>
              </a:tr>
            </a:tbl>
          </a:graphicData>
        </a:graphic>
      </p:graphicFrame>
      <p:sp>
        <p:nvSpPr>
          <p:cNvPr id="11" name="Rectangle 3">
            <a:extLst>
              <a:ext uri="{FF2B5EF4-FFF2-40B4-BE49-F238E27FC236}">
                <a16:creationId xmlns:a16="http://schemas.microsoft.com/office/drawing/2014/main" id="{9CAA1ECC-121E-AF8C-A1FB-B1BCC5586AB6}"/>
              </a:ext>
            </a:extLst>
          </p:cNvPr>
          <p:cNvSpPr>
            <a:spLocks noChangeArrowheads="1"/>
          </p:cNvSpPr>
          <p:nvPr/>
        </p:nvSpPr>
        <p:spPr bwMode="auto">
          <a:xfrm>
            <a:off x="4737428" y="495759"/>
            <a:ext cx="678190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K1. Kā Jūs novērtētu sekojošu institūciju / valsts iestāžu / uzņēmumu godīgumu, runājot par korupciju?</a:t>
            </a:r>
            <a:br>
              <a:rPr kumimoji="0" lang="lv-LV"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Lūdzu, sniedziet vērtējumu skalā no 1 (negodīgi) līdz 5 (ļoti godīgi).</a:t>
            </a:r>
            <a:br>
              <a:rPr kumimoji="0" lang="lv-LV"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Viena atbilde katrā rindiņā</a:t>
            </a:r>
            <a:endParaRPr kumimoji="0" lang="lv-LV"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Rectangle 2">
            <a:extLst>
              <a:ext uri="{FF2B5EF4-FFF2-40B4-BE49-F238E27FC236}">
                <a16:creationId xmlns:a16="http://schemas.microsoft.com/office/drawing/2014/main" id="{0A4FE51D-74E1-33E6-DED7-BAD79DBCB49C}"/>
              </a:ext>
            </a:extLst>
          </p:cNvPr>
          <p:cNvSpPr txBox="1">
            <a:spLocks noRot="1" noChangeArrowheads="1"/>
          </p:cNvSpPr>
          <p:nvPr/>
        </p:nvSpPr>
        <p:spPr bwMode="auto">
          <a:xfrm>
            <a:off x="4691844" y="0"/>
            <a:ext cx="3240360" cy="49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80000"/>
              </a:lnSpc>
            </a:pPr>
            <a:r>
              <a:rPr lang="lv-LV" altLang="lv-LV" sz="2400" noProof="1">
                <a:solidFill>
                  <a:srgbClr val="4C8264"/>
                </a:solidFill>
                <a:latin typeface="Arial" panose="020B0604020202020204" pitchFamily="34" charset="0"/>
                <a:cs typeface="Arial" panose="020B0604020202020204" pitchFamily="34" charset="0"/>
              </a:rPr>
              <a:t>Aptaujas anketa (</a:t>
            </a:r>
            <a:r>
              <a:rPr lang="en-GB" altLang="lv-LV" sz="2400" noProof="1">
                <a:solidFill>
                  <a:srgbClr val="4C8264"/>
                </a:solidFill>
                <a:latin typeface="Arial" panose="020B0604020202020204" pitchFamily="34" charset="0"/>
                <a:cs typeface="Arial" panose="020B0604020202020204" pitchFamily="34" charset="0"/>
              </a:rPr>
              <a:t>1</a:t>
            </a:r>
            <a:r>
              <a:rPr lang="lv-LV" altLang="lv-LV" sz="2400" noProof="1">
                <a:solidFill>
                  <a:srgbClr val="4C8264"/>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2E59CD1E-ABF9-E59E-5C1A-C0799DE94EB5}"/>
              </a:ext>
            </a:extLst>
          </p:cNvPr>
          <p:cNvSpPr txBox="1">
            <a:spLocks noChangeArrowheads="1"/>
          </p:cNvSpPr>
          <p:nvPr/>
        </p:nvSpPr>
        <p:spPr bwMode="auto">
          <a:xfrm>
            <a:off x="25401" y="6611938"/>
            <a:ext cx="13440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Narrow" panose="020B0606020202030204" pitchFamily="34" charset="0"/>
              </a:defRPr>
            </a:lvl1pPr>
            <a:lvl2pPr marL="742950" indent="-285750">
              <a:defRPr sz="1200">
                <a:solidFill>
                  <a:schemeClr val="tx1"/>
                </a:solidFill>
                <a:latin typeface="Arial Narrow" panose="020B0606020202030204" pitchFamily="34" charset="0"/>
              </a:defRPr>
            </a:lvl2pPr>
            <a:lvl3pPr marL="1143000" indent="-228600">
              <a:defRPr sz="1200">
                <a:solidFill>
                  <a:schemeClr val="tx1"/>
                </a:solidFill>
                <a:latin typeface="Arial Narrow" panose="020B0606020202030204" pitchFamily="34" charset="0"/>
              </a:defRPr>
            </a:lvl3pPr>
            <a:lvl4pPr marL="1600200" indent="-228600">
              <a:defRPr sz="1200">
                <a:solidFill>
                  <a:schemeClr val="tx1"/>
                </a:solidFill>
                <a:latin typeface="Arial Narrow" panose="020B0606020202030204" pitchFamily="34" charset="0"/>
              </a:defRPr>
            </a:lvl4pPr>
            <a:lvl5pPr marL="2057400" indent="-228600">
              <a:defRPr sz="1200">
                <a:solidFill>
                  <a:schemeClr val="tx1"/>
                </a:solidFill>
                <a:latin typeface="Arial Narrow" panose="020B0606020202030204" pitchFamily="34" charset="0"/>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defRPr>
            </a:lvl9pPr>
          </a:lstStyle>
          <a:p>
            <a:pPr>
              <a:defRPr/>
            </a:pPr>
            <a:fld id="{547CCE93-22B2-4884-9FF8-4ED2DCCF0107}" type="slidenum">
              <a:rPr lang="en-GB" altLang="en-US" sz="1000" smtClean="0"/>
              <a:pPr>
                <a:defRPr/>
              </a:pPr>
              <a:t>95</a:t>
            </a:fld>
            <a:endParaRPr lang="en-GB" altLang="en-US" sz="12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ChangeArrowheads="1"/>
          </p:cNvSpPr>
          <p:nvPr/>
        </p:nvSpPr>
        <p:spPr bwMode="auto">
          <a:xfrm>
            <a:off x="-1016000" y="7091706"/>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lv-LV" altLang="lv-LV" sz="1800" dirty="0">
              <a:latin typeface="Arial" panose="020B0604020202020204" pitchFamily="34" charset="0"/>
            </a:endParaRPr>
          </a:p>
        </p:txBody>
      </p:sp>
      <p:graphicFrame>
        <p:nvGraphicFramePr>
          <p:cNvPr id="2" name="Table 1">
            <a:extLst>
              <a:ext uri="{FF2B5EF4-FFF2-40B4-BE49-F238E27FC236}">
                <a16:creationId xmlns:a16="http://schemas.microsoft.com/office/drawing/2014/main" id="{1759717A-A305-066B-F7ED-4936B312C3AF}"/>
              </a:ext>
            </a:extLst>
          </p:cNvPr>
          <p:cNvGraphicFramePr>
            <a:graphicFrameLocks noGrp="1"/>
          </p:cNvGraphicFramePr>
          <p:nvPr/>
        </p:nvGraphicFramePr>
        <p:xfrm>
          <a:off x="332543" y="1165351"/>
          <a:ext cx="3475990" cy="733745"/>
        </p:xfrm>
        <a:graphic>
          <a:graphicData uri="http://schemas.openxmlformats.org/drawingml/2006/table">
            <a:tbl>
              <a:tblPr firstRow="1" firstCol="1" lastRow="1" lastCol="1" bandRow="1" bandCol="1"/>
              <a:tblGrid>
                <a:gridCol w="2607310">
                  <a:extLst>
                    <a:ext uri="{9D8B030D-6E8A-4147-A177-3AD203B41FA5}">
                      <a16:colId xmlns:a16="http://schemas.microsoft.com/office/drawing/2014/main" val="1643949530"/>
                    </a:ext>
                  </a:extLst>
                </a:gridCol>
                <a:gridCol w="868680">
                  <a:extLst>
                    <a:ext uri="{9D8B030D-6E8A-4147-A177-3AD203B41FA5}">
                      <a16:colId xmlns:a16="http://schemas.microsoft.com/office/drawing/2014/main" val="2938216244"/>
                    </a:ext>
                  </a:extLst>
                </a:gridCol>
              </a:tblGrid>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Ievērojami palielinājušās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0489732"/>
                  </a:ext>
                </a:extLst>
              </a:tr>
              <a:tr h="39243">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Nedaudz palielinājušās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6158722"/>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Nemainīgas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3</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961192"/>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Nedaudz samazinājušās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4</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7158962"/>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Ievērojami samazinājušās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7886468"/>
                  </a:ext>
                </a:extLst>
              </a:tr>
            </a:tbl>
          </a:graphicData>
        </a:graphic>
      </p:graphicFrame>
      <p:sp>
        <p:nvSpPr>
          <p:cNvPr id="3" name="Rectangle 1">
            <a:extLst>
              <a:ext uri="{FF2B5EF4-FFF2-40B4-BE49-F238E27FC236}">
                <a16:creationId xmlns:a16="http://schemas.microsoft.com/office/drawing/2014/main" id="{BDC18434-5911-087B-8D40-2605DAE3D7C8}"/>
              </a:ext>
            </a:extLst>
          </p:cNvPr>
          <p:cNvSpPr>
            <a:spLocks noChangeArrowheads="1"/>
          </p:cNvSpPr>
          <p:nvPr/>
        </p:nvSpPr>
        <p:spPr bwMode="auto">
          <a:xfrm>
            <a:off x="258654" y="688567"/>
            <a:ext cx="38459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K2. Vai, pēc Jūsu domām, problēmas, kas saistās ar augsta līmeņa</a:t>
            </a:r>
            <a:br>
              <a:rPr kumimoji="0" lang="en-GB"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valsts amatpersonu kukuļošanu, pēdējo četru gadu laikā ir:</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Viena atbilde</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4AA1AAB2-2351-FF8A-E543-9A13EF01070D}"/>
              </a:ext>
            </a:extLst>
          </p:cNvPr>
          <p:cNvGraphicFramePr>
            <a:graphicFrameLocks noGrp="1"/>
          </p:cNvGraphicFramePr>
          <p:nvPr/>
        </p:nvGraphicFramePr>
        <p:xfrm>
          <a:off x="364074" y="2395062"/>
          <a:ext cx="3475990" cy="733745"/>
        </p:xfrm>
        <a:graphic>
          <a:graphicData uri="http://schemas.openxmlformats.org/drawingml/2006/table">
            <a:tbl>
              <a:tblPr firstRow="1" firstCol="1" lastRow="1" lastCol="1" bandRow="1" bandCol="1"/>
              <a:tblGrid>
                <a:gridCol w="2607310">
                  <a:extLst>
                    <a:ext uri="{9D8B030D-6E8A-4147-A177-3AD203B41FA5}">
                      <a16:colId xmlns:a16="http://schemas.microsoft.com/office/drawing/2014/main" val="1481572103"/>
                    </a:ext>
                  </a:extLst>
                </a:gridCol>
                <a:gridCol w="868680">
                  <a:extLst>
                    <a:ext uri="{9D8B030D-6E8A-4147-A177-3AD203B41FA5}">
                      <a16:colId xmlns:a16="http://schemas.microsoft.com/office/drawing/2014/main" val="3041730109"/>
                    </a:ext>
                  </a:extLst>
                </a:gridCol>
              </a:tblGrid>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Ievērojami palielinājušās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300236"/>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Nedaudz palielinājušās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497123"/>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Nemainīgas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3</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750235"/>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Nedaudz samazinājušās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4</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8521030"/>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Ievērojami samazinājušās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4144967"/>
                  </a:ext>
                </a:extLst>
              </a:tr>
            </a:tbl>
          </a:graphicData>
        </a:graphic>
      </p:graphicFrame>
      <p:sp>
        <p:nvSpPr>
          <p:cNvPr id="8" name="Rectangle 2">
            <a:extLst>
              <a:ext uri="{FF2B5EF4-FFF2-40B4-BE49-F238E27FC236}">
                <a16:creationId xmlns:a16="http://schemas.microsoft.com/office/drawing/2014/main" id="{22FFCADB-CB0F-AAE2-A4C6-1192BB9E3BBD}"/>
              </a:ext>
            </a:extLst>
          </p:cNvPr>
          <p:cNvSpPr>
            <a:spLocks noChangeArrowheads="1"/>
          </p:cNvSpPr>
          <p:nvPr/>
        </p:nvSpPr>
        <p:spPr bwMode="auto">
          <a:xfrm>
            <a:off x="258654" y="1907768"/>
            <a:ext cx="38908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K3. Vai, pēc Jūsu domām, problēmas, kas saistās ar zemākā līmeņa</a:t>
            </a:r>
            <a:br>
              <a:rPr kumimoji="0" lang="en-GB"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valsts amatpersonu kukuļošanu, pēdējo četru gadu laikā ir:</a:t>
            </a:r>
            <a:b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Viena atbilde</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2788CEBC-6A93-1CF0-4689-7E04FB5754B7}"/>
              </a:ext>
            </a:extLst>
          </p:cNvPr>
          <p:cNvGraphicFramePr>
            <a:graphicFrameLocks noGrp="1"/>
          </p:cNvGraphicFramePr>
          <p:nvPr/>
        </p:nvGraphicFramePr>
        <p:xfrm>
          <a:off x="363834" y="3473427"/>
          <a:ext cx="4947920" cy="3375227"/>
        </p:xfrm>
        <a:graphic>
          <a:graphicData uri="http://schemas.openxmlformats.org/drawingml/2006/table">
            <a:tbl>
              <a:tblPr firstRow="1" firstCol="1" lastRow="1" lastCol="1" bandRow="1" bandCol="1"/>
              <a:tblGrid>
                <a:gridCol w="4137660">
                  <a:extLst>
                    <a:ext uri="{9D8B030D-6E8A-4147-A177-3AD203B41FA5}">
                      <a16:colId xmlns:a16="http://schemas.microsoft.com/office/drawing/2014/main" val="815820094"/>
                    </a:ext>
                  </a:extLst>
                </a:gridCol>
                <a:gridCol w="810260">
                  <a:extLst>
                    <a:ext uri="{9D8B030D-6E8A-4147-A177-3AD203B41FA5}">
                      <a16:colId xmlns:a16="http://schemas.microsoft.com/office/drawing/2014/main" val="1754854844"/>
                    </a:ext>
                  </a:extLst>
                </a:gridCol>
              </a:tblGrid>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Amatos neprofesionāli, nepiemēroti cilvēki</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004389"/>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Amatpersonas, partijas cieši saistītas ar uzņēmējiem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2246916"/>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Amatpersonu alkatība, mantrausība, savtīgums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0178991"/>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Amatpersonu zemais atalgojums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343028"/>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Atbildības trūkums, nav valstiskas domāšanas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1112199"/>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Atklātības, caurskatāmības trūkums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3365388"/>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Augstas izmaksas, kārtojot dokumentus, atļaujas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219010"/>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Augstāko amatpersonu piemērs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6904895"/>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Augsti nodokļi, nesakārtota nodokļu sistēma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9</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0512787"/>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Birokrātija, procedūru sarežģītība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399502"/>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Cilvēki paši piedāvā kukuļus – ja dod, tad ņem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717066"/>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Cilvēku neizglītotība, savu tiesību nezināšana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7351680"/>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Draugu, radu, paziņu būšana, amatos "savi" cilvēki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165271"/>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Ekonomiskā situācija valstī</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0451475"/>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Iepirkumu necaurskatāmība, nesakārtotība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254929"/>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Iespēja lēmumus pieņemt vienpersoniski, mazā cilvēku grupā</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9530357"/>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Kontroles trūkums, visatļautība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9793969"/>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Nav politiskās gribas apkarot korupciju</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8530850"/>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Nesakārtota likumdošana (atstāti caurumi, vieta interpretācijai)</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19</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690079"/>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Netiek reāli sodīti, mazi sodi, nesodāmības apziņa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20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409510"/>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Tradīcija, tā pieņemts (padomju laika domāšana, kultūra)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21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3885078"/>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Varaskāre, amatpersonu varas demonstrēšana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22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5075116"/>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Cita atbilde </a:t>
                      </a:r>
                      <a:r>
                        <a:rPr lang="lv-LV" sz="9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(lūdzu, norādiet):</a:t>
                      </a: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______________________</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0470931"/>
                  </a:ext>
                </a:extLst>
              </a:tr>
            </a:tbl>
          </a:graphicData>
        </a:graphic>
      </p:graphicFrame>
      <p:sp>
        <p:nvSpPr>
          <p:cNvPr id="12" name="Rectangle 3">
            <a:extLst>
              <a:ext uri="{FF2B5EF4-FFF2-40B4-BE49-F238E27FC236}">
                <a16:creationId xmlns:a16="http://schemas.microsoft.com/office/drawing/2014/main" id="{11352F4C-A289-830B-9EC6-F84625BE6C6F}"/>
              </a:ext>
            </a:extLst>
          </p:cNvPr>
          <p:cNvSpPr>
            <a:spLocks noChangeArrowheads="1"/>
          </p:cNvSpPr>
          <p:nvPr/>
        </p:nvSpPr>
        <p:spPr bwMode="auto">
          <a:xfrm>
            <a:off x="280387" y="3123399"/>
            <a:ext cx="5458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K4. Kā Jūs domājat, kas ir galvenie korupciju veicinošie apstākļi valsts un pašvaldības iestādēs?</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Iespējams atzīmēt līdz piecām atbildēm</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3D906EEB-B00E-F169-97CD-5A372BCBF143}"/>
              </a:ext>
            </a:extLst>
          </p:cNvPr>
          <p:cNvGraphicFramePr>
            <a:graphicFrameLocks noGrp="1"/>
          </p:cNvGraphicFramePr>
          <p:nvPr/>
        </p:nvGraphicFramePr>
        <p:xfrm>
          <a:off x="5881764" y="1090360"/>
          <a:ext cx="5942374" cy="2494733"/>
        </p:xfrm>
        <a:graphic>
          <a:graphicData uri="http://schemas.openxmlformats.org/drawingml/2006/table">
            <a:tbl>
              <a:tblPr firstRow="1" firstCol="1" lastRow="1" lastCol="1" bandRow="1" bandCol="1"/>
              <a:tblGrid>
                <a:gridCol w="5553491">
                  <a:extLst>
                    <a:ext uri="{9D8B030D-6E8A-4147-A177-3AD203B41FA5}">
                      <a16:colId xmlns:a16="http://schemas.microsoft.com/office/drawing/2014/main" val="2484762185"/>
                    </a:ext>
                  </a:extLst>
                </a:gridCol>
                <a:gridCol w="388883">
                  <a:extLst>
                    <a:ext uri="{9D8B030D-6E8A-4147-A177-3AD203B41FA5}">
                      <a16:colId xmlns:a16="http://schemas.microsoft.com/office/drawing/2014/main" val="108144105"/>
                    </a:ext>
                  </a:extLst>
                </a:gridCol>
              </a:tblGrid>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Amatpersonas jāpieņem darbā atklāta konkursa kārtībā</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2370566"/>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Jāatbalsta uzņēmēji un jāuzlabo uzņēmējdarbības vide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9825121"/>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Jāpiespriež bargi un reāli sodi pārkāpējiem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6843886"/>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Jāizglīto iedzīvotāji (par tiesībām, par korupcijas sekām u. 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0817659"/>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Jāievieš amatpersonu rotācija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1838500"/>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Jānomainās paaudzēm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839895"/>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Jāpārņem ārvalstu pieredze korupcijas apkarošanā</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6478380"/>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Jānodrošina lielāka atklātība un caurskatāmība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2400685"/>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Jānovērš korupcijas riski un iespējas dot kukuļus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9</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032205"/>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Jāpaaugstina amatpersonu atalgojums, jāievieš motivēšanas sistēma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355076"/>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Jāpalielina pašvaldību, iestāžu budžets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2518439"/>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Jāsakārto iepirkumu noris</a:t>
                      </a:r>
                      <a:r>
                        <a:rPr lang="en-GB"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t>
                      </a: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(visiem jāizvirza godīgi nosacījumi)</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177581"/>
                  </a:ext>
                </a:extLst>
              </a:tr>
              <a:tr h="0">
                <a:tc>
                  <a:txBody>
                    <a:bodyPr/>
                    <a:lstStyle/>
                    <a:p>
                      <a:pPr>
                        <a:lnSpc>
                          <a:spcPct val="100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Jāsakārto nodokļu sistēma, jāsamazina nodokļi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8079510"/>
                  </a:ext>
                </a:extLst>
              </a:tr>
              <a:tr h="0">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Jāsamazina tiešs kontakts ar valsts un pašvaldības iestāžu darbiniekiem, ieviešot jaunus e-pakalpojumus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0943911"/>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Jāveicina amatpersonu izpratne par korupcijas sekām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1214466"/>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Cita atbilde </a:t>
                      </a:r>
                      <a:r>
                        <a:rPr lang="lv-LV" sz="9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(lūdzu, norādiet):</a:t>
                      </a: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______________________</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135787"/>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Cīnīties ar korupciju nav iespējams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8626879"/>
                  </a:ext>
                </a:extLst>
              </a:tr>
            </a:tbl>
          </a:graphicData>
        </a:graphic>
      </p:graphicFrame>
      <p:sp>
        <p:nvSpPr>
          <p:cNvPr id="14" name="Rectangle 4">
            <a:extLst>
              <a:ext uri="{FF2B5EF4-FFF2-40B4-BE49-F238E27FC236}">
                <a16:creationId xmlns:a16="http://schemas.microsoft.com/office/drawing/2014/main" id="{D2A379A6-8DFB-F6B0-9806-626C42A3DC56}"/>
              </a:ext>
            </a:extLst>
          </p:cNvPr>
          <p:cNvSpPr>
            <a:spLocks noChangeArrowheads="1"/>
          </p:cNvSpPr>
          <p:nvPr/>
        </p:nvSpPr>
        <p:spPr bwMode="auto">
          <a:xfrm>
            <a:off x="5787806" y="724041"/>
            <a:ext cx="55318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K5. Kā Jūs domājat, kādi pasākumi mazinātu korupciju valsts un pašvaldības iestādēs?</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Iespējamas vairākas atbildes</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15" name="Table 14">
            <a:extLst>
              <a:ext uri="{FF2B5EF4-FFF2-40B4-BE49-F238E27FC236}">
                <a16:creationId xmlns:a16="http://schemas.microsoft.com/office/drawing/2014/main" id="{7B5CF742-29F5-514B-26E3-29D5CC97CC5E}"/>
              </a:ext>
            </a:extLst>
          </p:cNvPr>
          <p:cNvGraphicFramePr>
            <a:graphicFrameLocks noGrp="1"/>
          </p:cNvGraphicFramePr>
          <p:nvPr/>
        </p:nvGraphicFramePr>
        <p:xfrm>
          <a:off x="5902785" y="4009820"/>
          <a:ext cx="4947920" cy="880494"/>
        </p:xfrm>
        <a:graphic>
          <a:graphicData uri="http://schemas.openxmlformats.org/drawingml/2006/table">
            <a:tbl>
              <a:tblPr firstRow="1" firstCol="1" lastRow="1" lastCol="1" bandRow="1" bandCol="1"/>
              <a:tblGrid>
                <a:gridCol w="4137660">
                  <a:extLst>
                    <a:ext uri="{9D8B030D-6E8A-4147-A177-3AD203B41FA5}">
                      <a16:colId xmlns:a16="http://schemas.microsoft.com/office/drawing/2014/main" val="3468345294"/>
                    </a:ext>
                  </a:extLst>
                </a:gridCol>
                <a:gridCol w="810260">
                  <a:extLst>
                    <a:ext uri="{9D8B030D-6E8A-4147-A177-3AD203B41FA5}">
                      <a16:colId xmlns:a16="http://schemas.microsoft.com/office/drawing/2014/main" val="291702907"/>
                    </a:ext>
                  </a:extLst>
                </a:gridCol>
              </a:tblGrid>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masu informācijas līdzekļiem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2091480"/>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draugu, paziņu personiskās pieredzes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7262481"/>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dažādiem stāstiem par kādu uzņēmēju pieredzi</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4212699"/>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savas personiskās saskarsmes ar valsts un pašvaldības iestādēm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1154803"/>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Citur </a:t>
                      </a:r>
                      <a:r>
                        <a:rPr lang="lv-LV" sz="9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(lūdzu, norādiet):</a:t>
                      </a: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______________________</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0871991"/>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Grūti pateikt / NA</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6</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931584"/>
                  </a:ext>
                </a:extLst>
              </a:tr>
            </a:tbl>
          </a:graphicData>
        </a:graphic>
      </p:graphicFrame>
      <p:sp>
        <p:nvSpPr>
          <p:cNvPr id="16" name="Rectangle 5">
            <a:extLst>
              <a:ext uri="{FF2B5EF4-FFF2-40B4-BE49-F238E27FC236}">
                <a16:creationId xmlns:a16="http://schemas.microsoft.com/office/drawing/2014/main" id="{0E708955-4F0D-76B1-532F-005663E48FC2}"/>
              </a:ext>
            </a:extLst>
          </p:cNvPr>
          <p:cNvSpPr>
            <a:spLocks noChangeArrowheads="1"/>
          </p:cNvSpPr>
          <p:nvPr/>
        </p:nvSpPr>
        <p:spPr bwMode="auto">
          <a:xfrm>
            <a:off x="5819337" y="3522143"/>
            <a:ext cx="59942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K6. Vispārīgi runājot, sakiet, lūdzu, kur Jūs pamatā gūstat informāciju par negodīgiem</a:t>
            </a:r>
            <a:br>
              <a:rPr kumimoji="0" lang="en-GB"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vai šaubīgiem darījumiem valsts un pašvaldības iestādēs?</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Iespējamas vairākas atbildes</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342A8FA8-52B3-1AE9-1751-3E990BAD41DE}"/>
              </a:ext>
            </a:extLst>
          </p:cNvPr>
          <p:cNvGraphicFramePr>
            <a:graphicFrameLocks noGrp="1"/>
          </p:cNvGraphicFramePr>
          <p:nvPr/>
        </p:nvGraphicFramePr>
        <p:xfrm>
          <a:off x="5913536" y="5397186"/>
          <a:ext cx="3475990" cy="880494"/>
        </p:xfrm>
        <a:graphic>
          <a:graphicData uri="http://schemas.openxmlformats.org/drawingml/2006/table">
            <a:tbl>
              <a:tblPr firstRow="1" firstCol="1" lastRow="1" lastCol="1" bandRow="1" bandCol="1"/>
              <a:tblGrid>
                <a:gridCol w="2607310">
                  <a:extLst>
                    <a:ext uri="{9D8B030D-6E8A-4147-A177-3AD203B41FA5}">
                      <a16:colId xmlns:a16="http://schemas.microsoft.com/office/drawing/2014/main" val="4087872276"/>
                    </a:ext>
                  </a:extLst>
                </a:gridCol>
                <a:gridCol w="868680">
                  <a:extLst>
                    <a:ext uri="{9D8B030D-6E8A-4147-A177-3AD203B41FA5}">
                      <a16:colId xmlns:a16="http://schemas.microsoft.com/office/drawing/2014/main" val="4029414027"/>
                    </a:ext>
                  </a:extLst>
                </a:gridCol>
              </a:tblGrid>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Vairākas reizes nedēļā</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5751950"/>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Vismaz reizi nedēļā</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4180878"/>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Vismaz reizi mēnesī</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2071310"/>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Vismaz reizi pusgadā</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4</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8552854"/>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Vismaz reizi gadā</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3231353"/>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Retāk</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6</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0423751"/>
                  </a:ext>
                </a:extLst>
              </a:tr>
            </a:tbl>
          </a:graphicData>
        </a:graphic>
      </p:graphicFrame>
      <p:sp>
        <p:nvSpPr>
          <p:cNvPr id="18" name="Rectangle 6">
            <a:extLst>
              <a:ext uri="{FF2B5EF4-FFF2-40B4-BE49-F238E27FC236}">
                <a16:creationId xmlns:a16="http://schemas.microsoft.com/office/drawing/2014/main" id="{5783E2B4-AC13-1C63-AAE8-CFFC092E710E}"/>
              </a:ext>
            </a:extLst>
          </p:cNvPr>
          <p:cNvSpPr>
            <a:spLocks noChangeArrowheads="1"/>
          </p:cNvSpPr>
          <p:nvPr/>
        </p:nvSpPr>
        <p:spPr bwMode="auto">
          <a:xfrm>
            <a:off x="5829136" y="4888488"/>
            <a:ext cx="499651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K7. Cik bieži Jums kā sava uzņēmuma pārstāvim pēdējo divu gadu laikā</a:t>
            </a:r>
            <a:br>
              <a:rPr kumimoji="0" lang="en-GB"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caurmērā ir iznācis kontaktēties ar valsts institūcijām?</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Viena atbilde</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2">
            <a:extLst>
              <a:ext uri="{FF2B5EF4-FFF2-40B4-BE49-F238E27FC236}">
                <a16:creationId xmlns:a16="http://schemas.microsoft.com/office/drawing/2014/main" id="{C26594CE-8362-4FFD-A821-4B8CC9E75FD7}"/>
              </a:ext>
            </a:extLst>
          </p:cNvPr>
          <p:cNvSpPr txBox="1">
            <a:spLocks noRot="1" noChangeArrowheads="1"/>
          </p:cNvSpPr>
          <p:nvPr/>
        </p:nvSpPr>
        <p:spPr bwMode="auto">
          <a:xfrm>
            <a:off x="4691844" y="0"/>
            <a:ext cx="3240360" cy="69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80000"/>
              </a:lnSpc>
            </a:pPr>
            <a:r>
              <a:rPr lang="lv-LV" altLang="lv-LV" sz="2400" noProof="1">
                <a:solidFill>
                  <a:srgbClr val="4C8264"/>
                </a:solidFill>
                <a:latin typeface="Arial" panose="020B0604020202020204" pitchFamily="34" charset="0"/>
                <a:cs typeface="Arial" panose="020B0604020202020204" pitchFamily="34" charset="0"/>
              </a:rPr>
              <a:t>Aptaujas anketa (</a:t>
            </a:r>
            <a:r>
              <a:rPr lang="en-GB" altLang="lv-LV" sz="2400" noProof="1">
                <a:solidFill>
                  <a:srgbClr val="4C8264"/>
                </a:solidFill>
                <a:latin typeface="Arial" panose="020B0604020202020204" pitchFamily="34" charset="0"/>
                <a:cs typeface="Arial" panose="020B0604020202020204" pitchFamily="34" charset="0"/>
              </a:rPr>
              <a:t>2</a:t>
            </a:r>
            <a:r>
              <a:rPr lang="lv-LV" altLang="lv-LV" sz="2400" noProof="1">
                <a:solidFill>
                  <a:srgbClr val="4C8264"/>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252590CA-2181-A3CE-DE3F-6797C592259D}"/>
              </a:ext>
            </a:extLst>
          </p:cNvPr>
          <p:cNvSpPr txBox="1">
            <a:spLocks noChangeArrowheads="1"/>
          </p:cNvSpPr>
          <p:nvPr/>
        </p:nvSpPr>
        <p:spPr bwMode="auto">
          <a:xfrm>
            <a:off x="25401" y="6611938"/>
            <a:ext cx="13440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Narrow" panose="020B0606020202030204" pitchFamily="34" charset="0"/>
              </a:defRPr>
            </a:lvl1pPr>
            <a:lvl2pPr marL="742950" indent="-285750">
              <a:defRPr sz="1200">
                <a:solidFill>
                  <a:schemeClr val="tx1"/>
                </a:solidFill>
                <a:latin typeface="Arial Narrow" panose="020B0606020202030204" pitchFamily="34" charset="0"/>
              </a:defRPr>
            </a:lvl2pPr>
            <a:lvl3pPr marL="1143000" indent="-228600">
              <a:defRPr sz="1200">
                <a:solidFill>
                  <a:schemeClr val="tx1"/>
                </a:solidFill>
                <a:latin typeface="Arial Narrow" panose="020B0606020202030204" pitchFamily="34" charset="0"/>
              </a:defRPr>
            </a:lvl3pPr>
            <a:lvl4pPr marL="1600200" indent="-228600">
              <a:defRPr sz="1200">
                <a:solidFill>
                  <a:schemeClr val="tx1"/>
                </a:solidFill>
                <a:latin typeface="Arial Narrow" panose="020B0606020202030204" pitchFamily="34" charset="0"/>
              </a:defRPr>
            </a:lvl4pPr>
            <a:lvl5pPr marL="2057400" indent="-228600">
              <a:defRPr sz="1200">
                <a:solidFill>
                  <a:schemeClr val="tx1"/>
                </a:solidFill>
                <a:latin typeface="Arial Narrow" panose="020B0606020202030204" pitchFamily="34" charset="0"/>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defRPr>
            </a:lvl9pPr>
          </a:lstStyle>
          <a:p>
            <a:pPr>
              <a:defRPr/>
            </a:pPr>
            <a:fld id="{547CCE93-22B2-4884-9FF8-4ED2DCCF0107}" type="slidenum">
              <a:rPr lang="en-GB" altLang="en-US" sz="1000" smtClean="0"/>
              <a:pPr>
                <a:defRPr/>
              </a:pPr>
              <a:t>96</a:t>
            </a:fld>
            <a:endParaRPr lang="en-GB" altLang="en-US" sz="1200" dirty="0"/>
          </a:p>
        </p:txBody>
      </p:sp>
    </p:spTree>
    <p:extLst>
      <p:ext uri="{BB962C8B-B14F-4D97-AF65-F5344CB8AC3E}">
        <p14:creationId xmlns:p14="http://schemas.microsoft.com/office/powerpoint/2010/main" val="11221648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6AF1C-EF47-5500-D505-D93FB6613EFA}"/>
            </a:ext>
          </a:extLst>
        </p:cNvPr>
        <p:cNvGrpSpPr/>
        <p:nvPr/>
      </p:nvGrpSpPr>
      <p:grpSpPr>
        <a:xfrm>
          <a:off x="0" y="0"/>
          <a:ext cx="0" cy="0"/>
          <a:chOff x="0" y="0"/>
          <a:chExt cx="0" cy="0"/>
        </a:xfrm>
      </p:grpSpPr>
      <p:sp>
        <p:nvSpPr>
          <p:cNvPr id="97283" name="Rectangle 3">
            <a:extLst>
              <a:ext uri="{FF2B5EF4-FFF2-40B4-BE49-F238E27FC236}">
                <a16:creationId xmlns:a16="http://schemas.microsoft.com/office/drawing/2014/main" id="{61E6B7FA-DF28-26BD-2477-42050F445734}"/>
              </a:ext>
            </a:extLst>
          </p:cNvPr>
          <p:cNvSpPr>
            <a:spLocks noChangeArrowheads="1"/>
          </p:cNvSpPr>
          <p:nvPr/>
        </p:nvSpPr>
        <p:spPr bwMode="auto">
          <a:xfrm>
            <a:off x="-1016000" y="7091706"/>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lv-LV" altLang="lv-LV" sz="1800" dirty="0">
              <a:latin typeface="Arial" panose="020B0604020202020204" pitchFamily="34" charset="0"/>
            </a:endParaRPr>
          </a:p>
        </p:txBody>
      </p:sp>
      <p:graphicFrame>
        <p:nvGraphicFramePr>
          <p:cNvPr id="2" name="Table 1">
            <a:extLst>
              <a:ext uri="{FF2B5EF4-FFF2-40B4-BE49-F238E27FC236}">
                <a16:creationId xmlns:a16="http://schemas.microsoft.com/office/drawing/2014/main" id="{71365970-5604-4F7B-D952-762A79A1666A}"/>
              </a:ext>
            </a:extLst>
          </p:cNvPr>
          <p:cNvGraphicFramePr>
            <a:graphicFrameLocks noGrp="1"/>
          </p:cNvGraphicFramePr>
          <p:nvPr/>
        </p:nvGraphicFramePr>
        <p:xfrm>
          <a:off x="342703" y="1270475"/>
          <a:ext cx="3475990" cy="880494"/>
        </p:xfrm>
        <a:graphic>
          <a:graphicData uri="http://schemas.openxmlformats.org/drawingml/2006/table">
            <a:tbl>
              <a:tblPr firstRow="1" firstCol="1" lastRow="1" lastCol="1" bandRow="1" bandCol="1"/>
              <a:tblGrid>
                <a:gridCol w="2607310">
                  <a:extLst>
                    <a:ext uri="{9D8B030D-6E8A-4147-A177-3AD203B41FA5}">
                      <a16:colId xmlns:a16="http://schemas.microsoft.com/office/drawing/2014/main" val="1948123817"/>
                    </a:ext>
                  </a:extLst>
                </a:gridCol>
                <a:gridCol w="868680">
                  <a:extLst>
                    <a:ext uri="{9D8B030D-6E8A-4147-A177-3AD203B41FA5}">
                      <a16:colId xmlns:a16="http://schemas.microsoft.com/office/drawing/2014/main" val="499088189"/>
                    </a:ext>
                  </a:extLst>
                </a:gridCol>
              </a:tblGrid>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Vairākas reizes nedēļā</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9928506"/>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Vismaz reizi nedēļā</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0407114"/>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Vismaz reizi mēnesī</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1005466"/>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Vismaz reizi pusgadā</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8820027"/>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Vismaz reizi gadā</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7202030"/>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Retāk</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6</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6941767"/>
                  </a:ext>
                </a:extLst>
              </a:tr>
            </a:tbl>
          </a:graphicData>
        </a:graphic>
      </p:graphicFrame>
      <p:sp>
        <p:nvSpPr>
          <p:cNvPr id="4" name="Rectangle 1">
            <a:extLst>
              <a:ext uri="{FF2B5EF4-FFF2-40B4-BE49-F238E27FC236}">
                <a16:creationId xmlns:a16="http://schemas.microsoft.com/office/drawing/2014/main" id="{39F7B2F2-650A-4DE8-4974-A546882A01AF}"/>
              </a:ext>
            </a:extLst>
          </p:cNvPr>
          <p:cNvSpPr>
            <a:spLocks noChangeArrowheads="1"/>
          </p:cNvSpPr>
          <p:nvPr/>
        </p:nvSpPr>
        <p:spPr bwMode="auto">
          <a:xfrm>
            <a:off x="240786" y="767734"/>
            <a:ext cx="454457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K8. Cik bieži Jums kā sava uzņēmuma pārstāvim pēdējo divu gadu laikā caurmērā ir iznācis kontaktēties ar pašvaldības institūcijām?</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Viena atbilde</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620DFF42-8271-9FE6-53BA-F314602F8457}"/>
              </a:ext>
            </a:extLst>
          </p:cNvPr>
          <p:cNvGraphicFramePr>
            <a:graphicFrameLocks noGrp="1"/>
          </p:cNvGraphicFramePr>
          <p:nvPr/>
        </p:nvGraphicFramePr>
        <p:xfrm>
          <a:off x="335281" y="2710287"/>
          <a:ext cx="4186843" cy="2583948"/>
        </p:xfrm>
        <a:graphic>
          <a:graphicData uri="http://schemas.openxmlformats.org/drawingml/2006/table">
            <a:tbl>
              <a:tblPr firstRow="1" firstCol="1" lastRow="1" lastCol="1" bandRow="1" bandCol="1"/>
              <a:tblGrid>
                <a:gridCol w="304799">
                  <a:extLst>
                    <a:ext uri="{9D8B030D-6E8A-4147-A177-3AD203B41FA5}">
                      <a16:colId xmlns:a16="http://schemas.microsoft.com/office/drawing/2014/main" val="3737168232"/>
                    </a:ext>
                  </a:extLst>
                </a:gridCol>
                <a:gridCol w="3300459">
                  <a:extLst>
                    <a:ext uri="{9D8B030D-6E8A-4147-A177-3AD203B41FA5}">
                      <a16:colId xmlns:a16="http://schemas.microsoft.com/office/drawing/2014/main" val="1831844544"/>
                    </a:ext>
                  </a:extLst>
                </a:gridCol>
                <a:gridCol w="290998">
                  <a:extLst>
                    <a:ext uri="{9D8B030D-6E8A-4147-A177-3AD203B41FA5}">
                      <a16:colId xmlns:a16="http://schemas.microsoft.com/office/drawing/2014/main" val="2662840750"/>
                    </a:ext>
                  </a:extLst>
                </a:gridCol>
                <a:gridCol w="290587">
                  <a:extLst>
                    <a:ext uri="{9D8B030D-6E8A-4147-A177-3AD203B41FA5}">
                      <a16:colId xmlns:a16="http://schemas.microsoft.com/office/drawing/2014/main" val="1812696797"/>
                    </a:ext>
                  </a:extLst>
                </a:gridCol>
              </a:tblGrid>
              <a:tr h="0">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Jā</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Nē</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2921594"/>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Uzņēmuma reģistrēšana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0723106"/>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Nekustamā īpašuma lietu kārtošana</a:t>
                      </a:r>
                      <a:r>
                        <a:rPr lang="en-GB"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(zemes zonējuma maiņa, transformācija, īpašumu reģistrēšana, pārreģistrēšana u. 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0983369"/>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Atļauju, licenču saņemšana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2632487"/>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Saskarsme ar Satiksmes uzraudzības un koordinācijas biroju (Ceļu policija)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780375"/>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Saskarsme ar Valsts policiju</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897200"/>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Autotransporta reģistrācija vai tehniskā apskate (CSDD)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8434212"/>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Uzturēšanās atļauju, izsaukumu kārtošana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2487689"/>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Darījumi muitā</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2028374"/>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Jautājumu kārtošana Valsts ieņēmumu dienestā (VID)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2323172"/>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Ar būvniecību saistītu jautājumu kārtošana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0504337"/>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Jautājumu kārtošana tiesā</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2433989"/>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Valsts vai pašvaldības pasūtījumu iegūšana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1523604"/>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Inspekcijas vai citas kontrolējošās iestādes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9752333"/>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Jautājumu kārtošana saistībā ar Eiropas Savienības struktūrfondiem</a:t>
                      </a:r>
                      <a:r>
                        <a:rPr lang="en-GB"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(finanšu līdzekļiem)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5122743"/>
                  </a:ext>
                </a:extLst>
              </a:tr>
            </a:tbl>
          </a:graphicData>
        </a:graphic>
      </p:graphicFrame>
      <p:sp>
        <p:nvSpPr>
          <p:cNvPr id="7" name="Rectangle 2">
            <a:extLst>
              <a:ext uri="{FF2B5EF4-FFF2-40B4-BE49-F238E27FC236}">
                <a16:creationId xmlns:a16="http://schemas.microsoft.com/office/drawing/2014/main" id="{613882C4-2B08-21D1-DA8E-22EA57B98EAC}"/>
              </a:ext>
            </a:extLst>
          </p:cNvPr>
          <p:cNvSpPr>
            <a:spLocks noChangeArrowheads="1"/>
          </p:cNvSpPr>
          <p:nvPr/>
        </p:nvSpPr>
        <p:spPr bwMode="auto">
          <a:xfrm>
            <a:off x="236220" y="2215860"/>
            <a:ext cx="422771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K9. Sakiet, lūdzu, vai pēdējo divu gadu laikā Jūsu uzņēmumam ir nācies</a:t>
            </a:r>
            <a:br>
              <a:rPr kumimoji="0" lang="en-GB"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kārtot šādus jautājumus?</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Viena atbilde katra rindiņā</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0D68A882-49E5-5FF6-2318-C27A23504DE4}"/>
              </a:ext>
            </a:extLst>
          </p:cNvPr>
          <p:cNvGraphicFramePr>
            <a:graphicFrameLocks noGrp="1"/>
          </p:cNvGraphicFramePr>
          <p:nvPr/>
        </p:nvGraphicFramePr>
        <p:xfrm>
          <a:off x="4796443" y="1252047"/>
          <a:ext cx="7265323" cy="5152407"/>
        </p:xfrm>
        <a:graphic>
          <a:graphicData uri="http://schemas.openxmlformats.org/drawingml/2006/table">
            <a:tbl>
              <a:tblPr firstRow="1" firstCol="1" bandRow="1"/>
              <a:tblGrid>
                <a:gridCol w="319162">
                  <a:extLst>
                    <a:ext uri="{9D8B030D-6E8A-4147-A177-3AD203B41FA5}">
                      <a16:colId xmlns:a16="http://schemas.microsoft.com/office/drawing/2014/main" val="1193815321"/>
                    </a:ext>
                  </a:extLst>
                </a:gridCol>
                <a:gridCol w="1616686">
                  <a:extLst>
                    <a:ext uri="{9D8B030D-6E8A-4147-A177-3AD203B41FA5}">
                      <a16:colId xmlns:a16="http://schemas.microsoft.com/office/drawing/2014/main" val="2702986114"/>
                    </a:ext>
                  </a:extLst>
                </a:gridCol>
                <a:gridCol w="756833">
                  <a:extLst>
                    <a:ext uri="{9D8B030D-6E8A-4147-A177-3AD203B41FA5}">
                      <a16:colId xmlns:a16="http://schemas.microsoft.com/office/drawing/2014/main" val="2683544172"/>
                    </a:ext>
                  </a:extLst>
                </a:gridCol>
                <a:gridCol w="711719">
                  <a:extLst>
                    <a:ext uri="{9D8B030D-6E8A-4147-A177-3AD203B41FA5}">
                      <a16:colId xmlns:a16="http://schemas.microsoft.com/office/drawing/2014/main" val="2686298712"/>
                    </a:ext>
                  </a:extLst>
                </a:gridCol>
                <a:gridCol w="731246">
                  <a:extLst>
                    <a:ext uri="{9D8B030D-6E8A-4147-A177-3AD203B41FA5}">
                      <a16:colId xmlns:a16="http://schemas.microsoft.com/office/drawing/2014/main" val="1291272752"/>
                    </a:ext>
                  </a:extLst>
                </a:gridCol>
                <a:gridCol w="680072">
                  <a:extLst>
                    <a:ext uri="{9D8B030D-6E8A-4147-A177-3AD203B41FA5}">
                      <a16:colId xmlns:a16="http://schemas.microsoft.com/office/drawing/2014/main" val="853852157"/>
                    </a:ext>
                  </a:extLst>
                </a:gridCol>
                <a:gridCol w="809354">
                  <a:extLst>
                    <a:ext uri="{9D8B030D-6E8A-4147-A177-3AD203B41FA5}">
                      <a16:colId xmlns:a16="http://schemas.microsoft.com/office/drawing/2014/main" val="1015125946"/>
                    </a:ext>
                  </a:extLst>
                </a:gridCol>
                <a:gridCol w="735285">
                  <a:extLst>
                    <a:ext uri="{9D8B030D-6E8A-4147-A177-3AD203B41FA5}">
                      <a16:colId xmlns:a16="http://schemas.microsoft.com/office/drawing/2014/main" val="2035267068"/>
                    </a:ext>
                  </a:extLst>
                </a:gridCol>
                <a:gridCol w="904966">
                  <a:extLst>
                    <a:ext uri="{9D8B030D-6E8A-4147-A177-3AD203B41FA5}">
                      <a16:colId xmlns:a16="http://schemas.microsoft.com/office/drawing/2014/main" val="2528592631"/>
                    </a:ext>
                  </a:extLst>
                </a:gridCol>
              </a:tblGrid>
              <a:tr h="519706">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Izmantoju personiskos sakarus (draugus, paziņas</a:t>
                      </a:r>
                      <a:b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u. tml.)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Pasniedzu nelielas dāvanas (suvenīrus, ziedus, saldumus)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Apmaksāju pusdienas, kādus izklaides pasākumus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Arial" panose="020B0604020202020204" pitchFamily="34" charset="0"/>
                          <a:cs typeface="Times New Roman" panose="02020603050405020304" pitchFamily="18" charset="0"/>
                        </a:rPr>
                        <a:t>Pasniedzu lielākas dāvanas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Veicu neoficiālus maksājumus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Darīju kaut ko citu </a:t>
                      </a:r>
                      <a:r>
                        <a:rPr lang="lv-LV" sz="9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(lūdzu, norādiet):</a:t>
                      </a: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_________</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Lietu nokārtoju bez kādiem neoficiāliem maksājumiem, dāvanām vai pazīšanās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8587177"/>
                  </a:ext>
                </a:extLst>
              </a:tr>
              <a:tr h="97547">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Uzņēmuma reģistrēšana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1736433"/>
                  </a:ext>
                </a:extLst>
              </a:tr>
              <a:tr h="714040">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Nekustamā īpašuma lietu kārtošana (zemes zonējuma maiņa, transformācija, īpašumu reģistrēšana, pārreģistrēšana</a:t>
                      </a:r>
                      <a:r>
                        <a:rPr lang="en-GB"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 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7088803"/>
                  </a:ext>
                </a:extLst>
              </a:tr>
              <a:tr h="200296">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Atļauju, licenču saņemšana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6351122"/>
                  </a:ext>
                </a:extLst>
              </a:tr>
              <a:tr h="405794">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Saskarsme ar Satiksmes uzraudzības un koordinācijas biroju (Ceļu policija)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687350"/>
                  </a:ext>
                </a:extLst>
              </a:tr>
              <a:tr h="200296">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Saskarsme ar Valsts policiju</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8643552"/>
                  </a:ext>
                </a:extLst>
              </a:tr>
              <a:tr h="30304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Autotransporta reģistrācija vai tehniskā apskate (CSDD)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123700"/>
                  </a:ext>
                </a:extLst>
              </a:tr>
              <a:tr h="200296">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Uzturēšanās atļauju, izsaukumu kārtošana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4259532"/>
                  </a:ext>
                </a:extLst>
              </a:tr>
              <a:tr h="97547">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Darījumi muitā</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6054038"/>
                  </a:ext>
                </a:extLst>
              </a:tr>
              <a:tr h="303045">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Jautājumu kārtošana Valsts ieņēmumu dienestā (VID)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2560132"/>
                  </a:ext>
                </a:extLst>
              </a:tr>
              <a:tr h="200296">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Ar būvniecību saistītu jautājumu kārtošana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7027305"/>
                  </a:ext>
                </a:extLst>
              </a:tr>
              <a:tr h="200296">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Jautājumu kārtošana tiesā</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4034997"/>
                  </a:ext>
                </a:extLst>
              </a:tr>
              <a:tr h="200296">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Valsts vai pašvaldības pasūtījumu iegūšana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3066322"/>
                  </a:ext>
                </a:extLst>
              </a:tr>
              <a:tr h="200296">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Inspekcijas vai citas kontrolējošās iestādes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9247619"/>
                  </a:ext>
                </a:extLst>
              </a:tr>
              <a:tr h="508542">
                <a:tc>
                  <a:txBody>
                    <a:bodyPr/>
                    <a:lstStyle/>
                    <a:p>
                      <a:pP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Jautājumu kārtošana saistībā ar Eiropas Savienības struktūrfondiem (finanšu līdzekļiem)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12" marR="43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9611651"/>
                  </a:ext>
                </a:extLst>
              </a:tr>
            </a:tbl>
          </a:graphicData>
        </a:graphic>
      </p:graphicFrame>
      <p:sp>
        <p:nvSpPr>
          <p:cNvPr id="10" name="Rectangle 3">
            <a:extLst>
              <a:ext uri="{FF2B5EF4-FFF2-40B4-BE49-F238E27FC236}">
                <a16:creationId xmlns:a16="http://schemas.microsoft.com/office/drawing/2014/main" id="{532BB913-343D-9EF9-AA8C-8E7DC8A5C662}"/>
              </a:ext>
            </a:extLst>
          </p:cNvPr>
          <p:cNvSpPr>
            <a:spLocks noChangeArrowheads="1"/>
          </p:cNvSpPr>
          <p:nvPr/>
        </p:nvSpPr>
        <p:spPr bwMode="auto">
          <a:xfrm>
            <a:off x="4718396" y="752906"/>
            <a:ext cx="678262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PROG. Jautāt par procesiem, ar kuriem respondents ir saskāries: K9 = 1</a:t>
            </a:r>
            <a:b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K10. Kārtojot jautājumus valsts un pašvaldības iestādēs, dažkārt tiek izmantoti dažādi paņēmieni,</a:t>
            </a:r>
            <a:br>
              <a:rPr kumimoji="0" lang="en-GB"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lai atvieglotu šo procesu.</a:t>
            </a:r>
            <a:r>
              <a:rPr lang="en-GB" altLang="en-US" sz="900" b="1" dirty="0">
                <a:latin typeface="Arial" panose="020B0604020202020204" pitchFamily="34" charset="0"/>
                <a:ea typeface="Calibri" panose="020F0502020204030204" pitchFamily="34" charset="0"/>
                <a:cs typeface="Arial" panose="020B0604020202020204" pitchFamily="34" charset="0"/>
              </a:rPr>
              <a:t> </a:t>
            </a:r>
            <a:r>
              <a:rPr kumimoji="0" lang="lv-LV" altLang="en-US" sz="900"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Vai Jums nācās izmantot kādu/-us no</a:t>
            </a:r>
            <a:r>
              <a:rPr kumimoji="0" lang="lv-LV" altLang="en-US" sz="9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kumimoji="0" lang="lv-LV" altLang="en-US" sz="900"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uzskaitītajiem paņēmieniem, lai nokārtotu šo</a:t>
            </a:r>
            <a:r>
              <a:rPr kumimoji="0" lang="lv-LV" altLang="en-US" sz="9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kumimoji="0" lang="lv-LV" altLang="en-US" sz="900"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jautājumu?</a:t>
            </a:r>
            <a:endParaRPr kumimoji="0" lang="lv-LV"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Rectangle 2">
            <a:extLst>
              <a:ext uri="{FF2B5EF4-FFF2-40B4-BE49-F238E27FC236}">
                <a16:creationId xmlns:a16="http://schemas.microsoft.com/office/drawing/2014/main" id="{02071E6D-8A56-ECBD-F01B-7CC353D4C3C9}"/>
              </a:ext>
            </a:extLst>
          </p:cNvPr>
          <p:cNvSpPr txBox="1">
            <a:spLocks noRot="1" noChangeArrowheads="1"/>
          </p:cNvSpPr>
          <p:nvPr/>
        </p:nvSpPr>
        <p:spPr bwMode="auto">
          <a:xfrm>
            <a:off x="4691844" y="0"/>
            <a:ext cx="3240360" cy="69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80000"/>
              </a:lnSpc>
            </a:pPr>
            <a:r>
              <a:rPr lang="lv-LV" altLang="lv-LV" sz="2400" noProof="1">
                <a:solidFill>
                  <a:srgbClr val="4C8264"/>
                </a:solidFill>
                <a:latin typeface="Arial" panose="020B0604020202020204" pitchFamily="34" charset="0"/>
                <a:cs typeface="Arial" panose="020B0604020202020204" pitchFamily="34" charset="0"/>
              </a:rPr>
              <a:t>Aptaujas anketa (</a:t>
            </a:r>
            <a:r>
              <a:rPr lang="en-GB" altLang="lv-LV" sz="2400" noProof="1">
                <a:solidFill>
                  <a:srgbClr val="4C8264"/>
                </a:solidFill>
                <a:latin typeface="Arial" panose="020B0604020202020204" pitchFamily="34" charset="0"/>
                <a:cs typeface="Arial" panose="020B0604020202020204" pitchFamily="34" charset="0"/>
              </a:rPr>
              <a:t>3</a:t>
            </a:r>
            <a:r>
              <a:rPr lang="lv-LV" altLang="lv-LV" sz="2400" noProof="1">
                <a:solidFill>
                  <a:srgbClr val="4C8264"/>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E41BBD11-02CC-D05E-5C1B-A6BA1D72140C}"/>
              </a:ext>
            </a:extLst>
          </p:cNvPr>
          <p:cNvSpPr txBox="1">
            <a:spLocks noChangeArrowheads="1"/>
          </p:cNvSpPr>
          <p:nvPr/>
        </p:nvSpPr>
        <p:spPr bwMode="auto">
          <a:xfrm>
            <a:off x="25401" y="6611938"/>
            <a:ext cx="13440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Narrow" panose="020B0606020202030204" pitchFamily="34" charset="0"/>
              </a:defRPr>
            </a:lvl1pPr>
            <a:lvl2pPr marL="742950" indent="-285750">
              <a:defRPr sz="1200">
                <a:solidFill>
                  <a:schemeClr val="tx1"/>
                </a:solidFill>
                <a:latin typeface="Arial Narrow" panose="020B0606020202030204" pitchFamily="34" charset="0"/>
              </a:defRPr>
            </a:lvl2pPr>
            <a:lvl3pPr marL="1143000" indent="-228600">
              <a:defRPr sz="1200">
                <a:solidFill>
                  <a:schemeClr val="tx1"/>
                </a:solidFill>
                <a:latin typeface="Arial Narrow" panose="020B0606020202030204" pitchFamily="34" charset="0"/>
              </a:defRPr>
            </a:lvl3pPr>
            <a:lvl4pPr marL="1600200" indent="-228600">
              <a:defRPr sz="1200">
                <a:solidFill>
                  <a:schemeClr val="tx1"/>
                </a:solidFill>
                <a:latin typeface="Arial Narrow" panose="020B0606020202030204" pitchFamily="34" charset="0"/>
              </a:defRPr>
            </a:lvl4pPr>
            <a:lvl5pPr marL="2057400" indent="-228600">
              <a:defRPr sz="1200">
                <a:solidFill>
                  <a:schemeClr val="tx1"/>
                </a:solidFill>
                <a:latin typeface="Arial Narrow" panose="020B0606020202030204" pitchFamily="34" charset="0"/>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defRPr>
            </a:lvl9pPr>
          </a:lstStyle>
          <a:p>
            <a:pPr>
              <a:defRPr/>
            </a:pPr>
            <a:fld id="{547CCE93-22B2-4884-9FF8-4ED2DCCF0107}" type="slidenum">
              <a:rPr lang="en-GB" altLang="en-US" sz="1000" smtClean="0"/>
              <a:pPr>
                <a:defRPr/>
              </a:pPr>
              <a:t>97</a:t>
            </a:fld>
            <a:endParaRPr lang="en-GB" altLang="en-US" sz="1200" dirty="0"/>
          </a:p>
        </p:txBody>
      </p:sp>
    </p:spTree>
    <p:extLst>
      <p:ext uri="{BB962C8B-B14F-4D97-AF65-F5344CB8AC3E}">
        <p14:creationId xmlns:p14="http://schemas.microsoft.com/office/powerpoint/2010/main" val="28715437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B9EF7-940F-8222-9553-86AFCC4373D4}"/>
            </a:ext>
          </a:extLst>
        </p:cNvPr>
        <p:cNvGrpSpPr/>
        <p:nvPr/>
      </p:nvGrpSpPr>
      <p:grpSpPr>
        <a:xfrm>
          <a:off x="0" y="0"/>
          <a:ext cx="0" cy="0"/>
          <a:chOff x="0" y="0"/>
          <a:chExt cx="0" cy="0"/>
        </a:xfrm>
      </p:grpSpPr>
      <p:sp>
        <p:nvSpPr>
          <p:cNvPr id="97283" name="Rectangle 3">
            <a:extLst>
              <a:ext uri="{FF2B5EF4-FFF2-40B4-BE49-F238E27FC236}">
                <a16:creationId xmlns:a16="http://schemas.microsoft.com/office/drawing/2014/main" id="{258DC7C7-68EC-5992-EA6D-EA8FCD4C7EC3}"/>
              </a:ext>
            </a:extLst>
          </p:cNvPr>
          <p:cNvSpPr>
            <a:spLocks noChangeArrowheads="1"/>
          </p:cNvSpPr>
          <p:nvPr/>
        </p:nvSpPr>
        <p:spPr bwMode="auto">
          <a:xfrm>
            <a:off x="-1016000" y="7091706"/>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lv-LV" altLang="lv-LV" sz="18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76B1D4B9-CA0D-E99B-DC49-27260E436CC3}"/>
              </a:ext>
            </a:extLst>
          </p:cNvPr>
          <p:cNvGraphicFramePr>
            <a:graphicFrameLocks noGrp="1"/>
          </p:cNvGraphicFramePr>
          <p:nvPr/>
        </p:nvGraphicFramePr>
        <p:xfrm>
          <a:off x="220193" y="915102"/>
          <a:ext cx="4929877" cy="3291840"/>
        </p:xfrm>
        <a:graphic>
          <a:graphicData uri="http://schemas.openxmlformats.org/drawingml/2006/table">
            <a:tbl>
              <a:tblPr firstRow="1" firstCol="1" bandRow="1"/>
              <a:tblGrid>
                <a:gridCol w="231752">
                  <a:extLst>
                    <a:ext uri="{9D8B030D-6E8A-4147-A177-3AD203B41FA5}">
                      <a16:colId xmlns:a16="http://schemas.microsoft.com/office/drawing/2014/main" val="567204317"/>
                    </a:ext>
                  </a:extLst>
                </a:gridCol>
                <a:gridCol w="4063795">
                  <a:extLst>
                    <a:ext uri="{9D8B030D-6E8A-4147-A177-3AD203B41FA5}">
                      <a16:colId xmlns:a16="http://schemas.microsoft.com/office/drawing/2014/main" val="580320716"/>
                    </a:ext>
                  </a:extLst>
                </a:gridCol>
                <a:gridCol w="338063">
                  <a:extLst>
                    <a:ext uri="{9D8B030D-6E8A-4147-A177-3AD203B41FA5}">
                      <a16:colId xmlns:a16="http://schemas.microsoft.com/office/drawing/2014/main" val="2205288082"/>
                    </a:ext>
                  </a:extLst>
                </a:gridCol>
                <a:gridCol w="296267">
                  <a:extLst>
                    <a:ext uri="{9D8B030D-6E8A-4147-A177-3AD203B41FA5}">
                      <a16:colId xmlns:a16="http://schemas.microsoft.com/office/drawing/2014/main" val="3089820837"/>
                    </a:ext>
                  </a:extLst>
                </a:gridCol>
              </a:tblGrid>
              <a:tr h="0">
                <a:tc>
                  <a:txBody>
                    <a:bodyPr/>
                    <a:lstStyle/>
                    <a:p>
                      <a:pP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Nē</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4014816"/>
                  </a:ext>
                </a:extLst>
              </a:tr>
              <a:tr h="0">
                <a:tc>
                  <a:txBody>
                    <a:bodyPr/>
                    <a:lstStyle/>
                    <a:p>
                      <a:pP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Vai Jūs personiski zināt kādu uzņēmuma pārstāvi, kurš izmanto pazīšanos, lai vienkāršāk un ērtāk saņemtu atļaujas, izziņas, pasūtījumus no valsts vai pašvaldības iestādēm vai atrisinātu kādu citu jautājumu šajās iestādēs?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1565158"/>
                  </a:ext>
                </a:extLst>
              </a:tr>
              <a:tr h="0">
                <a:tc>
                  <a:txBody>
                    <a:bodyPr/>
                    <a:lstStyle/>
                    <a:p>
                      <a:pP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 kā ar Jums pašu – vai pēdējo 12 mēnešu laikā Jūs esat izmantojis/-usi pazīšanos, lai vienkāršāk un ērtāk saņemtu atļaujas, izziņas, pasūtījumus no valsts vai pašvaldības iestādēm (vai arī – lai atrisinātu attiecīgos jautājumus)?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3293556"/>
                  </a:ext>
                </a:extLst>
              </a:tr>
              <a:tr h="0">
                <a:tc>
                  <a:txBody>
                    <a:bodyPr/>
                    <a:lstStyle/>
                    <a:p>
                      <a:pPr>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Vai Jūs personiski zināt kādu uzņēmuma pārstāvi, kurš ir devis dāvanas valsts vai pašvaldības amatpersonām, lai vienkāršāk un ērtāk saņemtu atļaujas, izziņas, pasūtījumus vai atrisinātu kādu citu jautājumu šajās iestādēs?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9712403"/>
                  </a:ext>
                </a:extLst>
              </a:tr>
              <a:tr h="0">
                <a:tc>
                  <a:txBody>
                    <a:bodyPr/>
                    <a:lstStyle/>
                    <a:p>
                      <a:pPr>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 kā ar Jums pašu – vai pēdējo 12 mēnešu laikā Jūs esat devis/-usi dāvanas valsts vai pašvaldības amatpersonām, lai vienkāršāk un ērtāk saņemtu atļaujas, izziņas, pasūtījumus vai atrisinātu kādu citu jautājumu šajās iestādēs?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1316392"/>
                  </a:ext>
                </a:extLst>
              </a:tr>
              <a:tr h="0">
                <a:tc>
                  <a:txBody>
                    <a:bodyPr/>
                    <a:lstStyle/>
                    <a:p>
                      <a:pPr>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Vai Jūs personiski zināt kādu uzņēmuma pārstāvi, kurš ir veicis neoficiālus maksājumus valsts vai pašvaldības amatpersonām, lai vienkāršāk un ērtāk saņemtu atļaujas, izziņas, pasūtījumus vai atrisinātu kādu citu jautājumu šajās iestādēs?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1344099"/>
                  </a:ext>
                </a:extLst>
              </a:tr>
              <a:tr h="0">
                <a:tc>
                  <a:txBody>
                    <a:bodyPr/>
                    <a:lstStyle/>
                    <a:p>
                      <a:pP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 kā ar Jums pašu – vai pēdējo 12 mēnešu laikā Jūs esat veicis/-kusi neoficiālus maksājumus valsts vai pašvaldības amatpersonām, lai vienkāršāk un ērtāk saņemtu atļaujas, izziņas, pasūtījumus vai atrisinātu kādu citu jautājumu šajās iestādēs?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6694709"/>
                  </a:ext>
                </a:extLst>
              </a:tr>
            </a:tbl>
          </a:graphicData>
        </a:graphic>
      </p:graphicFrame>
      <p:sp>
        <p:nvSpPr>
          <p:cNvPr id="8" name="Rectangle 1">
            <a:extLst>
              <a:ext uri="{FF2B5EF4-FFF2-40B4-BE49-F238E27FC236}">
                <a16:creationId xmlns:a16="http://schemas.microsoft.com/office/drawing/2014/main" id="{87966A1D-5424-6DB3-5AEE-79FAB2AA0F4B}"/>
              </a:ext>
            </a:extLst>
          </p:cNvPr>
          <p:cNvSpPr>
            <a:spLocks noChangeArrowheads="1"/>
          </p:cNvSpPr>
          <p:nvPr/>
        </p:nvSpPr>
        <p:spPr bwMode="auto">
          <a:xfrm>
            <a:off x="118883" y="433382"/>
            <a:ext cx="49744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K11. </a:t>
            </a: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Lūdzu, sniedziet atbildes uz sekojošiem jautājumiem par neoficiālu maksājumu</a:t>
            </a:r>
            <a:r>
              <a:rPr lang="en-GB" altLang="en-US" sz="900" b="1" dirty="0">
                <a:latin typeface="Arial" panose="020B0604020202020204" pitchFamily="34" charset="0"/>
                <a:ea typeface="Calibri" panose="020F0502020204030204" pitchFamily="34" charset="0"/>
                <a:cs typeface="Arial" panose="020B0604020202020204" pitchFamily="34" charset="0"/>
              </a:rPr>
              <a:t> </a:t>
            </a: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a:t>
            </a:r>
            <a:br>
              <a:rPr kumimoji="0" lang="en-GB"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pazīšanās izmantošanu.</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Viena atbilde katrā rindiņā</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01467A60-F975-3CCF-631F-429172E87063}"/>
              </a:ext>
            </a:extLst>
          </p:cNvPr>
          <p:cNvGraphicFramePr>
            <a:graphicFrameLocks noGrp="1"/>
          </p:cNvGraphicFramePr>
          <p:nvPr/>
        </p:nvGraphicFramePr>
        <p:xfrm>
          <a:off x="216754" y="5001607"/>
          <a:ext cx="3147695" cy="586996"/>
        </p:xfrm>
        <a:graphic>
          <a:graphicData uri="http://schemas.openxmlformats.org/drawingml/2006/table">
            <a:tbl>
              <a:tblPr firstRow="1" firstCol="1" lastRow="1" lastCol="1" bandRow="1" bandCol="1"/>
              <a:tblGrid>
                <a:gridCol w="1707515">
                  <a:extLst>
                    <a:ext uri="{9D8B030D-6E8A-4147-A177-3AD203B41FA5}">
                      <a16:colId xmlns:a16="http://schemas.microsoft.com/office/drawing/2014/main" val="2641535372"/>
                    </a:ext>
                  </a:extLst>
                </a:gridCol>
                <a:gridCol w="629920">
                  <a:extLst>
                    <a:ext uri="{9D8B030D-6E8A-4147-A177-3AD203B41FA5}">
                      <a16:colId xmlns:a16="http://schemas.microsoft.com/office/drawing/2014/main" val="3515011497"/>
                    </a:ext>
                  </a:extLst>
                </a:gridCol>
                <a:gridCol w="810260">
                  <a:extLst>
                    <a:ext uri="{9D8B030D-6E8A-4147-A177-3AD203B41FA5}">
                      <a16:colId xmlns:a16="http://schemas.microsoft.com/office/drawing/2014/main" val="871926038"/>
                    </a:ext>
                  </a:extLst>
                </a:gridCol>
              </a:tblGrid>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 vairākkārt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lv-LV" sz="900" dirty="0">
                          <a:effectLst/>
                          <a:latin typeface="Arial" panose="020B0604020202020204" pitchFamily="34" charset="0"/>
                          <a:ea typeface="Calibri" panose="020F0502020204030204" pitchFamily="34" charset="0"/>
                          <a:cs typeface="Times New Roman" panose="02020603050405020304" pitchFamily="18" charset="0"/>
                        </a:rPr>
                        <a:t> K12.1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3500681"/>
                  </a:ext>
                </a:extLst>
              </a:tr>
              <a:tr h="0">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Jā, vienreiz</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306806112"/>
                  </a:ext>
                </a:extLst>
              </a:tr>
              <a:tr h="0">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Nē</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lv-LV" sz="900">
                          <a:effectLst/>
                          <a:latin typeface="Arial" panose="020B0604020202020204" pitchFamily="34" charset="0"/>
                          <a:ea typeface="Calibri" panose="020F0502020204030204" pitchFamily="34" charset="0"/>
                          <a:cs typeface="Times New Roman" panose="02020603050405020304" pitchFamily="18" charset="0"/>
                        </a:rPr>
                        <a:t> K13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838288"/>
                  </a:ext>
                </a:extLst>
              </a:tr>
              <a:tr h="0">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Nezinu</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562344514"/>
                  </a:ext>
                </a:extLst>
              </a:tr>
            </a:tbl>
          </a:graphicData>
        </a:graphic>
      </p:graphicFrame>
      <p:sp>
        <p:nvSpPr>
          <p:cNvPr id="12" name="Rectangle 2">
            <a:extLst>
              <a:ext uri="{FF2B5EF4-FFF2-40B4-BE49-F238E27FC236}">
                <a16:creationId xmlns:a16="http://schemas.microsoft.com/office/drawing/2014/main" id="{3D446A82-B5EC-8438-F73E-49BEA276B4A1}"/>
              </a:ext>
            </a:extLst>
          </p:cNvPr>
          <p:cNvSpPr>
            <a:spLocks noChangeArrowheads="1"/>
          </p:cNvSpPr>
          <p:nvPr/>
        </p:nvSpPr>
        <p:spPr bwMode="auto">
          <a:xfrm>
            <a:off x="136110" y="4309039"/>
            <a:ext cx="495088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Publiskie iepirkumi</a:t>
            </a:r>
            <a:endParaRPr kumimoji="0" lang="en-GB"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K12. Vai pēdējo divu gadu laikā Jūsu uzņēmums ir piedalījies publiskā iepirkuma</a:t>
            </a:r>
            <a:br>
              <a:rPr kumimoji="0" lang="en-GB"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procedūrā valsts vai pašvaldību iestādē?</a:t>
            </a:r>
            <a:br>
              <a:rPr lang="en-GB" altLang="en-US" sz="900" dirty="0">
                <a:latin typeface="Arial" panose="020B0604020202020204" pitchFamily="34" charset="0"/>
                <a:cs typeface="Arial" panose="020B0604020202020204" pitchFamily="34" charset="0"/>
              </a:rPr>
            </a:b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Viena atbilde</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74049293-EE62-98F0-BA89-F7F54093F2D0}"/>
              </a:ext>
            </a:extLst>
          </p:cNvPr>
          <p:cNvGraphicFramePr>
            <a:graphicFrameLocks noGrp="1"/>
          </p:cNvGraphicFramePr>
          <p:nvPr/>
        </p:nvGraphicFramePr>
        <p:xfrm>
          <a:off x="206703" y="6047036"/>
          <a:ext cx="4985407" cy="586996"/>
        </p:xfrm>
        <a:graphic>
          <a:graphicData uri="http://schemas.openxmlformats.org/drawingml/2006/table">
            <a:tbl>
              <a:tblPr firstRow="1" firstCol="1" lastRow="1" lastCol="1" bandRow="1" bandCol="1"/>
              <a:tblGrid>
                <a:gridCol w="4372959">
                  <a:extLst>
                    <a:ext uri="{9D8B030D-6E8A-4147-A177-3AD203B41FA5}">
                      <a16:colId xmlns:a16="http://schemas.microsoft.com/office/drawing/2014/main" val="1488708088"/>
                    </a:ext>
                  </a:extLst>
                </a:gridCol>
                <a:gridCol w="612448">
                  <a:extLst>
                    <a:ext uri="{9D8B030D-6E8A-4147-A177-3AD203B41FA5}">
                      <a16:colId xmlns:a16="http://schemas.microsoft.com/office/drawing/2014/main" val="1955792854"/>
                    </a:ext>
                  </a:extLst>
                </a:gridCol>
              </a:tblGrid>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 korupcija ietekmēja uzņēmuma izredzes uzvarēt iepirkumu procedūrā</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8790773"/>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Daļēji varētu to pieņemt par iemeslu tam, ka uzņēmums neuzvarēja</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8722595"/>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Nē, atlases procedūra bija caurskatāma un neradās nekādas šaubas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3</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0311744"/>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Grūti pateikt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8</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1249565"/>
                  </a:ext>
                </a:extLst>
              </a:tr>
            </a:tbl>
          </a:graphicData>
        </a:graphic>
      </p:graphicFrame>
      <p:sp>
        <p:nvSpPr>
          <p:cNvPr id="14" name="Rectangle 3">
            <a:extLst>
              <a:ext uri="{FF2B5EF4-FFF2-40B4-BE49-F238E27FC236}">
                <a16:creationId xmlns:a16="http://schemas.microsoft.com/office/drawing/2014/main" id="{E21F8B45-D71F-C541-1D75-09C9F4C55403}"/>
              </a:ext>
            </a:extLst>
          </p:cNvPr>
          <p:cNvSpPr>
            <a:spLocks noChangeArrowheads="1"/>
          </p:cNvSpPr>
          <p:nvPr/>
        </p:nvSpPr>
        <p:spPr bwMode="auto">
          <a:xfrm>
            <a:off x="105104" y="5563790"/>
            <a:ext cx="501343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K12.1. Vai, Jūsuprāt, korupcijas esamība ir ietekmējusi Jūsu panākumus, piedaloties</a:t>
            </a:r>
            <a:br>
              <a:rPr kumimoji="0" lang="en-GB"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publiskā</a:t>
            </a:r>
            <a:r>
              <a:rPr lang="en-GB" altLang="en-US" sz="9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iepirkuma procedūrā valsts vai pašvaldību iestādē?</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Viena atbilde</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15" name="Table 14">
            <a:extLst>
              <a:ext uri="{FF2B5EF4-FFF2-40B4-BE49-F238E27FC236}">
                <a16:creationId xmlns:a16="http://schemas.microsoft.com/office/drawing/2014/main" id="{5E078631-66B7-6FAF-D327-AB9F1901A248}"/>
              </a:ext>
            </a:extLst>
          </p:cNvPr>
          <p:cNvGraphicFramePr>
            <a:graphicFrameLocks noGrp="1"/>
          </p:cNvGraphicFramePr>
          <p:nvPr/>
        </p:nvGraphicFramePr>
        <p:xfrm>
          <a:off x="5479514" y="907946"/>
          <a:ext cx="5626417" cy="1467490"/>
        </p:xfrm>
        <a:graphic>
          <a:graphicData uri="http://schemas.openxmlformats.org/drawingml/2006/table">
            <a:tbl>
              <a:tblPr firstRow="1" firstCol="1" lastRow="1" lastCol="1" bandRow="1" bandCol="1"/>
              <a:tblGrid>
                <a:gridCol w="4844863">
                  <a:extLst>
                    <a:ext uri="{9D8B030D-6E8A-4147-A177-3AD203B41FA5}">
                      <a16:colId xmlns:a16="http://schemas.microsoft.com/office/drawing/2014/main" val="1930467880"/>
                    </a:ext>
                  </a:extLst>
                </a:gridCol>
                <a:gridCol w="781554">
                  <a:extLst>
                    <a:ext uri="{9D8B030D-6E8A-4147-A177-3AD203B41FA5}">
                      <a16:colId xmlns:a16="http://schemas.microsoft.com/office/drawing/2014/main" val="3145662611"/>
                    </a:ext>
                  </a:extLst>
                </a:gridCol>
              </a:tblGrid>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Iepirkumu procedūras atlases kritēriji bija pielāgoti vienam konkrētam uzņēmumam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6560309"/>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Uzvarētājs bija jau zināms iepriekš</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8576866"/>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Pārējie dalībnieki bija izmantojuši aizliegtu vienošanos, lai uzvarētu konkrēts pretendents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298362"/>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Pārējie dalībnieki bija vienojušies, lai mākslīgi pazeminātu cenu</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6745651"/>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Noteiktie piedāvājuma sagatavošanas termiņi bija pārāk īsi, lai tajos iekļautos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0618019"/>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Iepirkuma procedūra bija pārāk birokrātiska, jo iekļāva nevajadzīgas formālas prasības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1669316"/>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Iepirkuma procedūras kritēriji bija neskaidri formulēti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7</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359298"/>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Cits apstāklis </a:t>
                      </a:r>
                      <a:r>
                        <a:rPr lang="lv-LV" sz="9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(lūdzu, norādiet):</a:t>
                      </a: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______________________</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8</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9298720"/>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Neviens no iepriekš minētajiem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9</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2847719"/>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Grūti pateikt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98</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7259301"/>
                  </a:ext>
                </a:extLst>
              </a:tr>
            </a:tbl>
          </a:graphicData>
        </a:graphic>
      </p:graphicFrame>
      <p:sp>
        <p:nvSpPr>
          <p:cNvPr id="16" name="Rectangle 4">
            <a:extLst>
              <a:ext uri="{FF2B5EF4-FFF2-40B4-BE49-F238E27FC236}">
                <a16:creationId xmlns:a16="http://schemas.microsoft.com/office/drawing/2014/main" id="{D275A22D-7772-510A-5709-87601A93B4FD}"/>
              </a:ext>
            </a:extLst>
          </p:cNvPr>
          <p:cNvSpPr>
            <a:spLocks noChangeArrowheads="1"/>
          </p:cNvSpPr>
          <p:nvPr/>
        </p:nvSpPr>
        <p:spPr bwMode="auto">
          <a:xfrm>
            <a:off x="5402317" y="425239"/>
            <a:ext cx="606446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K12.2. Vai, Jūsuprāt, publiskā iepirkuma procedūrā valsts vai pašvaldību</a:t>
            </a:r>
            <a:r>
              <a:rPr lang="en-GB" altLang="en-US" sz="9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iestādē</a:t>
            </a:r>
            <a:r>
              <a:rPr kumimoji="0" lang="en-GB"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pastāvēja kādi no zemāk</a:t>
            </a:r>
            <a:br>
              <a:rPr kumimoji="0" lang="en-GB"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minētajiem</a:t>
            </a:r>
            <a:r>
              <a:rPr kumimoji="0" lang="en-GB"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apstākļiem?</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Iespējamas vairākas atbildes</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04F5D978-5B63-195F-CA77-A780C624D693}"/>
              </a:ext>
            </a:extLst>
          </p:cNvPr>
          <p:cNvGraphicFramePr>
            <a:graphicFrameLocks noGrp="1"/>
          </p:cNvGraphicFramePr>
          <p:nvPr/>
        </p:nvGraphicFramePr>
        <p:xfrm>
          <a:off x="5475890" y="2814405"/>
          <a:ext cx="6526924" cy="1920240"/>
        </p:xfrm>
        <a:graphic>
          <a:graphicData uri="http://schemas.openxmlformats.org/drawingml/2006/table">
            <a:tbl>
              <a:tblPr firstRow="1" firstCol="1" lastRow="1" lastCol="1" bandRow="1" bandCol="1"/>
              <a:tblGrid>
                <a:gridCol w="6189093">
                  <a:extLst>
                    <a:ext uri="{9D8B030D-6E8A-4147-A177-3AD203B41FA5}">
                      <a16:colId xmlns:a16="http://schemas.microsoft.com/office/drawing/2014/main" val="2545533765"/>
                    </a:ext>
                  </a:extLst>
                </a:gridCol>
                <a:gridCol w="337831">
                  <a:extLst>
                    <a:ext uri="{9D8B030D-6E8A-4147-A177-3AD203B41FA5}">
                      <a16:colId xmlns:a16="http://schemas.microsoft.com/office/drawing/2014/main" val="3884212849"/>
                    </a:ext>
                  </a:extLst>
                </a:gridCol>
              </a:tblGrid>
              <a:tr h="0">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Darbinieku attieksme ir laipnāka un pretimnākoša</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9028646"/>
                  </a:ext>
                </a:extLst>
              </a:tr>
              <a:tr h="0">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Iespējams izvairīties no oficiālajiem maksājumiem (iznāk pat lētāk)</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9192361"/>
                  </a:ext>
                </a:extLst>
              </a:tr>
              <a:tr h="0">
                <a:tc>
                  <a:txBody>
                    <a:bodyPr/>
                    <a:lstStyle/>
                    <a:p>
                      <a:pPr>
                        <a:lnSpc>
                          <a:spcPct val="100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Ir lielāka drošība, ka problēma vispār tiks risināta</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9240396"/>
                  </a:ext>
                </a:extLst>
              </a:tr>
              <a:tr h="0">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Ir pārliecība, ka tiks panākts problēmas pozitīvs (vēlamais) risinājums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6445546"/>
                  </a:ext>
                </a:extLst>
              </a:tr>
              <a:tr h="0">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Jautājums (problēma) tiek izskatīts ātrāk</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1363774"/>
                  </a:ext>
                </a:extLst>
              </a:tr>
              <a:tr h="0">
                <a:tc>
                  <a:txBody>
                    <a:bodyPr/>
                    <a:lstStyle/>
                    <a:p>
                      <a:pPr>
                        <a:lnSpc>
                          <a:spcPct val="100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Manuprāt, attiecīgās profesijas pārstāvji netiek pienācīgi atalgoti</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6</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7247775"/>
                  </a:ext>
                </a:extLst>
              </a:tr>
              <a:tr h="0">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Nedrošība, ka citādāk nav garantēta pakalpojuma kvalitatīva izpilde (piemēram, visi vajadzīgie dokumenti, izziņas, atļaujas pareizi noformētas u. tml.)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7</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2911045"/>
                  </a:ext>
                </a:extLst>
              </a:tr>
              <a:tr h="0">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Normatīvie akti un procedūras ir tik neskaidras un sarežģītas, ka ir nepieciešama amatpersonas palīdzība vai pretimnākšana</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8</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7564101"/>
                  </a:ext>
                </a:extLst>
              </a:tr>
              <a:tr h="0">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Tā ir garantija, ka citās reizēs jautājumus būs iespējams kārtot vieglāk</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9</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6476823"/>
                  </a:ext>
                </a:extLst>
              </a:tr>
              <a:tr h="0">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Lielu darījumu gadījumos visi uzņēmumi dod kukuļus, un ja es to nedarīšu, to izdarīs konkurents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10</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8279973"/>
                  </a:ext>
                </a:extLst>
              </a:tr>
              <a:tr h="0">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Cits iemesls </a:t>
                      </a:r>
                      <a:r>
                        <a:rPr lang="lv-LV" sz="9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(lūdzu, norādiet):</a:t>
                      </a: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______________________</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9144628"/>
                  </a:ext>
                </a:extLst>
              </a:tr>
              <a:tr h="0">
                <a:tc>
                  <a:txBody>
                    <a:bodyPr/>
                    <a:lstStyle/>
                    <a:p>
                      <a:pPr>
                        <a:lnSpc>
                          <a:spcPct val="100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Nekādos apstākļos nedotu kukuli vai dāvanu valsts vai pašvaldības amatpersonai</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12</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0695337"/>
                  </a:ext>
                </a:extLst>
              </a:tr>
            </a:tbl>
          </a:graphicData>
        </a:graphic>
      </p:graphicFrame>
      <p:sp>
        <p:nvSpPr>
          <p:cNvPr id="18" name="Rectangle 5">
            <a:extLst>
              <a:ext uri="{FF2B5EF4-FFF2-40B4-BE49-F238E27FC236}">
                <a16:creationId xmlns:a16="http://schemas.microsoft.com/office/drawing/2014/main" id="{35BDD1DA-30F6-45FA-932D-3229A76F95B0}"/>
              </a:ext>
            </a:extLst>
          </p:cNvPr>
          <p:cNvSpPr>
            <a:spLocks noChangeArrowheads="1"/>
          </p:cNvSpPr>
          <p:nvPr/>
        </p:nvSpPr>
        <p:spPr bwMode="auto">
          <a:xfrm>
            <a:off x="5376129" y="2331728"/>
            <a:ext cx="68158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K13. Pastāv dažādi uzskati par to, kāpēc valsts un pašvaldību iestāžu apmeklētāji vispār dod</a:t>
            </a:r>
            <a:r>
              <a:rPr lang="en-GB" altLang="en-US" sz="9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kukuli vai dāvanu.</a:t>
            </a:r>
            <a:br>
              <a:rPr kumimoji="0" lang="en-GB"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Lūdzu, norādiet iemeslus, kuru dēļ tādi uzņēmēji kā Jūs varētu izšķirties dot</a:t>
            </a:r>
            <a:r>
              <a:rPr kumimoji="0" lang="en-GB"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lv-LV"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kukuli vai dāvanu kādai valsts amatpersonai.</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Iespējamas vairākas atbildes</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2">
            <a:extLst>
              <a:ext uri="{FF2B5EF4-FFF2-40B4-BE49-F238E27FC236}">
                <a16:creationId xmlns:a16="http://schemas.microsoft.com/office/drawing/2014/main" id="{45A19C0A-8DD7-626F-64A0-8E0DCC731E5A}"/>
              </a:ext>
            </a:extLst>
          </p:cNvPr>
          <p:cNvSpPr txBox="1">
            <a:spLocks noRot="1" noChangeArrowheads="1"/>
          </p:cNvSpPr>
          <p:nvPr/>
        </p:nvSpPr>
        <p:spPr bwMode="auto">
          <a:xfrm>
            <a:off x="4691844" y="0"/>
            <a:ext cx="3240360" cy="5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80000"/>
              </a:lnSpc>
            </a:pPr>
            <a:r>
              <a:rPr lang="lv-LV" altLang="lv-LV" sz="2400" noProof="1">
                <a:solidFill>
                  <a:srgbClr val="4C8264"/>
                </a:solidFill>
                <a:latin typeface="Arial" panose="020B0604020202020204" pitchFamily="34" charset="0"/>
                <a:cs typeface="Arial" panose="020B0604020202020204" pitchFamily="34" charset="0"/>
              </a:rPr>
              <a:t>Aptaujas anketa (</a:t>
            </a:r>
            <a:r>
              <a:rPr lang="en-GB" altLang="lv-LV" sz="2400" noProof="1">
                <a:solidFill>
                  <a:srgbClr val="4C8264"/>
                </a:solidFill>
                <a:latin typeface="Arial" panose="020B0604020202020204" pitchFamily="34" charset="0"/>
                <a:cs typeface="Arial" panose="020B0604020202020204" pitchFamily="34" charset="0"/>
              </a:rPr>
              <a:t>4</a:t>
            </a:r>
            <a:r>
              <a:rPr lang="lv-LV" altLang="lv-LV" sz="2400" noProof="1">
                <a:solidFill>
                  <a:srgbClr val="4C8264"/>
                </a:solidFill>
                <a:latin typeface="Arial" panose="020B0604020202020204" pitchFamily="34" charset="0"/>
                <a:cs typeface="Arial" panose="020B0604020202020204" pitchFamily="34" charset="0"/>
              </a:rPr>
              <a:t>)</a:t>
            </a:r>
          </a:p>
        </p:txBody>
      </p:sp>
      <p:graphicFrame>
        <p:nvGraphicFramePr>
          <p:cNvPr id="20" name="Table 19">
            <a:extLst>
              <a:ext uri="{FF2B5EF4-FFF2-40B4-BE49-F238E27FC236}">
                <a16:creationId xmlns:a16="http://schemas.microsoft.com/office/drawing/2014/main" id="{77822F2E-8F03-B663-0997-1DC31D17508E}"/>
              </a:ext>
            </a:extLst>
          </p:cNvPr>
          <p:cNvGraphicFramePr>
            <a:graphicFrameLocks noGrp="1"/>
          </p:cNvGraphicFramePr>
          <p:nvPr/>
        </p:nvGraphicFramePr>
        <p:xfrm>
          <a:off x="5504005" y="5464081"/>
          <a:ext cx="2697480" cy="733745"/>
        </p:xfrm>
        <a:graphic>
          <a:graphicData uri="http://schemas.openxmlformats.org/drawingml/2006/table">
            <a:tbl>
              <a:tblPr firstRow="1" firstCol="1" lastRow="1" lastCol="1" bandRow="1" bandCol="1"/>
              <a:tblGrid>
                <a:gridCol w="1887220">
                  <a:extLst>
                    <a:ext uri="{9D8B030D-6E8A-4147-A177-3AD203B41FA5}">
                      <a16:colId xmlns:a16="http://schemas.microsoft.com/office/drawing/2014/main" val="2732419519"/>
                    </a:ext>
                  </a:extLst>
                </a:gridCol>
                <a:gridCol w="810260">
                  <a:extLst>
                    <a:ext uri="{9D8B030D-6E8A-4147-A177-3AD203B41FA5}">
                      <a16:colId xmlns:a16="http://schemas.microsoft.com/office/drawing/2014/main" val="2724245857"/>
                    </a:ext>
                  </a:extLst>
                </a:gridCol>
              </a:tblGrid>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Jā</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0337156"/>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Vairāk jā, nekā nē</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1741736"/>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Vairāk nē, nekā jā</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231046"/>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Nē</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4757525"/>
                  </a:ext>
                </a:extLst>
              </a:tr>
              <a:tr h="0">
                <a:tc>
                  <a:txBody>
                    <a:bodyPr/>
                    <a:lstStyle/>
                    <a:p>
                      <a:pP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Grūti pateikt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8</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6418250"/>
                  </a:ext>
                </a:extLst>
              </a:tr>
            </a:tbl>
          </a:graphicData>
        </a:graphic>
      </p:graphicFrame>
      <p:sp>
        <p:nvSpPr>
          <p:cNvPr id="21" name="Rectangle 6">
            <a:extLst>
              <a:ext uri="{FF2B5EF4-FFF2-40B4-BE49-F238E27FC236}">
                <a16:creationId xmlns:a16="http://schemas.microsoft.com/office/drawing/2014/main" id="{5C9964E9-DBC9-E159-8BF5-4686F280F198}"/>
              </a:ext>
            </a:extLst>
          </p:cNvPr>
          <p:cNvSpPr>
            <a:spLocks noChangeArrowheads="1"/>
          </p:cNvSpPr>
          <p:nvPr/>
        </p:nvSpPr>
        <p:spPr bwMode="auto">
          <a:xfrm>
            <a:off x="5398267" y="4812943"/>
            <a:ext cx="34829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K14. Kā Jūs domājat, vai tādi uzņēmēji kā Jūs būtu gatavi dot kukuli valsts vai pašvaldības amatpersonai,</a:t>
            </a:r>
            <a:r>
              <a:rPr lang="en-GB" altLang="en-US" sz="900" b="1" dirty="0">
                <a:latin typeface="Arial" panose="020B0604020202020204" pitchFamily="34" charset="0"/>
                <a:ea typeface="Calibri" panose="020F0502020204030204" pitchFamily="34" charset="0"/>
                <a:cs typeface="Arial" panose="020B0604020202020204" pitchFamily="34" charset="0"/>
              </a:rPr>
              <a:t> </a:t>
            </a: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ja tas būtu būtiski uzņēmuma interesēm un problēma tiktu atrisināta?</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Viena atbilde</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22" name="Table 21">
            <a:extLst>
              <a:ext uri="{FF2B5EF4-FFF2-40B4-BE49-F238E27FC236}">
                <a16:creationId xmlns:a16="http://schemas.microsoft.com/office/drawing/2014/main" id="{ADAA1C4D-B2E4-413D-4A2E-1514D3876C12}"/>
              </a:ext>
            </a:extLst>
          </p:cNvPr>
          <p:cNvGraphicFramePr>
            <a:graphicFrameLocks noGrp="1"/>
          </p:cNvGraphicFramePr>
          <p:nvPr/>
        </p:nvGraphicFramePr>
        <p:xfrm>
          <a:off x="8959268" y="5575860"/>
          <a:ext cx="2639695" cy="880494"/>
        </p:xfrm>
        <a:graphic>
          <a:graphicData uri="http://schemas.openxmlformats.org/drawingml/2006/table">
            <a:tbl>
              <a:tblPr firstRow="1" firstCol="1" lastRow="1" lastCol="1" bandRow="1" bandCol="1"/>
              <a:tblGrid>
                <a:gridCol w="2157095">
                  <a:extLst>
                    <a:ext uri="{9D8B030D-6E8A-4147-A177-3AD203B41FA5}">
                      <a16:colId xmlns:a16="http://schemas.microsoft.com/office/drawing/2014/main" val="1811933160"/>
                    </a:ext>
                  </a:extLst>
                </a:gridCol>
                <a:gridCol w="482600">
                  <a:extLst>
                    <a:ext uri="{9D8B030D-6E8A-4147-A177-3AD203B41FA5}">
                      <a16:colId xmlns:a16="http://schemas.microsoft.com/office/drawing/2014/main" val="2956033137"/>
                    </a:ext>
                  </a:extLst>
                </a:gridCol>
              </a:tblGrid>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 EUR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6471901"/>
                  </a:ext>
                </a:extLst>
              </a:tr>
              <a:tr h="0">
                <a:tc>
                  <a:txBody>
                    <a:bodyPr/>
                    <a:lstStyle/>
                    <a:p>
                      <a:pPr>
                        <a:lnSpc>
                          <a:spcPct val="107000"/>
                        </a:lnSpc>
                        <a:spcAft>
                          <a:spcPts val="800"/>
                        </a:spcAft>
                        <a:buNone/>
                      </a:pPr>
                      <a:r>
                        <a:rPr lang="lv-LV"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11–30 EUR</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8139651"/>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31–50 EUR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3</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6961773"/>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51–100 EUR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4</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2340608"/>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Vairāk nekā 100 EUR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a:effectLst/>
                          <a:latin typeface="Arial" panose="020B0604020202020204" pitchFamily="34" charset="0"/>
                          <a:ea typeface="Calibri" panose="020F0502020204030204" pitchFamily="34" charset="0"/>
                          <a:cs typeface="Times New Roman" panose="02020603050405020304" pitchFamily="18" charset="0"/>
                        </a:rPr>
                        <a:t>5</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5852229"/>
                  </a:ext>
                </a:extLst>
              </a:tr>
              <a:tr h="0">
                <a:tc>
                  <a:txBody>
                    <a:bodyPr/>
                    <a:lstStyle/>
                    <a:p>
                      <a:pPr>
                        <a:lnSpc>
                          <a:spcPct val="107000"/>
                        </a:lnSpc>
                        <a:spcAft>
                          <a:spcPts val="800"/>
                        </a:spcAft>
                        <a:buNone/>
                      </a:pPr>
                      <a:r>
                        <a:rPr lang="lv-LV"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Jebkura dāvana ir kukulis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lv-LV" sz="900" dirty="0">
                          <a:effectLst/>
                          <a:latin typeface="Arial" panose="020B0604020202020204" pitchFamily="34" charset="0"/>
                          <a:ea typeface="Calibri" panose="020F0502020204030204" pitchFamily="34" charset="0"/>
                          <a:cs typeface="Times New Roman" panose="02020603050405020304" pitchFamily="18" charset="0"/>
                        </a:rPr>
                        <a:t>6</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643701"/>
                  </a:ext>
                </a:extLst>
              </a:tr>
            </a:tbl>
          </a:graphicData>
        </a:graphic>
      </p:graphicFrame>
      <p:sp>
        <p:nvSpPr>
          <p:cNvPr id="23" name="Rectangle 7">
            <a:extLst>
              <a:ext uri="{FF2B5EF4-FFF2-40B4-BE49-F238E27FC236}">
                <a16:creationId xmlns:a16="http://schemas.microsoft.com/office/drawing/2014/main" id="{3C1C72E5-ADFF-ED29-E3C4-DD32C2EB06A1}"/>
              </a:ext>
            </a:extLst>
          </p:cNvPr>
          <p:cNvSpPr>
            <a:spLocks noChangeArrowheads="1"/>
          </p:cNvSpPr>
          <p:nvPr/>
        </p:nvSpPr>
        <p:spPr bwMode="auto">
          <a:xfrm>
            <a:off x="8849709" y="4813053"/>
            <a:ext cx="326871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K15. Dažkārt dāvanas tiek dotas pateicībā par labi padarītiem valsts vai pašvaldības amatpersonas</a:t>
            </a:r>
            <a:r>
              <a:rPr kumimoji="0" lang="en-GB"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pienākumiem.</a:t>
            </a:r>
            <a:r>
              <a:rPr lang="en-GB" altLang="en-US" sz="900" b="1" dirty="0">
                <a:latin typeface="Arial" panose="020B0604020202020204" pitchFamily="34" charset="0"/>
                <a:ea typeface="Calibri" panose="020F0502020204030204" pitchFamily="34" charset="0"/>
                <a:cs typeface="Arial" panose="020B0604020202020204" pitchFamily="34" charset="0"/>
              </a:rPr>
              <a:t> </a:t>
            </a:r>
            <a:r>
              <a:rPr kumimoji="0" lang="lv-LV"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Kā Jūs domājat, kas ir tā robeža, kad pateicība/dāvana kļūst par kukuli?</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9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Viena atbilde</a:t>
            </a:r>
            <a:endParaRPr kumimoji="0" lang="lv-LV"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20735F1-16DB-6134-1374-FBF47743F2FC}"/>
              </a:ext>
            </a:extLst>
          </p:cNvPr>
          <p:cNvSpPr txBox="1">
            <a:spLocks noChangeArrowheads="1"/>
          </p:cNvSpPr>
          <p:nvPr/>
        </p:nvSpPr>
        <p:spPr bwMode="auto">
          <a:xfrm>
            <a:off x="25401" y="6611938"/>
            <a:ext cx="13440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Narrow" panose="020B0606020202030204" pitchFamily="34" charset="0"/>
              </a:defRPr>
            </a:lvl1pPr>
            <a:lvl2pPr marL="742950" indent="-285750">
              <a:defRPr sz="1200">
                <a:solidFill>
                  <a:schemeClr val="tx1"/>
                </a:solidFill>
                <a:latin typeface="Arial Narrow" panose="020B0606020202030204" pitchFamily="34" charset="0"/>
              </a:defRPr>
            </a:lvl2pPr>
            <a:lvl3pPr marL="1143000" indent="-228600">
              <a:defRPr sz="1200">
                <a:solidFill>
                  <a:schemeClr val="tx1"/>
                </a:solidFill>
                <a:latin typeface="Arial Narrow" panose="020B0606020202030204" pitchFamily="34" charset="0"/>
              </a:defRPr>
            </a:lvl3pPr>
            <a:lvl4pPr marL="1600200" indent="-228600">
              <a:defRPr sz="1200">
                <a:solidFill>
                  <a:schemeClr val="tx1"/>
                </a:solidFill>
                <a:latin typeface="Arial Narrow" panose="020B0606020202030204" pitchFamily="34" charset="0"/>
              </a:defRPr>
            </a:lvl4pPr>
            <a:lvl5pPr marL="2057400" indent="-228600">
              <a:defRPr sz="1200">
                <a:solidFill>
                  <a:schemeClr val="tx1"/>
                </a:solidFill>
                <a:latin typeface="Arial Narrow" panose="020B0606020202030204" pitchFamily="34" charset="0"/>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defRPr>
            </a:lvl9pPr>
          </a:lstStyle>
          <a:p>
            <a:pPr>
              <a:defRPr/>
            </a:pPr>
            <a:fld id="{547CCE93-22B2-4884-9FF8-4ED2DCCF0107}" type="slidenum">
              <a:rPr lang="en-GB" altLang="en-US" sz="1000" smtClean="0"/>
              <a:pPr>
                <a:defRPr/>
              </a:pPr>
              <a:t>98</a:t>
            </a:fld>
            <a:endParaRPr lang="en-GB" altLang="en-US" sz="1200" dirty="0"/>
          </a:p>
        </p:txBody>
      </p:sp>
    </p:spTree>
    <p:extLst>
      <p:ext uri="{BB962C8B-B14F-4D97-AF65-F5344CB8AC3E}">
        <p14:creationId xmlns:p14="http://schemas.microsoft.com/office/powerpoint/2010/main" val="37219430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5"/>
          <p:cNvSpPr>
            <a:spLocks noChangeArrowheads="1"/>
          </p:cNvSpPr>
          <p:nvPr/>
        </p:nvSpPr>
        <p:spPr bwMode="auto">
          <a:xfrm>
            <a:off x="731404" y="922339"/>
            <a:ext cx="1072919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lv-LV" altLang="lv-LV" sz="1200" noProof="1">
                <a:latin typeface="Arial" panose="020B0604020202020204" pitchFamily="34" charset="0"/>
                <a:cs typeface="Arial" panose="020B0604020202020204" pitchFamily="34" charset="0"/>
              </a:rPr>
              <a:t>Pētījuma rezultātos vienmēr pastāv zināma </a:t>
            </a:r>
            <a:r>
              <a:rPr lang="lv-LV" altLang="lv-LV" sz="1200" i="1" noProof="1">
                <a:latin typeface="Arial" panose="020B0604020202020204" pitchFamily="34" charset="0"/>
                <a:cs typeface="Arial" panose="020B0604020202020204" pitchFamily="34" charset="0"/>
              </a:rPr>
              <a:t>statistiskās kļūdas</a:t>
            </a:r>
            <a:r>
              <a:rPr lang="lv-LV" altLang="lv-LV" sz="1200" noProof="1">
                <a:latin typeface="Arial" panose="020B0604020202020204" pitchFamily="34" charset="0"/>
                <a:cs typeface="Arial" panose="020B0604020202020204" pitchFamily="34" charset="0"/>
              </a:rPr>
              <a:t> varbūtība. Analizējot un interpretējot pētījumā iegūtos rezultātus, to vajadzētu ņemt vērā. Tās atšķirības, kuras iekļaujas statistiskās kļūdas robežās jeb ir mazākas par to, var uzskatīt par </a:t>
            </a:r>
            <a:r>
              <a:rPr lang="lv-LV" altLang="lv-LV" sz="1200" i="1" noProof="1">
                <a:latin typeface="Arial" panose="020B0604020202020204" pitchFamily="34" charset="0"/>
                <a:cs typeface="Arial" panose="020B0604020202020204" pitchFamily="34" charset="0"/>
              </a:rPr>
              <a:t>nenozīmīgām. </a:t>
            </a:r>
            <a:endParaRPr lang="lv-LV" altLang="lv-LV" sz="1200" noProof="1">
              <a:latin typeface="Arial" panose="020B0604020202020204" pitchFamily="34" charset="0"/>
              <a:cs typeface="Arial" panose="020B0604020202020204" pitchFamily="34" charset="0"/>
            </a:endParaRPr>
          </a:p>
        </p:txBody>
      </p:sp>
      <p:sp>
        <p:nvSpPr>
          <p:cNvPr id="101380" name="Rectangle 6"/>
          <p:cNvSpPr>
            <a:spLocks noChangeArrowheads="1"/>
          </p:cNvSpPr>
          <p:nvPr/>
        </p:nvSpPr>
        <p:spPr bwMode="auto">
          <a:xfrm>
            <a:off x="731404" y="5502701"/>
            <a:ext cx="10729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lv-LV" sz="1200" noProof="1">
                <a:latin typeface="Arial" panose="020B0604020202020204" pitchFamily="34" charset="0"/>
                <a:cs typeface="Arial" panose="020B0604020202020204" pitchFamily="34" charset="0"/>
              </a:rPr>
              <a:t>Lai noteiktu statistisko mērījuma kļūdu, ir jāzina respondentu skaits attiecīgajā grupā un rezultāts procentos. Izmantojot šos lielumus, tabulas attiecīgajā iedaļā var atrast statistiskās mērījuma kļūdas robežas +/- procentos ar </a:t>
            </a:r>
            <a:r>
              <a:rPr lang="en-GB" altLang="lv-LV" sz="1200" b="1" noProof="1">
                <a:latin typeface="Arial" panose="020B0604020202020204" pitchFamily="34" charset="0"/>
                <a:cs typeface="Arial" panose="020B0604020202020204" pitchFamily="34" charset="0"/>
              </a:rPr>
              <a:t>95% varbūtību.</a:t>
            </a:r>
            <a:r>
              <a:rPr lang="lv-LV" altLang="lv-LV" sz="1200" b="1" noProof="1">
                <a:latin typeface="Arial" panose="020B0604020202020204" pitchFamily="34" charset="0"/>
                <a:cs typeface="Arial" panose="020B0604020202020204" pitchFamily="34" charset="0"/>
              </a:rPr>
              <a:t> </a:t>
            </a:r>
            <a:r>
              <a:rPr lang="en-GB" altLang="lv-LV" sz="1200" noProof="1">
                <a:latin typeface="Arial" panose="020B0604020202020204" pitchFamily="34" charset="0"/>
                <a:cs typeface="Arial" panose="020B0604020202020204" pitchFamily="34" charset="0"/>
              </a:rPr>
              <a:t>Piemēram, ja pētījumā iegūtie dati rāda, ka konkrēto atbildi snieguši </a:t>
            </a:r>
            <a:r>
              <a:rPr lang="lv-LV" altLang="lv-LV" sz="1200" noProof="1">
                <a:latin typeface="Arial" panose="020B0604020202020204" pitchFamily="34" charset="0"/>
                <a:cs typeface="Arial" panose="020B0604020202020204" pitchFamily="34" charset="0"/>
              </a:rPr>
              <a:t>4</a:t>
            </a:r>
            <a:r>
              <a:rPr lang="en-GB" altLang="lv-LV" sz="1200" noProof="1">
                <a:latin typeface="Arial" panose="020B0604020202020204" pitchFamily="34" charset="0"/>
                <a:cs typeface="Arial" panose="020B0604020202020204" pitchFamily="34" charset="0"/>
              </a:rPr>
              <a:t>5% respondentu (respondentu skaits n=400), tad ar 95% varbūtību mēs varam teikt, ka statistiskā mērījuma kļūda šeit ir +/-4,9% robežās.</a:t>
            </a:r>
            <a:br>
              <a:rPr lang="en-GB" altLang="lv-LV" sz="1200" noProof="1">
                <a:latin typeface="Arial" panose="020B0604020202020204" pitchFamily="34" charset="0"/>
                <a:cs typeface="Arial" panose="020B0604020202020204" pitchFamily="34" charset="0"/>
              </a:rPr>
            </a:br>
            <a:r>
              <a:rPr lang="en-GB" altLang="lv-LV" sz="1200" noProof="1">
                <a:latin typeface="Arial" panose="020B0604020202020204" pitchFamily="34" charset="0"/>
                <a:cs typeface="Arial" panose="020B0604020202020204" pitchFamily="34" charset="0"/>
              </a:rPr>
              <a:t>No tā izriet, ka konkrēto atbildi kopumā ir snieguši no 40,1% līdz 49,9% mērķa grupai atbilstošu iedzīvotāju.</a:t>
            </a:r>
          </a:p>
        </p:txBody>
      </p:sp>
      <p:graphicFrame>
        <p:nvGraphicFramePr>
          <p:cNvPr id="144356" name="Group 996"/>
          <p:cNvGraphicFramePr>
            <a:graphicFrameLocks noGrp="1"/>
          </p:cNvGraphicFramePr>
          <p:nvPr/>
        </p:nvGraphicFramePr>
        <p:xfrm>
          <a:off x="2924175" y="1612884"/>
          <a:ext cx="6343650" cy="3632232"/>
        </p:xfrm>
        <a:graphic>
          <a:graphicData uri="http://schemas.openxmlformats.org/drawingml/2006/table">
            <a:tbl>
              <a:tblPr/>
              <a:tblGrid>
                <a:gridCol w="771525">
                  <a:extLst>
                    <a:ext uri="{9D8B030D-6E8A-4147-A177-3AD203B41FA5}">
                      <a16:colId xmlns:a16="http://schemas.microsoft.com/office/drawing/2014/main" val="20000"/>
                    </a:ext>
                  </a:extLst>
                </a:gridCol>
                <a:gridCol w="428625">
                  <a:extLst>
                    <a:ext uri="{9D8B030D-6E8A-4147-A177-3AD203B41FA5}">
                      <a16:colId xmlns:a16="http://schemas.microsoft.com/office/drawing/2014/main" val="20001"/>
                    </a:ext>
                  </a:extLst>
                </a:gridCol>
                <a:gridCol w="428625">
                  <a:extLst>
                    <a:ext uri="{9D8B030D-6E8A-4147-A177-3AD203B41FA5}">
                      <a16:colId xmlns:a16="http://schemas.microsoft.com/office/drawing/2014/main" val="20002"/>
                    </a:ext>
                  </a:extLst>
                </a:gridCol>
                <a:gridCol w="428625">
                  <a:extLst>
                    <a:ext uri="{9D8B030D-6E8A-4147-A177-3AD203B41FA5}">
                      <a16:colId xmlns:a16="http://schemas.microsoft.com/office/drawing/2014/main" val="20003"/>
                    </a:ext>
                  </a:extLst>
                </a:gridCol>
                <a:gridCol w="428625">
                  <a:extLst>
                    <a:ext uri="{9D8B030D-6E8A-4147-A177-3AD203B41FA5}">
                      <a16:colId xmlns:a16="http://schemas.microsoft.com/office/drawing/2014/main" val="20004"/>
                    </a:ext>
                  </a:extLst>
                </a:gridCol>
                <a:gridCol w="428625">
                  <a:extLst>
                    <a:ext uri="{9D8B030D-6E8A-4147-A177-3AD203B41FA5}">
                      <a16:colId xmlns:a16="http://schemas.microsoft.com/office/drawing/2014/main" val="20005"/>
                    </a:ext>
                  </a:extLst>
                </a:gridCol>
                <a:gridCol w="428625">
                  <a:extLst>
                    <a:ext uri="{9D8B030D-6E8A-4147-A177-3AD203B41FA5}">
                      <a16:colId xmlns:a16="http://schemas.microsoft.com/office/drawing/2014/main" val="20006"/>
                    </a:ext>
                  </a:extLst>
                </a:gridCol>
                <a:gridCol w="428625">
                  <a:extLst>
                    <a:ext uri="{9D8B030D-6E8A-4147-A177-3AD203B41FA5}">
                      <a16:colId xmlns:a16="http://schemas.microsoft.com/office/drawing/2014/main" val="20007"/>
                    </a:ext>
                  </a:extLst>
                </a:gridCol>
                <a:gridCol w="428625">
                  <a:extLst>
                    <a:ext uri="{9D8B030D-6E8A-4147-A177-3AD203B41FA5}">
                      <a16:colId xmlns:a16="http://schemas.microsoft.com/office/drawing/2014/main" val="20008"/>
                    </a:ext>
                  </a:extLst>
                </a:gridCol>
                <a:gridCol w="428625">
                  <a:extLst>
                    <a:ext uri="{9D8B030D-6E8A-4147-A177-3AD203B41FA5}">
                      <a16:colId xmlns:a16="http://schemas.microsoft.com/office/drawing/2014/main" val="20009"/>
                    </a:ext>
                  </a:extLst>
                </a:gridCol>
                <a:gridCol w="428625">
                  <a:extLst>
                    <a:ext uri="{9D8B030D-6E8A-4147-A177-3AD203B41FA5}">
                      <a16:colId xmlns:a16="http://schemas.microsoft.com/office/drawing/2014/main" val="20010"/>
                    </a:ext>
                  </a:extLst>
                </a:gridCol>
                <a:gridCol w="428625">
                  <a:extLst>
                    <a:ext uri="{9D8B030D-6E8A-4147-A177-3AD203B41FA5}">
                      <a16:colId xmlns:a16="http://schemas.microsoft.com/office/drawing/2014/main" val="20011"/>
                    </a:ext>
                  </a:extLst>
                </a:gridCol>
                <a:gridCol w="428625">
                  <a:extLst>
                    <a:ext uri="{9D8B030D-6E8A-4147-A177-3AD203B41FA5}">
                      <a16:colId xmlns:a16="http://schemas.microsoft.com/office/drawing/2014/main" val="20012"/>
                    </a:ext>
                  </a:extLst>
                </a:gridCol>
                <a:gridCol w="428625">
                  <a:extLst>
                    <a:ext uri="{9D8B030D-6E8A-4147-A177-3AD203B41FA5}">
                      <a16:colId xmlns:a16="http://schemas.microsoft.com/office/drawing/2014/main" val="20013"/>
                    </a:ext>
                  </a:extLst>
                </a:gridCol>
              </a:tblGrid>
              <a:tr h="518154">
                <a:tc rowSpan="2">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charset="0"/>
                        <a:buNone/>
                        <a:tabLst/>
                      </a:pPr>
                      <a:r>
                        <a:rPr kumimoji="0" lang="en-GB" altLang="lv-LV" sz="1000" b="1" i="0" u="none" strike="noStrike" cap="none" normalizeH="0" baseline="0" noProof="1">
                          <a:ln>
                            <a:noFill/>
                          </a:ln>
                          <a:solidFill>
                            <a:schemeClr val="tx1"/>
                          </a:solidFill>
                          <a:effectLst/>
                          <a:latin typeface="Arial" charset="0"/>
                        </a:rPr>
                        <a:t>Atbilžu sadalījums</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Arial" charset="0"/>
                        <a:buNone/>
                        <a:tabLst/>
                      </a:pPr>
                      <a:r>
                        <a:rPr kumimoji="0" lang="en-GB" altLang="lv-LV" sz="1000" b="1" i="0" u="none" strike="noStrike" cap="none" normalizeH="0" baseline="0" noProof="1">
                          <a:ln>
                            <a:noFill/>
                          </a:ln>
                          <a:solidFill>
                            <a:schemeClr val="tx1"/>
                          </a:solidFill>
                          <a:effectLst/>
                          <a:latin typeface="Arial" charset="0"/>
                        </a:rPr>
                        <a:t>%</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13">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tx1"/>
                          </a:solidFill>
                          <a:effectLst/>
                          <a:latin typeface="Arial" charset="0"/>
                          <a:cs typeface="Arial" charset="0"/>
                        </a:rPr>
                        <a:t>Respondentu skaits</a:t>
                      </a:r>
                      <a:r>
                        <a:rPr kumimoji="0" lang="en-GB" altLang="lv-LV" sz="1000" b="1" i="0" u="none" strike="noStrike" cap="none" normalizeH="0" baseline="0" noProof="1">
                          <a:ln>
                            <a:noFill/>
                          </a:ln>
                          <a:solidFill>
                            <a:schemeClr val="tx1"/>
                          </a:solidFill>
                          <a:effectLst/>
                          <a:latin typeface="Arial" charset="0"/>
                        </a:rPr>
                        <a:t> (</a:t>
                      </a:r>
                      <a:r>
                        <a:rPr kumimoji="0" lang="en-GB" altLang="lv-LV" sz="1000" b="1" i="0" u="none" strike="noStrike" cap="none" normalizeH="0" baseline="0" noProof="1">
                          <a:ln>
                            <a:noFill/>
                          </a:ln>
                          <a:solidFill>
                            <a:schemeClr val="tx1"/>
                          </a:solidFill>
                          <a:effectLst/>
                          <a:latin typeface="Arial" charset="0"/>
                          <a:cs typeface="Arial" charset="0"/>
                        </a:rPr>
                        <a:t>bāze</a:t>
                      </a:r>
                      <a:r>
                        <a:rPr kumimoji="0" lang="en-GB" altLang="lv-LV" sz="1000" b="1" i="0" u="none" strike="noStrike" cap="none" normalizeH="0" baseline="0" noProof="1">
                          <a:ln>
                            <a:noFill/>
                          </a:ln>
                          <a:solidFill>
                            <a:schemeClr val="tx1"/>
                          </a:solidFill>
                          <a:effectLst/>
                          <a:latin typeface="Arial" charset="0"/>
                          <a:cs typeface="Times New Roman" pitchFamily="18" charset="0"/>
                        </a:rPr>
                        <a:t>)</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Arial" charset="0"/>
                        <a:buNone/>
                        <a:tabLst/>
                      </a:pPr>
                      <a:r>
                        <a:rPr kumimoji="0" lang="en-GB" altLang="lv-LV" sz="1000" b="1" i="0" u="none" strike="noStrike" cap="none" normalizeH="0" baseline="0" noProof="1">
                          <a:ln>
                            <a:noFill/>
                          </a:ln>
                          <a:solidFill>
                            <a:schemeClr val="tx1"/>
                          </a:solidFill>
                          <a:effectLst/>
                          <a:latin typeface="Arial" charset="0"/>
                          <a:cs typeface="Times New Roman" pitchFamily="18" charset="0"/>
                        </a:rPr>
                        <a:t>N=</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202968">
                <a:tc vMerge="1">
                  <a:txBody>
                    <a:bodyPr/>
                    <a:lstStyle/>
                    <a:p>
                      <a:endParaRPr lang="lv-LV"/>
                    </a:p>
                  </a:txBody>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50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75</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200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300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400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500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600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700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800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900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1000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1100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extLst>
                  <a:ext uri="{0D108BD9-81ED-4DB2-BD59-A6C34878D82A}">
                    <a16:rowId xmlns:a16="http://schemas.microsoft.com/office/drawing/2014/main" val="10001"/>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1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99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2 vai 98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4 vai 96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6 vai 94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53811">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8 vai 92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10 vai 90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12 vai 88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15 vai 85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18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82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20 vai 80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22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78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25 vai 75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28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72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30 vai 70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32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68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35 vai 65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66499">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40 vai 60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45 vai 55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tx1"/>
                          </a:solidFill>
                          <a:effectLst/>
                          <a:latin typeface="Arial" charset="0"/>
                          <a:cs typeface="Arial" charset="0"/>
                        </a:rPr>
                        <a:t>4,9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50 vai 50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C8264"/>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3D6CC"/>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2" name="Rectangle 2">
            <a:extLst>
              <a:ext uri="{FF2B5EF4-FFF2-40B4-BE49-F238E27FC236}">
                <a16:creationId xmlns:a16="http://schemas.microsoft.com/office/drawing/2014/main" id="{B0C53D23-7FE9-6E13-999E-4D407C7C958C}"/>
              </a:ext>
            </a:extLst>
          </p:cNvPr>
          <p:cNvSpPr txBox="1">
            <a:spLocks noRot="1" noChangeArrowheads="1"/>
          </p:cNvSpPr>
          <p:nvPr/>
        </p:nvSpPr>
        <p:spPr bwMode="auto">
          <a:xfrm>
            <a:off x="3270000" y="173870"/>
            <a:ext cx="5652000" cy="51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80000"/>
              </a:lnSpc>
            </a:pPr>
            <a:r>
              <a:rPr lang="lv-LV" altLang="lv-LV" sz="2400" noProof="1">
                <a:solidFill>
                  <a:srgbClr val="4C8264"/>
                </a:solidFill>
                <a:latin typeface="Arial" panose="020B0604020202020204" pitchFamily="34" charset="0"/>
                <a:cs typeface="Arial" panose="020B0604020202020204" pitchFamily="34" charset="0"/>
              </a:rPr>
              <a:t>Statistiskās kļūdas novērtēšanas tabula</a:t>
            </a:r>
          </a:p>
        </p:txBody>
      </p:sp>
      <p:sp>
        <p:nvSpPr>
          <p:cNvPr id="3" name="TextBox 2">
            <a:extLst>
              <a:ext uri="{FF2B5EF4-FFF2-40B4-BE49-F238E27FC236}">
                <a16:creationId xmlns:a16="http://schemas.microsoft.com/office/drawing/2014/main" id="{82FF86AA-F559-AAED-2C57-9553A6A17318}"/>
              </a:ext>
            </a:extLst>
          </p:cNvPr>
          <p:cNvSpPr txBox="1">
            <a:spLocks noChangeArrowheads="1"/>
          </p:cNvSpPr>
          <p:nvPr/>
        </p:nvSpPr>
        <p:spPr bwMode="auto">
          <a:xfrm>
            <a:off x="25401" y="6611938"/>
            <a:ext cx="13440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Narrow" panose="020B0606020202030204" pitchFamily="34" charset="0"/>
              </a:defRPr>
            </a:lvl1pPr>
            <a:lvl2pPr marL="742950" indent="-285750">
              <a:defRPr sz="1200">
                <a:solidFill>
                  <a:schemeClr val="tx1"/>
                </a:solidFill>
                <a:latin typeface="Arial Narrow" panose="020B0606020202030204" pitchFamily="34" charset="0"/>
              </a:defRPr>
            </a:lvl2pPr>
            <a:lvl3pPr marL="1143000" indent="-228600">
              <a:defRPr sz="1200">
                <a:solidFill>
                  <a:schemeClr val="tx1"/>
                </a:solidFill>
                <a:latin typeface="Arial Narrow" panose="020B0606020202030204" pitchFamily="34" charset="0"/>
              </a:defRPr>
            </a:lvl3pPr>
            <a:lvl4pPr marL="1600200" indent="-228600">
              <a:defRPr sz="1200">
                <a:solidFill>
                  <a:schemeClr val="tx1"/>
                </a:solidFill>
                <a:latin typeface="Arial Narrow" panose="020B0606020202030204" pitchFamily="34" charset="0"/>
              </a:defRPr>
            </a:lvl4pPr>
            <a:lvl5pPr marL="2057400" indent="-228600">
              <a:defRPr sz="1200">
                <a:solidFill>
                  <a:schemeClr val="tx1"/>
                </a:solidFill>
                <a:latin typeface="Arial Narrow" panose="020B0606020202030204" pitchFamily="34" charset="0"/>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defRPr>
            </a:lvl9pPr>
          </a:lstStyle>
          <a:p>
            <a:pPr>
              <a:defRPr/>
            </a:pPr>
            <a:fld id="{547CCE93-22B2-4884-9FF8-4ED2DCCF0107}" type="slidenum">
              <a:rPr lang="en-GB" altLang="en-US" sz="1000" smtClean="0"/>
              <a:pPr>
                <a:defRPr/>
              </a:pPr>
              <a:t>99</a:t>
            </a:fld>
            <a:endParaRPr lang="en-GB" altLang="en-US" sz="1200" dirty="0"/>
          </a:p>
        </p:txBody>
      </p:sp>
    </p:spTree>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dizains">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dizains">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42096</TotalTime>
  <Words>15822</Words>
  <Application>Microsoft Office PowerPoint</Application>
  <PresentationFormat>Platekrāna</PresentationFormat>
  <Paragraphs>2620</Paragraphs>
  <Slides>100</Slides>
  <Notes>91</Notes>
  <HiddenSlides>0</HiddenSlides>
  <MMClips>0</MMClips>
  <ScaleCrop>false</ScaleCrop>
  <HeadingPairs>
    <vt:vector size="6" baseType="variant">
      <vt:variant>
        <vt:lpstr>Lietotie fonti</vt:lpstr>
      </vt:variant>
      <vt:variant>
        <vt:i4>5</vt:i4>
      </vt:variant>
      <vt:variant>
        <vt:lpstr>Dizains</vt:lpstr>
      </vt:variant>
      <vt:variant>
        <vt:i4>3</vt:i4>
      </vt:variant>
      <vt:variant>
        <vt:lpstr>Slaidu virsraksti</vt:lpstr>
      </vt:variant>
      <vt:variant>
        <vt:i4>100</vt:i4>
      </vt:variant>
    </vt:vector>
  </HeadingPairs>
  <TitlesOfParts>
    <vt:vector size="108" baseType="lpstr">
      <vt:lpstr>Arial</vt:lpstr>
      <vt:lpstr>Arial Narrow</vt:lpstr>
      <vt:lpstr>Calibri</vt:lpstr>
      <vt:lpstr>Calibri Light</vt:lpstr>
      <vt:lpstr>Tahoma</vt:lpstr>
      <vt:lpstr>3_Custom Design</vt:lpstr>
      <vt:lpstr>Office Theme</vt:lpstr>
      <vt:lpstr>1_Office Theme</vt:lpstr>
      <vt:lpstr>PowerPoint prezentācija</vt:lpstr>
      <vt:lpstr>PowerPoint prezentācija</vt:lpstr>
      <vt:lpstr>PowerPoint prezentācija</vt:lpstr>
      <vt:lpstr>PowerPoint prezentācija</vt:lpstr>
      <vt:lpstr>Kopsavilkums</vt:lpstr>
      <vt:lpstr>PowerPoint prezentācija</vt:lpstr>
      <vt:lpstr>PowerPoint prezentācija</vt:lpstr>
      <vt:lpstr>PowerPoint prezentācija</vt:lpstr>
      <vt:lpstr>PowerPoint prezentācija</vt:lpstr>
      <vt:lpstr>Kopsavilkums</vt:lpstr>
      <vt:lpstr>1. Personīgā saskarsme ar korupciju</vt:lpstr>
      <vt:lpstr>1.1. Dažādu jautājumu risināšana pēdējo 2 gadu laikā</vt:lpstr>
      <vt:lpstr>1.2. Dažādu neoficiālu risinājumu izmantošana jautājumu kārtošanā</vt:lpstr>
      <vt:lpstr>1.2. Dažādu neoficiālu risinājumu izmantošana jautājumu kārtošanā</vt:lpstr>
      <vt:lpstr>1.2. Dažādu neoficiālu risinājumu izmantošana jautājumu kārtošanā</vt:lpstr>
      <vt:lpstr>1.2. Dažādu neoficiālu risinājumu izmantošana jautājumu kārtošanā</vt:lpstr>
      <vt:lpstr>2. Attieksme pret kukuļdošanu</vt:lpstr>
      <vt:lpstr>2.1. Gatavība dot kukuli</vt:lpstr>
      <vt:lpstr>2.1. Gatavība dot kukuli</vt:lpstr>
      <vt:lpstr>2.2. Iemesli dot kukuli</vt:lpstr>
      <vt:lpstr>2.2. Iemesli dot kukuli</vt:lpstr>
      <vt:lpstr>2.3. Barjeras kukuļdošanai</vt:lpstr>
      <vt:lpstr>2.3. Barjeras kukuļdošanai</vt:lpstr>
      <vt:lpstr>2.4. Rīcība korupcijas gadījumā</vt:lpstr>
      <vt:lpstr>2.4. Rīcība korupcijas gadījumā</vt:lpstr>
      <vt:lpstr>2.4. Rīcība korupcijas gadījumā</vt:lpstr>
      <vt:lpstr>2.4. Rīcība korupcijas gadījumā</vt:lpstr>
      <vt:lpstr>2.4. Rīcība korupcijas gadījumā</vt:lpstr>
      <vt:lpstr>3. Priekšstati par dažādu pasākumu  nepieciešamību korupcijas mazināšanai</vt:lpstr>
      <vt:lpstr>3. Priekšstati par dažādu pasākumu nepieciešamību korupcijas mazināšanai</vt:lpstr>
      <vt:lpstr>3. Priekšstati par dažādu pasākumu nepieciešamību korupcijas mazināšanai</vt:lpstr>
      <vt:lpstr>3. Priekšstati par dažādu pasākumu nepieciešamību korupcijas mazināšanai</vt:lpstr>
      <vt:lpstr>4. Priekšstati par korupcijas līmeņa attīstību  valsts pārvaldē pēdējo 4 gadu laikā</vt:lpstr>
      <vt:lpstr>4. Priekšstati par korupcijas līmeņa attīstību valsts pārvaldē pēdējo 4 gadu laikā </vt:lpstr>
      <vt:lpstr>4. Priekšstati par korupcijas līmeņa attīstību valsts pārvaldē pēdējo 4 gadu laikā </vt:lpstr>
      <vt:lpstr>PowerPoint prezentācija</vt:lpstr>
      <vt:lpstr>4. Priekšstati par korupcijas līmeņa attīstību valsts pārvaldē pēdējo 4 gadu laikā </vt:lpstr>
      <vt:lpstr>5. Dažādu institūciju godīguma vērtējums</vt:lpstr>
      <vt:lpstr>5. Dažādu institūciju godīguma vērtējums</vt:lpstr>
      <vt:lpstr>5. Dažādu institūciju godīguma vērtējums</vt:lpstr>
      <vt:lpstr>5. Dažādu institūciju godīguma vērtējums</vt:lpstr>
      <vt:lpstr>5. Dažādu institūciju godīguma vērtējums</vt:lpstr>
      <vt:lpstr>5. Dažādu institūciju godīguma vērtējums</vt:lpstr>
      <vt:lpstr>Kopsavilkums</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Kopsavilkums</vt:lpstr>
      <vt:lpstr>PowerPoint prezentācija</vt:lpstr>
      <vt:lpstr>PowerPoint prezentācija</vt:lpstr>
      <vt:lpstr>PowerPoint prezentācija</vt:lpstr>
      <vt:lpstr>Kopsavilkums</vt:lpstr>
      <vt:lpstr>1. Personīgā saskarsme ar korupciju</vt:lpstr>
      <vt:lpstr>1.1. Saskarsme ar valsts un pašvaldību institūcijām, dažādu jautājumu kārtošanas pieredze</vt:lpstr>
      <vt:lpstr>1.1. Saskarsme ar valsts un pašvaldību institūcijām, dažādu jautājumu kārtošanas pieredze</vt:lpstr>
      <vt:lpstr>1.1. Saskarsme ar valsts un pašvaldību institūcijām, dažādu jautājumu kārtošanas pieredze</vt:lpstr>
      <vt:lpstr>1.2. Dažādu neoficiālu risinājumu izmantošana jautājumu kārtošanā</vt:lpstr>
      <vt:lpstr>1.2. Dažādu neoficiālu risinājumu izmantošana jautājumu kārtošanā</vt:lpstr>
      <vt:lpstr>1.2. Dažādu neoficiālu risinājumu izmantošana jautājumu kārtošanā</vt:lpstr>
      <vt:lpstr>1.2. Dažādu neoficiālu risinājumu izmantošana jautājumu kārtošanā</vt:lpstr>
      <vt:lpstr>1.2. Dažādu neoficiālu risinājumu izmantošana jautājumu kārtošanā</vt:lpstr>
      <vt:lpstr>1.3. Korupcijas pazīmes publiskajos iepirkumos</vt:lpstr>
      <vt:lpstr>1.3. Korupcijas pazīmes publiskajos iepirkumos</vt:lpstr>
      <vt:lpstr>1.3. Korupcijas pazīmes publiskajos iepirkumos</vt:lpstr>
      <vt:lpstr>1.3. Korupcijas pazīmes publiskajos iepirkumos</vt:lpstr>
      <vt:lpstr>1.4. Informācijas avoti par negodīgiem vai šaubīgiem darījumiem valsts un pašvaldību iestādēs</vt:lpstr>
      <vt:lpstr>1.4. Informācijas avoti par negodīgiem vai šaubīgiem darījumiem valsts un pašvaldību iestādēs</vt:lpstr>
      <vt:lpstr>1.5. Korupciju veicinošie apstākļi valsts un pašvaldību iestādēs</vt:lpstr>
      <vt:lpstr>1.5. Korupciju veicinošie apstākļi valsts un pašvaldību iestādēs</vt:lpstr>
      <vt:lpstr>2. Attieksme pret kukuļdošanu</vt:lpstr>
      <vt:lpstr>2.1. Gatavība dot kukuli</vt:lpstr>
      <vt:lpstr>2.1. Gatavība dot kukuli</vt:lpstr>
      <vt:lpstr>2.2. Iemesli, kuru dēļ varētu dot kukuli</vt:lpstr>
      <vt:lpstr>2.2. Iemesli, kuru dēļ varētu dot kukuli</vt:lpstr>
      <vt:lpstr>2.3. Robeža, kad pateicība/dāvana kļūst par kukuli</vt:lpstr>
      <vt:lpstr>3. Priekšstati par korupcijas mazināšanu un korupcijas problēmas aktualitāti</vt:lpstr>
      <vt:lpstr>3.1. Priekšstati par dažādu pasākumu nepieciešamību korupcijas mazināšanai</vt:lpstr>
      <vt:lpstr>3.1. Priekšstati par dažādu pasākumu nepieciešamību korupcijas mazināšanai</vt:lpstr>
      <vt:lpstr>3.2. Priekšstati par korupcijas problēmas aktualitātes izmaiņām Latvijā pēdējo četru gadu laikā</vt:lpstr>
      <vt:lpstr>PowerPoint prezentācija</vt:lpstr>
      <vt:lpstr>4. Dažādu institūciju godīguma vērtējums</vt:lpstr>
      <vt:lpstr>4.1. Dažādu institūciju godīguma vērtējums</vt:lpstr>
      <vt:lpstr>4.1. Dažādu institūciju godīguma vērtējums</vt:lpstr>
      <vt:lpstr>PowerPoint prezentācija</vt:lpstr>
      <vt:lpstr>PowerPoint prezentācija</vt:lpstr>
      <vt:lpstr>4.2. KNAB godīguma vērtējums</vt:lpstr>
      <vt:lpstr>PowerPoint prezentācija</vt:lpstr>
      <vt:lpstr>Kopsavilkums</vt:lpstr>
      <vt:lpstr>PowerPoint prezentācija</vt:lpstr>
      <vt:lpstr>PowerPoint prezentācija</vt:lpstr>
      <vt:lpstr>PowerPoint prezentācija</vt:lpstr>
      <vt:lpstr>PowerPoint prezentācija</vt:lpstr>
      <vt:lpstr>PowerPoint prezentācija</vt:lpstr>
      <vt:lpstr>PowerPoint prezentācija</vt:lpstr>
    </vt:vector>
  </TitlesOfParts>
  <Company>SKDS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Regulatora tēls Latvijas sabiedrības vērtējumā</dc:title>
  <dc:creator>Ieva Šmite</dc:creator>
  <cp:lastModifiedBy>143</cp:lastModifiedBy>
  <cp:revision>2200</cp:revision>
  <cp:lastPrinted>2019-05-22T13:30:20Z</cp:lastPrinted>
  <dcterms:created xsi:type="dcterms:W3CDTF">2003-02-13T14:06:40Z</dcterms:created>
  <dcterms:modified xsi:type="dcterms:W3CDTF">2026-04-10T10:49:55Z</dcterms:modified>
</cp:coreProperties>
</file>